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73" r:id="rId3"/>
    <p:sldMasterId id="2147483686" r:id="rId4"/>
    <p:sldMasterId id="2147483699" r:id="rId5"/>
    <p:sldMasterId id="2147483712" r:id="rId6"/>
    <p:sldMasterId id="2147483725" r:id="rId7"/>
  </p:sldMasterIdLst>
  <p:notesMasterIdLst>
    <p:notesMasterId r:id="rId334"/>
  </p:notesMasterIdLst>
  <p:handoutMasterIdLst>
    <p:handoutMasterId r:id="rId335"/>
  </p:handoutMasterIdLst>
  <p:sldIdLst>
    <p:sldId id="299" r:id="rId8"/>
    <p:sldId id="717" r:id="rId9"/>
    <p:sldId id="549" r:id="rId10"/>
    <p:sldId id="501" r:id="rId11"/>
    <p:sldId id="718" r:id="rId12"/>
    <p:sldId id="540" r:id="rId13"/>
    <p:sldId id="541" r:id="rId14"/>
    <p:sldId id="542" r:id="rId15"/>
    <p:sldId id="543" r:id="rId16"/>
    <p:sldId id="544" r:id="rId17"/>
    <p:sldId id="545" r:id="rId18"/>
    <p:sldId id="546" r:id="rId19"/>
    <p:sldId id="547" r:id="rId20"/>
    <p:sldId id="548" r:id="rId21"/>
    <p:sldId id="550" r:id="rId22"/>
    <p:sldId id="551" r:id="rId23"/>
    <p:sldId id="554" r:id="rId24"/>
    <p:sldId id="555" r:id="rId25"/>
    <p:sldId id="556" r:id="rId26"/>
    <p:sldId id="557" r:id="rId27"/>
    <p:sldId id="558" r:id="rId28"/>
    <p:sldId id="720" r:id="rId29"/>
    <p:sldId id="553" r:id="rId30"/>
    <p:sldId id="518" r:id="rId31"/>
    <p:sldId id="559" r:id="rId32"/>
    <p:sldId id="561" r:id="rId33"/>
    <p:sldId id="562" r:id="rId34"/>
    <p:sldId id="560" r:id="rId35"/>
    <p:sldId id="664" r:id="rId36"/>
    <p:sldId id="636" r:id="rId37"/>
    <p:sldId id="631" r:id="rId38"/>
    <p:sldId id="630" r:id="rId39"/>
    <p:sldId id="564" r:id="rId40"/>
    <p:sldId id="565" r:id="rId41"/>
    <p:sldId id="566" r:id="rId42"/>
    <p:sldId id="568" r:id="rId43"/>
    <p:sldId id="567" r:id="rId44"/>
    <p:sldId id="570" r:id="rId45"/>
    <p:sldId id="572" r:id="rId46"/>
    <p:sldId id="573" r:id="rId47"/>
    <p:sldId id="571" r:id="rId48"/>
    <p:sldId id="575" r:id="rId49"/>
    <p:sldId id="577" r:id="rId50"/>
    <p:sldId id="633" r:id="rId51"/>
    <p:sldId id="632" r:id="rId52"/>
    <p:sldId id="579" r:id="rId53"/>
    <p:sldId id="569" r:id="rId54"/>
    <p:sldId id="599" r:id="rId55"/>
    <p:sldId id="580" r:id="rId56"/>
    <p:sldId id="578" r:id="rId57"/>
    <p:sldId id="584" r:id="rId58"/>
    <p:sldId id="585" r:id="rId59"/>
    <p:sldId id="583" r:id="rId60"/>
    <p:sldId id="586" r:id="rId61"/>
    <p:sldId id="590" r:id="rId62"/>
    <p:sldId id="589" r:id="rId63"/>
    <p:sldId id="591" r:id="rId64"/>
    <p:sldId id="581" r:id="rId65"/>
    <p:sldId id="587" r:id="rId66"/>
    <p:sldId id="592" r:id="rId67"/>
    <p:sldId id="595" r:id="rId68"/>
    <p:sldId id="594" r:id="rId69"/>
    <p:sldId id="598" r:id="rId70"/>
    <p:sldId id="600" r:id="rId71"/>
    <p:sldId id="601" r:id="rId72"/>
    <p:sldId id="602" r:id="rId73"/>
    <p:sldId id="604" r:id="rId74"/>
    <p:sldId id="605" r:id="rId75"/>
    <p:sldId id="603" r:id="rId76"/>
    <p:sldId id="607" r:id="rId77"/>
    <p:sldId id="608" r:id="rId78"/>
    <p:sldId id="606" r:id="rId79"/>
    <p:sldId id="610" r:id="rId80"/>
    <p:sldId id="611" r:id="rId81"/>
    <p:sldId id="609" r:id="rId82"/>
    <p:sldId id="613" r:id="rId83"/>
    <p:sldId id="614" r:id="rId84"/>
    <p:sldId id="612" r:id="rId85"/>
    <p:sldId id="616" r:id="rId86"/>
    <p:sldId id="617" r:id="rId87"/>
    <p:sldId id="615" r:id="rId88"/>
    <p:sldId id="618" r:id="rId89"/>
    <p:sldId id="625" r:id="rId90"/>
    <p:sldId id="619" r:id="rId91"/>
    <p:sldId id="626" r:id="rId92"/>
    <p:sldId id="620" r:id="rId93"/>
    <p:sldId id="621" r:id="rId94"/>
    <p:sldId id="627" r:id="rId95"/>
    <p:sldId id="622" r:id="rId96"/>
    <p:sldId id="634" r:id="rId97"/>
    <p:sldId id="623" r:id="rId98"/>
    <p:sldId id="629" r:id="rId99"/>
    <p:sldId id="628" r:id="rId100"/>
    <p:sldId id="624" r:id="rId101"/>
    <p:sldId id="638" r:id="rId102"/>
    <p:sldId id="651" r:id="rId103"/>
    <p:sldId id="639" r:id="rId104"/>
    <p:sldId id="640" r:id="rId105"/>
    <p:sldId id="652" r:id="rId106"/>
    <p:sldId id="642" r:id="rId107"/>
    <p:sldId id="641" r:id="rId108"/>
    <p:sldId id="643" r:id="rId109"/>
    <p:sldId id="644" r:id="rId110"/>
    <p:sldId id="645" r:id="rId111"/>
    <p:sldId id="646" r:id="rId112"/>
    <p:sldId id="653" r:id="rId113"/>
    <p:sldId id="654" r:id="rId114"/>
    <p:sldId id="647" r:id="rId115"/>
    <p:sldId id="648" r:id="rId116"/>
    <p:sldId id="655" r:id="rId117"/>
    <p:sldId id="656" r:id="rId118"/>
    <p:sldId id="657" r:id="rId119"/>
    <p:sldId id="649" r:id="rId120"/>
    <p:sldId id="650" r:id="rId121"/>
    <p:sldId id="658" r:id="rId122"/>
    <p:sldId id="424" r:id="rId123"/>
    <p:sldId id="637" r:id="rId124"/>
    <p:sldId id="503" r:id="rId125"/>
    <p:sldId id="504" r:id="rId126"/>
    <p:sldId id="505" r:id="rId127"/>
    <p:sldId id="516" r:id="rId128"/>
    <p:sldId id="517" r:id="rId129"/>
    <p:sldId id="520" r:id="rId130"/>
    <p:sldId id="521" r:id="rId131"/>
    <p:sldId id="522" r:id="rId132"/>
    <p:sldId id="523" r:id="rId133"/>
    <p:sldId id="525" r:id="rId134"/>
    <p:sldId id="538" r:id="rId135"/>
    <p:sldId id="539" r:id="rId136"/>
    <p:sldId id="684" r:id="rId137"/>
    <p:sldId id="685" r:id="rId138"/>
    <p:sldId id="862" r:id="rId139"/>
    <p:sldId id="665" r:id="rId140"/>
    <p:sldId id="659" r:id="rId141"/>
    <p:sldId id="660" r:id="rId142"/>
    <p:sldId id="661" r:id="rId143"/>
    <p:sldId id="662" r:id="rId144"/>
    <p:sldId id="663" r:id="rId145"/>
    <p:sldId id="666" r:id="rId146"/>
    <p:sldId id="667" r:id="rId147"/>
    <p:sldId id="669" r:id="rId148"/>
    <p:sldId id="670" r:id="rId149"/>
    <p:sldId id="668" r:id="rId150"/>
    <p:sldId id="672" r:id="rId151"/>
    <p:sldId id="673" r:id="rId152"/>
    <p:sldId id="671" r:id="rId153"/>
    <p:sldId id="675" r:id="rId154"/>
    <p:sldId id="676" r:id="rId155"/>
    <p:sldId id="674" r:id="rId156"/>
    <p:sldId id="677" r:id="rId157"/>
    <p:sldId id="678" r:id="rId158"/>
    <p:sldId id="679" r:id="rId159"/>
    <p:sldId id="680" r:id="rId160"/>
    <p:sldId id="681" r:id="rId161"/>
    <p:sldId id="682" r:id="rId162"/>
    <p:sldId id="683" r:id="rId163"/>
    <p:sldId id="721" r:id="rId164"/>
    <p:sldId id="686" r:id="rId165"/>
    <p:sldId id="687" r:id="rId166"/>
    <p:sldId id="688" r:id="rId167"/>
    <p:sldId id="689" r:id="rId168"/>
    <p:sldId id="690" r:id="rId169"/>
    <p:sldId id="691" r:id="rId170"/>
    <p:sldId id="692" r:id="rId171"/>
    <p:sldId id="693" r:id="rId172"/>
    <p:sldId id="694" r:id="rId173"/>
    <p:sldId id="695" r:id="rId174"/>
    <p:sldId id="722" r:id="rId175"/>
    <p:sldId id="696" r:id="rId176"/>
    <p:sldId id="697" r:id="rId177"/>
    <p:sldId id="698" r:id="rId178"/>
    <p:sldId id="699" r:id="rId179"/>
    <p:sldId id="700" r:id="rId180"/>
    <p:sldId id="701" r:id="rId181"/>
    <p:sldId id="702" r:id="rId182"/>
    <p:sldId id="703" r:id="rId183"/>
    <p:sldId id="704" r:id="rId184"/>
    <p:sldId id="705" r:id="rId185"/>
    <p:sldId id="706" r:id="rId186"/>
    <p:sldId id="707" r:id="rId187"/>
    <p:sldId id="708" r:id="rId188"/>
    <p:sldId id="709" r:id="rId189"/>
    <p:sldId id="710" r:id="rId190"/>
    <p:sldId id="711" r:id="rId191"/>
    <p:sldId id="712" r:id="rId192"/>
    <p:sldId id="713" r:id="rId193"/>
    <p:sldId id="714" r:id="rId194"/>
    <p:sldId id="715" r:id="rId195"/>
    <p:sldId id="716" r:id="rId196"/>
    <p:sldId id="723" r:id="rId197"/>
    <p:sldId id="719" r:id="rId198"/>
    <p:sldId id="725" r:id="rId199"/>
    <p:sldId id="726" r:id="rId200"/>
    <p:sldId id="727" r:id="rId201"/>
    <p:sldId id="882" r:id="rId202"/>
    <p:sldId id="728" r:id="rId203"/>
    <p:sldId id="729" r:id="rId204"/>
    <p:sldId id="730" r:id="rId205"/>
    <p:sldId id="731" r:id="rId206"/>
    <p:sldId id="872" r:id="rId207"/>
    <p:sldId id="873" r:id="rId208"/>
    <p:sldId id="874" r:id="rId209"/>
    <p:sldId id="875" r:id="rId210"/>
    <p:sldId id="876" r:id="rId211"/>
    <p:sldId id="877" r:id="rId212"/>
    <p:sldId id="878" r:id="rId213"/>
    <p:sldId id="879" r:id="rId214"/>
    <p:sldId id="880" r:id="rId215"/>
    <p:sldId id="881" r:id="rId216"/>
    <p:sldId id="742" r:id="rId217"/>
    <p:sldId id="743" r:id="rId218"/>
    <p:sldId id="744" r:id="rId219"/>
    <p:sldId id="745" r:id="rId220"/>
    <p:sldId id="746" r:id="rId221"/>
    <p:sldId id="747" r:id="rId222"/>
    <p:sldId id="748" r:id="rId223"/>
    <p:sldId id="749" r:id="rId224"/>
    <p:sldId id="750" r:id="rId225"/>
    <p:sldId id="751" r:id="rId226"/>
    <p:sldId id="752" r:id="rId227"/>
    <p:sldId id="753" r:id="rId228"/>
    <p:sldId id="754" r:id="rId229"/>
    <p:sldId id="755" r:id="rId230"/>
    <p:sldId id="756" r:id="rId231"/>
    <p:sldId id="757" r:id="rId232"/>
    <p:sldId id="758" r:id="rId233"/>
    <p:sldId id="759" r:id="rId234"/>
    <p:sldId id="761" r:id="rId235"/>
    <p:sldId id="762" r:id="rId236"/>
    <p:sldId id="763" r:id="rId237"/>
    <p:sldId id="764" r:id="rId238"/>
    <p:sldId id="765" r:id="rId239"/>
    <p:sldId id="766" r:id="rId240"/>
    <p:sldId id="767" r:id="rId241"/>
    <p:sldId id="768" r:id="rId242"/>
    <p:sldId id="769" r:id="rId243"/>
    <p:sldId id="770" r:id="rId244"/>
    <p:sldId id="771" r:id="rId245"/>
    <p:sldId id="772" r:id="rId246"/>
    <p:sldId id="773" r:id="rId247"/>
    <p:sldId id="774" r:id="rId248"/>
    <p:sldId id="775" r:id="rId249"/>
    <p:sldId id="776" r:id="rId250"/>
    <p:sldId id="777" r:id="rId251"/>
    <p:sldId id="778" r:id="rId252"/>
    <p:sldId id="779" r:id="rId253"/>
    <p:sldId id="780" r:id="rId254"/>
    <p:sldId id="781" r:id="rId255"/>
    <p:sldId id="782" r:id="rId256"/>
    <p:sldId id="783" r:id="rId257"/>
    <p:sldId id="784" r:id="rId258"/>
    <p:sldId id="785" r:id="rId259"/>
    <p:sldId id="786" r:id="rId260"/>
    <p:sldId id="787" r:id="rId261"/>
    <p:sldId id="788" r:id="rId262"/>
    <p:sldId id="789" r:id="rId263"/>
    <p:sldId id="790" r:id="rId264"/>
    <p:sldId id="791" r:id="rId265"/>
    <p:sldId id="792" r:id="rId266"/>
    <p:sldId id="793" r:id="rId267"/>
    <p:sldId id="794" r:id="rId268"/>
    <p:sldId id="795" r:id="rId269"/>
    <p:sldId id="796" r:id="rId270"/>
    <p:sldId id="797" r:id="rId271"/>
    <p:sldId id="798" r:id="rId272"/>
    <p:sldId id="810" r:id="rId273"/>
    <p:sldId id="863" r:id="rId274"/>
    <p:sldId id="864" r:id="rId275"/>
    <p:sldId id="865" r:id="rId276"/>
    <p:sldId id="866" r:id="rId277"/>
    <p:sldId id="867" r:id="rId278"/>
    <p:sldId id="868" r:id="rId279"/>
    <p:sldId id="869" r:id="rId280"/>
    <p:sldId id="870" r:id="rId281"/>
    <p:sldId id="871" r:id="rId282"/>
    <p:sldId id="809" r:id="rId283"/>
    <p:sldId id="818" r:id="rId284"/>
    <p:sldId id="811" r:id="rId285"/>
    <p:sldId id="812" r:id="rId286"/>
    <p:sldId id="813" r:id="rId287"/>
    <p:sldId id="814" r:id="rId288"/>
    <p:sldId id="815" r:id="rId289"/>
    <p:sldId id="816" r:id="rId290"/>
    <p:sldId id="847" r:id="rId291"/>
    <p:sldId id="820" r:id="rId292"/>
    <p:sldId id="821" r:id="rId293"/>
    <p:sldId id="823" r:id="rId294"/>
    <p:sldId id="824" r:id="rId295"/>
    <p:sldId id="825" r:id="rId296"/>
    <p:sldId id="826" r:id="rId297"/>
    <p:sldId id="827" r:id="rId298"/>
    <p:sldId id="828" r:id="rId299"/>
    <p:sldId id="829" r:id="rId300"/>
    <p:sldId id="830" r:id="rId301"/>
    <p:sldId id="831" r:id="rId302"/>
    <p:sldId id="832" r:id="rId303"/>
    <p:sldId id="833" r:id="rId304"/>
    <p:sldId id="834" r:id="rId305"/>
    <p:sldId id="835" r:id="rId306"/>
    <p:sldId id="836" r:id="rId307"/>
    <p:sldId id="837" r:id="rId308"/>
    <p:sldId id="838" r:id="rId309"/>
    <p:sldId id="839" r:id="rId310"/>
    <p:sldId id="840" r:id="rId311"/>
    <p:sldId id="841" r:id="rId312"/>
    <p:sldId id="842" r:id="rId313"/>
    <p:sldId id="843" r:id="rId314"/>
    <p:sldId id="844" r:id="rId315"/>
    <p:sldId id="845" r:id="rId316"/>
    <p:sldId id="846" r:id="rId317"/>
    <p:sldId id="861" r:id="rId318"/>
    <p:sldId id="848" r:id="rId319"/>
    <p:sldId id="849" r:id="rId320"/>
    <p:sldId id="850" r:id="rId321"/>
    <p:sldId id="851" r:id="rId322"/>
    <p:sldId id="852" r:id="rId323"/>
    <p:sldId id="853" r:id="rId324"/>
    <p:sldId id="854" r:id="rId325"/>
    <p:sldId id="855" r:id="rId326"/>
    <p:sldId id="856" r:id="rId327"/>
    <p:sldId id="857" r:id="rId328"/>
    <p:sldId id="858" r:id="rId329"/>
    <p:sldId id="859" r:id="rId330"/>
    <p:sldId id="860" r:id="rId331"/>
    <p:sldId id="819" r:id="rId332"/>
    <p:sldId id="883" r:id="rId333"/>
  </p:sldIdLst>
  <p:sldSz cx="9144000" cy="6858000" type="screen4x3"/>
  <p:notesSz cx="7315200" cy="9601200"/>
  <p:embeddedFontLst>
    <p:embeddedFont>
      <p:font typeface="CMEX7" panose="020B0500000000000000" pitchFamily="34" charset="0"/>
      <p:regular r:id="rId336"/>
    </p:embeddedFont>
    <p:embeddedFont>
      <p:font typeface="Calibri" panose="020F0502020204030204" pitchFamily="34" charset="0"/>
      <p:regular r:id="rId337"/>
      <p:bold r:id="rId338"/>
      <p:italic r:id="rId339"/>
      <p:boldItalic r:id="rId340"/>
    </p:embeddedFont>
    <p:embeddedFont>
      <p:font typeface="CMR10" panose="020B0500000000000000" pitchFamily="34" charset="0"/>
      <p:regular r:id="rId341"/>
    </p:embeddedFont>
    <p:embeddedFont>
      <p:font typeface="French Script MT" panose="03020402040607040605" pitchFamily="66" charset="0"/>
      <p:regular r:id="rId342"/>
    </p:embeddedFont>
    <p:embeddedFont>
      <p:font typeface="MSBM10" panose="020B0500000000000000" pitchFamily="34" charset="0"/>
      <p:regular r:id="rId343"/>
    </p:embeddedFont>
    <p:embeddedFont>
      <p:font typeface="CMSY5" panose="020B0500000000000000" pitchFamily="34" charset="0"/>
      <p:regular r:id="rId344"/>
    </p:embeddedFont>
    <p:embeddedFont>
      <p:font typeface="CMTI10" panose="020B0500000000000000" pitchFamily="34" charset="0"/>
      <p:regular r:id="rId345"/>
    </p:embeddedFont>
    <p:embeddedFont>
      <p:font typeface="CMMI10" panose="020B0500000000000000" pitchFamily="34" charset="0"/>
      <p:regular r:id="rId346"/>
    </p:embeddedFont>
    <p:embeddedFont>
      <p:font typeface="CMR7" panose="020B0500000000000000" pitchFamily="34" charset="0"/>
      <p:regular r:id="rId347"/>
    </p:embeddedFont>
    <p:embeddedFont>
      <p:font typeface="CMMI5" panose="020B0500000000000000" pitchFamily="34" charset="0"/>
      <p:regular r:id="rId348"/>
    </p:embeddedFont>
    <p:embeddedFont>
      <p:font typeface="cmsy10" panose="020B0500000000000000" pitchFamily="34" charset="0"/>
      <p:regular r:id="rId349"/>
    </p:embeddedFont>
    <p:embeddedFont>
      <p:font typeface="CMMI8" panose="020B0500000000000000" pitchFamily="34" charset="0"/>
      <p:regular r:id="rId350"/>
    </p:embeddedFont>
    <p:embeddedFont>
      <p:font typeface="CMSS10" panose="020B0500000000000000" pitchFamily="34" charset="0"/>
      <p:regular r:id="rId351"/>
    </p:embeddedFont>
    <p:embeddedFont>
      <p:font typeface="CMEX10" panose="020B0500000000000000" pitchFamily="34" charset="0"/>
      <p:regular r:id="rId352"/>
    </p:embeddedFont>
    <p:embeddedFont>
      <p:font typeface="CMR8" panose="020B0500000000000000" pitchFamily="34" charset="0"/>
      <p:regular r:id="rId353"/>
    </p:embeddedFont>
    <p:embeddedFont>
      <p:font typeface="Arial Unicode MS" panose="020B0604020202020204" pitchFamily="34" charset="-122"/>
      <p:regular r:id="rId354"/>
    </p:embeddedFont>
    <p:embeddedFont>
      <p:font typeface="CMSY10ORIG" panose="020B0500000000000000" pitchFamily="34" charset="0"/>
      <p:regular r:id="rId355"/>
    </p:embeddedFont>
    <p:embeddedFont>
      <p:font typeface="CMR5" panose="020B0500000000000000" pitchFamily="34" charset="0"/>
      <p:regular r:id="rId356"/>
    </p:embeddedFont>
    <p:embeddedFont>
      <p:font typeface="CMSY7" panose="020B0500000000000000" pitchFamily="34" charset="0"/>
      <p:regular r:id="rId357"/>
    </p:embeddedFont>
    <p:embeddedFont>
      <p:font typeface="CMBX10" panose="020B0500000000000000" pitchFamily="34" charset="0"/>
      <p:regular r:id="rId358"/>
    </p:embeddedFont>
    <p:embeddedFont>
      <p:font typeface="CMR6" panose="020B0500000000000000" pitchFamily="34" charset="0"/>
      <p:regular r:id="rId359"/>
    </p:embeddedFont>
    <p:embeddedFont>
      <p:font typeface="CMSS8" panose="020B0500000000000000" pitchFamily="34" charset="0"/>
      <p:regular r:id="rId360"/>
    </p:embeddedFont>
    <p:embeddedFont>
      <p:font typeface="CMMI7" panose="020B0500000000000000" pitchFamily="34" charset="0"/>
      <p:regular r:id="rId361"/>
    </p:embeddedFont>
  </p:embeddedFontLst>
  <p:custDataLst>
    <p:tags r:id="rId36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149" algn="l" rtl="0" fontAlgn="base">
      <a:spcBef>
        <a:spcPct val="0"/>
      </a:spcBef>
      <a:spcAft>
        <a:spcPct val="0"/>
      </a:spcAft>
      <a:defRPr kern="1200">
        <a:solidFill>
          <a:schemeClr val="tx1"/>
        </a:solidFill>
        <a:latin typeface="Arial" pitchFamily="34" charset="0"/>
        <a:ea typeface="+mn-ea"/>
        <a:cs typeface="Arial" pitchFamily="34" charset="0"/>
      </a:defRPr>
    </a:lvl2pPr>
    <a:lvl3pPr marL="914297" algn="l" rtl="0" fontAlgn="base">
      <a:spcBef>
        <a:spcPct val="0"/>
      </a:spcBef>
      <a:spcAft>
        <a:spcPct val="0"/>
      </a:spcAft>
      <a:defRPr kern="1200">
        <a:solidFill>
          <a:schemeClr val="tx1"/>
        </a:solidFill>
        <a:latin typeface="Arial" pitchFamily="34" charset="0"/>
        <a:ea typeface="+mn-ea"/>
        <a:cs typeface="Arial" pitchFamily="34" charset="0"/>
      </a:defRPr>
    </a:lvl3pPr>
    <a:lvl4pPr marL="1371446" algn="l" rtl="0" fontAlgn="base">
      <a:spcBef>
        <a:spcPct val="0"/>
      </a:spcBef>
      <a:spcAft>
        <a:spcPct val="0"/>
      </a:spcAft>
      <a:defRPr kern="1200">
        <a:solidFill>
          <a:schemeClr val="tx1"/>
        </a:solidFill>
        <a:latin typeface="Arial" pitchFamily="34" charset="0"/>
        <a:ea typeface="+mn-ea"/>
        <a:cs typeface="Arial" pitchFamily="34" charset="0"/>
      </a:defRPr>
    </a:lvl4pPr>
    <a:lvl5pPr marL="1828594" algn="l" rtl="0" fontAlgn="base">
      <a:spcBef>
        <a:spcPct val="0"/>
      </a:spcBef>
      <a:spcAft>
        <a:spcPct val="0"/>
      </a:spcAft>
      <a:defRPr kern="1200">
        <a:solidFill>
          <a:schemeClr val="tx1"/>
        </a:solidFill>
        <a:latin typeface="Arial" pitchFamily="34" charset="0"/>
        <a:ea typeface="+mn-ea"/>
        <a:cs typeface="Arial" pitchFamily="34" charset="0"/>
      </a:defRPr>
    </a:lvl5pPr>
    <a:lvl6pPr marL="2285743" algn="r" defTabSz="914297" rtl="1" eaLnBrk="1" latinLnBrk="0" hangingPunct="1">
      <a:defRPr kern="1200">
        <a:solidFill>
          <a:schemeClr val="tx1"/>
        </a:solidFill>
        <a:latin typeface="Arial" pitchFamily="34" charset="0"/>
        <a:ea typeface="+mn-ea"/>
        <a:cs typeface="Arial" pitchFamily="34" charset="0"/>
      </a:defRPr>
    </a:lvl6pPr>
    <a:lvl7pPr marL="2742892" algn="r" defTabSz="914297" rtl="1" eaLnBrk="1" latinLnBrk="0" hangingPunct="1">
      <a:defRPr kern="1200">
        <a:solidFill>
          <a:schemeClr val="tx1"/>
        </a:solidFill>
        <a:latin typeface="Arial" pitchFamily="34" charset="0"/>
        <a:ea typeface="+mn-ea"/>
        <a:cs typeface="Arial" pitchFamily="34" charset="0"/>
      </a:defRPr>
    </a:lvl7pPr>
    <a:lvl8pPr marL="3200041" algn="r" defTabSz="914297" rtl="1" eaLnBrk="1" latinLnBrk="0" hangingPunct="1">
      <a:defRPr kern="1200">
        <a:solidFill>
          <a:schemeClr val="tx1"/>
        </a:solidFill>
        <a:latin typeface="Arial" pitchFamily="34" charset="0"/>
        <a:ea typeface="+mn-ea"/>
        <a:cs typeface="Arial" pitchFamily="34" charset="0"/>
      </a:defRPr>
    </a:lvl8pPr>
    <a:lvl9pPr marL="3657190" algn="r" defTabSz="914297"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99FF66"/>
    <a:srgbClr val="FFCCCC"/>
    <a:srgbClr val="CCFF33"/>
    <a:srgbClr val="FFFF00"/>
    <a:srgbClr val="009900"/>
    <a:srgbClr val="6666FF"/>
    <a:srgbClr val="0070C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430" autoAdjust="0"/>
    <p:restoredTop sz="94719" autoAdjust="0"/>
  </p:normalViewPr>
  <p:slideViewPr>
    <p:cSldViewPr snapToGrid="0">
      <p:cViewPr varScale="1">
        <p:scale>
          <a:sx n="69" d="100"/>
          <a:sy n="69" d="100"/>
        </p:scale>
        <p:origin x="-1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146"/>
    </p:cViewPr>
  </p:sorterViewPr>
  <p:gridSpacing cx="45005" cy="45005"/>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99" Type="http://schemas.openxmlformats.org/officeDocument/2006/relationships/slide" Target="slides/slide292.xml"/><Relationship Id="rId303" Type="http://schemas.openxmlformats.org/officeDocument/2006/relationships/slide" Target="slides/slide296.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324" Type="http://schemas.openxmlformats.org/officeDocument/2006/relationships/slide" Target="slides/slide317.xml"/><Relationship Id="rId345" Type="http://schemas.openxmlformats.org/officeDocument/2006/relationships/font" Target="fonts/font10.fntdata"/><Relationship Id="rId366" Type="http://schemas.openxmlformats.org/officeDocument/2006/relationships/tableStyles" Target="tableStyles.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226" Type="http://schemas.openxmlformats.org/officeDocument/2006/relationships/slide" Target="slides/slide219.xml"/><Relationship Id="rId247" Type="http://schemas.openxmlformats.org/officeDocument/2006/relationships/slide" Target="slides/slide240.xml"/><Relationship Id="rId107" Type="http://schemas.openxmlformats.org/officeDocument/2006/relationships/slide" Target="slides/slide100.xml"/><Relationship Id="rId268" Type="http://schemas.openxmlformats.org/officeDocument/2006/relationships/slide" Target="slides/slide261.xml"/><Relationship Id="rId289" Type="http://schemas.openxmlformats.org/officeDocument/2006/relationships/slide" Target="slides/slide282.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314" Type="http://schemas.openxmlformats.org/officeDocument/2006/relationships/slide" Target="slides/slide307.xml"/><Relationship Id="rId335" Type="http://schemas.openxmlformats.org/officeDocument/2006/relationships/handoutMaster" Target="handoutMasters/handoutMaster1.xml"/><Relationship Id="rId356" Type="http://schemas.openxmlformats.org/officeDocument/2006/relationships/font" Target="fonts/font21.fntdata"/><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slide" Target="slides/slide230.xml"/><Relationship Id="rId258" Type="http://schemas.openxmlformats.org/officeDocument/2006/relationships/slide" Target="slides/slide251.xml"/><Relationship Id="rId279" Type="http://schemas.openxmlformats.org/officeDocument/2006/relationships/slide" Target="slides/slide272.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290" Type="http://schemas.openxmlformats.org/officeDocument/2006/relationships/slide" Target="slides/slide283.xml"/><Relationship Id="rId304" Type="http://schemas.openxmlformats.org/officeDocument/2006/relationships/slide" Target="slides/slide297.xml"/><Relationship Id="rId325" Type="http://schemas.openxmlformats.org/officeDocument/2006/relationships/slide" Target="slides/slide318.xml"/><Relationship Id="rId346" Type="http://schemas.openxmlformats.org/officeDocument/2006/relationships/font" Target="fonts/font11.fntdata"/><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248" Type="http://schemas.openxmlformats.org/officeDocument/2006/relationships/slide" Target="slides/slide241.xml"/><Relationship Id="rId269" Type="http://schemas.openxmlformats.org/officeDocument/2006/relationships/slide" Target="slides/slide262.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280" Type="http://schemas.openxmlformats.org/officeDocument/2006/relationships/slide" Target="slides/slide273.xml"/><Relationship Id="rId315" Type="http://schemas.openxmlformats.org/officeDocument/2006/relationships/slide" Target="slides/slide308.xml"/><Relationship Id="rId336" Type="http://schemas.openxmlformats.org/officeDocument/2006/relationships/font" Target="fonts/font1.fntdata"/><Relationship Id="rId357" Type="http://schemas.openxmlformats.org/officeDocument/2006/relationships/font" Target="fonts/font22.fntdata"/><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6.xml"/><Relationship Id="rId238" Type="http://schemas.openxmlformats.org/officeDocument/2006/relationships/slide" Target="slides/slide231.xml"/><Relationship Id="rId259" Type="http://schemas.openxmlformats.org/officeDocument/2006/relationships/slide" Target="slides/slide252.xml"/><Relationship Id="rId23" Type="http://schemas.openxmlformats.org/officeDocument/2006/relationships/slide" Target="slides/slide16.xml"/><Relationship Id="rId119" Type="http://schemas.openxmlformats.org/officeDocument/2006/relationships/slide" Target="slides/slide112.xml"/><Relationship Id="rId270" Type="http://schemas.openxmlformats.org/officeDocument/2006/relationships/slide" Target="slides/slide263.xml"/><Relationship Id="rId291" Type="http://schemas.openxmlformats.org/officeDocument/2006/relationships/slide" Target="slides/slide284.xml"/><Relationship Id="rId305" Type="http://schemas.openxmlformats.org/officeDocument/2006/relationships/slide" Target="slides/slide298.xml"/><Relationship Id="rId326" Type="http://schemas.openxmlformats.org/officeDocument/2006/relationships/slide" Target="slides/slide319.xml"/><Relationship Id="rId347" Type="http://schemas.openxmlformats.org/officeDocument/2006/relationships/font" Target="fonts/font12.fntdata"/><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249" Type="http://schemas.openxmlformats.org/officeDocument/2006/relationships/slide" Target="slides/slide242.xml"/><Relationship Id="rId13" Type="http://schemas.openxmlformats.org/officeDocument/2006/relationships/slide" Target="slides/slide6.xml"/><Relationship Id="rId109" Type="http://schemas.openxmlformats.org/officeDocument/2006/relationships/slide" Target="slides/slide102.xml"/><Relationship Id="rId260" Type="http://schemas.openxmlformats.org/officeDocument/2006/relationships/slide" Target="slides/slide253.xml"/><Relationship Id="rId281" Type="http://schemas.openxmlformats.org/officeDocument/2006/relationships/slide" Target="slides/slide274.xml"/><Relationship Id="rId316" Type="http://schemas.openxmlformats.org/officeDocument/2006/relationships/slide" Target="slides/slide309.xml"/><Relationship Id="rId337" Type="http://schemas.openxmlformats.org/officeDocument/2006/relationships/font" Target="fonts/font2.fntdata"/><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358" Type="http://schemas.openxmlformats.org/officeDocument/2006/relationships/font" Target="fonts/font23.fntdata"/><Relationship Id="rId7" Type="http://schemas.openxmlformats.org/officeDocument/2006/relationships/slideMaster" Target="slideMasters/slideMaster7.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39" Type="http://schemas.openxmlformats.org/officeDocument/2006/relationships/slide" Target="slides/slide232.xml"/><Relationship Id="rId250" Type="http://schemas.openxmlformats.org/officeDocument/2006/relationships/slide" Target="slides/slide243.xml"/><Relationship Id="rId271" Type="http://schemas.openxmlformats.org/officeDocument/2006/relationships/slide" Target="slides/slide264.xml"/><Relationship Id="rId292" Type="http://schemas.openxmlformats.org/officeDocument/2006/relationships/slide" Target="slides/slide285.xml"/><Relationship Id="rId306" Type="http://schemas.openxmlformats.org/officeDocument/2006/relationships/slide" Target="slides/slide299.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327" Type="http://schemas.openxmlformats.org/officeDocument/2006/relationships/slide" Target="slides/slide320.xml"/><Relationship Id="rId348" Type="http://schemas.openxmlformats.org/officeDocument/2006/relationships/font" Target="fonts/font13.fntdata"/><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240" Type="http://schemas.openxmlformats.org/officeDocument/2006/relationships/slide" Target="slides/slide233.xml"/><Relationship Id="rId261" Type="http://schemas.openxmlformats.org/officeDocument/2006/relationships/slide" Target="slides/slide254.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282" Type="http://schemas.openxmlformats.org/officeDocument/2006/relationships/slide" Target="slides/slide275.xml"/><Relationship Id="rId317" Type="http://schemas.openxmlformats.org/officeDocument/2006/relationships/slide" Target="slides/slide310.xml"/><Relationship Id="rId338" Type="http://schemas.openxmlformats.org/officeDocument/2006/relationships/font" Target="fonts/font3.fntdata"/><Relationship Id="rId359" Type="http://schemas.openxmlformats.org/officeDocument/2006/relationships/font" Target="fonts/font24.fntdata"/><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230" Type="http://schemas.openxmlformats.org/officeDocument/2006/relationships/slide" Target="slides/slide223.xml"/><Relationship Id="rId251" Type="http://schemas.openxmlformats.org/officeDocument/2006/relationships/slide" Target="slides/slide244.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72" Type="http://schemas.openxmlformats.org/officeDocument/2006/relationships/slide" Target="slides/slide265.xml"/><Relationship Id="rId293" Type="http://schemas.openxmlformats.org/officeDocument/2006/relationships/slide" Target="slides/slide286.xml"/><Relationship Id="rId307" Type="http://schemas.openxmlformats.org/officeDocument/2006/relationships/slide" Target="slides/slide300.xml"/><Relationship Id="rId328" Type="http://schemas.openxmlformats.org/officeDocument/2006/relationships/slide" Target="slides/slide321.xml"/><Relationship Id="rId349" Type="http://schemas.openxmlformats.org/officeDocument/2006/relationships/font" Target="fonts/font14.fntdata"/><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360" Type="http://schemas.openxmlformats.org/officeDocument/2006/relationships/font" Target="fonts/font25.fntdata"/><Relationship Id="rId220" Type="http://schemas.openxmlformats.org/officeDocument/2006/relationships/slide" Target="slides/slide213.xml"/><Relationship Id="rId241" Type="http://schemas.openxmlformats.org/officeDocument/2006/relationships/slide" Target="slides/slide23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262" Type="http://schemas.openxmlformats.org/officeDocument/2006/relationships/slide" Target="slides/slide255.xml"/><Relationship Id="rId283" Type="http://schemas.openxmlformats.org/officeDocument/2006/relationships/slide" Target="slides/slide276.xml"/><Relationship Id="rId313" Type="http://schemas.openxmlformats.org/officeDocument/2006/relationships/slide" Target="slides/slide306.xml"/><Relationship Id="rId318" Type="http://schemas.openxmlformats.org/officeDocument/2006/relationships/slide" Target="slides/slide311.xml"/><Relationship Id="rId339" Type="http://schemas.openxmlformats.org/officeDocument/2006/relationships/font" Target="fonts/font4.fntdata"/><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334" Type="http://schemas.openxmlformats.org/officeDocument/2006/relationships/notesMaster" Target="notesMasters/notesMaster1.xml"/><Relationship Id="rId350" Type="http://schemas.openxmlformats.org/officeDocument/2006/relationships/font" Target="fonts/font15.fntdata"/><Relationship Id="rId355"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slide" Target="slides/slide203.xml"/><Relationship Id="rId215" Type="http://schemas.openxmlformats.org/officeDocument/2006/relationships/slide" Target="slides/slide208.xml"/><Relationship Id="rId236" Type="http://schemas.openxmlformats.org/officeDocument/2006/relationships/slide" Target="slides/slide229.xml"/><Relationship Id="rId257" Type="http://schemas.openxmlformats.org/officeDocument/2006/relationships/slide" Target="slides/slide250.xml"/><Relationship Id="rId278" Type="http://schemas.openxmlformats.org/officeDocument/2006/relationships/slide" Target="slides/slide271.xml"/><Relationship Id="rId26" Type="http://schemas.openxmlformats.org/officeDocument/2006/relationships/slide" Target="slides/slide19.xml"/><Relationship Id="rId231" Type="http://schemas.openxmlformats.org/officeDocument/2006/relationships/slide" Target="slides/slide224.xml"/><Relationship Id="rId252" Type="http://schemas.openxmlformats.org/officeDocument/2006/relationships/slide" Target="slides/slide245.xml"/><Relationship Id="rId273" Type="http://schemas.openxmlformats.org/officeDocument/2006/relationships/slide" Target="slides/slide266.xml"/><Relationship Id="rId294" Type="http://schemas.openxmlformats.org/officeDocument/2006/relationships/slide" Target="slides/slide287.xml"/><Relationship Id="rId308" Type="http://schemas.openxmlformats.org/officeDocument/2006/relationships/slide" Target="slides/slide301.xml"/><Relationship Id="rId329" Type="http://schemas.openxmlformats.org/officeDocument/2006/relationships/slide" Target="slides/slide322.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340" Type="http://schemas.openxmlformats.org/officeDocument/2006/relationships/font" Target="fonts/font5.fntdata"/><Relationship Id="rId361" Type="http://schemas.openxmlformats.org/officeDocument/2006/relationships/font" Target="fonts/font26.fntdata"/><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slide" Target="slides/slide235.xml"/><Relationship Id="rId263" Type="http://schemas.openxmlformats.org/officeDocument/2006/relationships/slide" Target="slides/slide256.xml"/><Relationship Id="rId284" Type="http://schemas.openxmlformats.org/officeDocument/2006/relationships/slide" Target="slides/slide277.xml"/><Relationship Id="rId319" Type="http://schemas.openxmlformats.org/officeDocument/2006/relationships/slide" Target="slides/slide312.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330" Type="http://schemas.openxmlformats.org/officeDocument/2006/relationships/slide" Target="slides/slide323.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351" Type="http://schemas.openxmlformats.org/officeDocument/2006/relationships/font" Target="fonts/font16.fntdata"/><Relationship Id="rId211" Type="http://schemas.openxmlformats.org/officeDocument/2006/relationships/slide" Target="slides/slide204.xml"/><Relationship Id="rId232" Type="http://schemas.openxmlformats.org/officeDocument/2006/relationships/slide" Target="slides/slide225.xml"/><Relationship Id="rId253" Type="http://schemas.openxmlformats.org/officeDocument/2006/relationships/slide" Target="slides/slide246.xml"/><Relationship Id="rId274" Type="http://schemas.openxmlformats.org/officeDocument/2006/relationships/slide" Target="slides/slide267.xml"/><Relationship Id="rId295" Type="http://schemas.openxmlformats.org/officeDocument/2006/relationships/slide" Target="slides/slide288.xml"/><Relationship Id="rId309" Type="http://schemas.openxmlformats.org/officeDocument/2006/relationships/slide" Target="slides/slide302.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320" Type="http://schemas.openxmlformats.org/officeDocument/2006/relationships/slide" Target="slides/slide313.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341" Type="http://schemas.openxmlformats.org/officeDocument/2006/relationships/font" Target="fonts/font6.fntdata"/><Relationship Id="rId362" Type="http://schemas.openxmlformats.org/officeDocument/2006/relationships/tags" Target="tags/tag1.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slide" Target="slides/slide236.xml"/><Relationship Id="rId264" Type="http://schemas.openxmlformats.org/officeDocument/2006/relationships/slide" Target="slides/slide257.xml"/><Relationship Id="rId285" Type="http://schemas.openxmlformats.org/officeDocument/2006/relationships/slide" Target="slides/slide278.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310" Type="http://schemas.openxmlformats.org/officeDocument/2006/relationships/slide" Target="slides/slide303.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331" Type="http://schemas.openxmlformats.org/officeDocument/2006/relationships/slide" Target="slides/slide324.xml"/><Relationship Id="rId352" Type="http://schemas.openxmlformats.org/officeDocument/2006/relationships/font" Target="fonts/font17.fntdata"/><Relationship Id="rId1" Type="http://schemas.openxmlformats.org/officeDocument/2006/relationships/slideMaster" Target="slideMasters/slideMaster1.xml"/><Relationship Id="rId212" Type="http://schemas.openxmlformats.org/officeDocument/2006/relationships/slide" Target="slides/slide205.xml"/><Relationship Id="rId233" Type="http://schemas.openxmlformats.org/officeDocument/2006/relationships/slide" Target="slides/slide226.xml"/><Relationship Id="rId254" Type="http://schemas.openxmlformats.org/officeDocument/2006/relationships/slide" Target="slides/slide247.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275" Type="http://schemas.openxmlformats.org/officeDocument/2006/relationships/slide" Target="slides/slide268.xml"/><Relationship Id="rId296" Type="http://schemas.openxmlformats.org/officeDocument/2006/relationships/slide" Target="slides/slide289.xml"/><Relationship Id="rId300" Type="http://schemas.openxmlformats.org/officeDocument/2006/relationships/slide" Target="slides/slide293.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321" Type="http://schemas.openxmlformats.org/officeDocument/2006/relationships/slide" Target="slides/slide314.xml"/><Relationship Id="rId342" Type="http://schemas.openxmlformats.org/officeDocument/2006/relationships/font" Target="fonts/font7.fntdata"/><Relationship Id="rId363" Type="http://schemas.openxmlformats.org/officeDocument/2006/relationships/presProps" Target="presProps.xml"/><Relationship Id="rId202" Type="http://schemas.openxmlformats.org/officeDocument/2006/relationships/slide" Target="slides/slide195.xml"/><Relationship Id="rId223" Type="http://schemas.openxmlformats.org/officeDocument/2006/relationships/slide" Target="slides/slide216.xml"/><Relationship Id="rId244" Type="http://schemas.openxmlformats.org/officeDocument/2006/relationships/slide" Target="slides/slide237.xml"/><Relationship Id="rId18" Type="http://schemas.openxmlformats.org/officeDocument/2006/relationships/slide" Target="slides/slide11.xml"/><Relationship Id="rId39" Type="http://schemas.openxmlformats.org/officeDocument/2006/relationships/slide" Target="slides/slide32.xml"/><Relationship Id="rId265" Type="http://schemas.openxmlformats.org/officeDocument/2006/relationships/slide" Target="slides/slide258.xml"/><Relationship Id="rId286" Type="http://schemas.openxmlformats.org/officeDocument/2006/relationships/slide" Target="slides/slide279.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311" Type="http://schemas.openxmlformats.org/officeDocument/2006/relationships/slide" Target="slides/slide304.xml"/><Relationship Id="rId332" Type="http://schemas.openxmlformats.org/officeDocument/2006/relationships/slide" Target="slides/slide325.xml"/><Relationship Id="rId353" Type="http://schemas.openxmlformats.org/officeDocument/2006/relationships/font" Target="fonts/font18.fntdata"/><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slide" Target="slides/slide227.xml"/><Relationship Id="rId2" Type="http://schemas.openxmlformats.org/officeDocument/2006/relationships/slideMaster" Target="slideMasters/slideMaster2.xml"/><Relationship Id="rId29" Type="http://schemas.openxmlformats.org/officeDocument/2006/relationships/slide" Target="slides/slide22.xml"/><Relationship Id="rId255" Type="http://schemas.openxmlformats.org/officeDocument/2006/relationships/slide" Target="slides/slide248.xml"/><Relationship Id="rId276" Type="http://schemas.openxmlformats.org/officeDocument/2006/relationships/slide" Target="slides/slide269.xml"/><Relationship Id="rId297" Type="http://schemas.openxmlformats.org/officeDocument/2006/relationships/slide" Target="slides/slide290.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301" Type="http://schemas.openxmlformats.org/officeDocument/2006/relationships/slide" Target="slides/slide294.xml"/><Relationship Id="rId322" Type="http://schemas.openxmlformats.org/officeDocument/2006/relationships/slide" Target="slides/slide315.xml"/><Relationship Id="rId343" Type="http://schemas.openxmlformats.org/officeDocument/2006/relationships/font" Target="fonts/font8.fntdata"/><Relationship Id="rId364"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224" Type="http://schemas.openxmlformats.org/officeDocument/2006/relationships/slide" Target="slides/slide217.xml"/><Relationship Id="rId245" Type="http://schemas.openxmlformats.org/officeDocument/2006/relationships/slide" Target="slides/slide238.xml"/><Relationship Id="rId266" Type="http://schemas.openxmlformats.org/officeDocument/2006/relationships/slide" Target="slides/slide259.xml"/><Relationship Id="rId287" Type="http://schemas.openxmlformats.org/officeDocument/2006/relationships/slide" Target="slides/slide280.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312" Type="http://schemas.openxmlformats.org/officeDocument/2006/relationships/slide" Target="slides/slide305.xml"/><Relationship Id="rId333" Type="http://schemas.openxmlformats.org/officeDocument/2006/relationships/slide" Target="slides/slide326.xml"/><Relationship Id="rId354" Type="http://schemas.openxmlformats.org/officeDocument/2006/relationships/font" Target="fonts/font19.fntdata"/><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 Type="http://schemas.openxmlformats.org/officeDocument/2006/relationships/slideMaster" Target="slideMasters/slideMaster3.xml"/><Relationship Id="rId214" Type="http://schemas.openxmlformats.org/officeDocument/2006/relationships/slide" Target="slides/slide207.xml"/><Relationship Id="rId235" Type="http://schemas.openxmlformats.org/officeDocument/2006/relationships/slide" Target="slides/slide228.xml"/><Relationship Id="rId256" Type="http://schemas.openxmlformats.org/officeDocument/2006/relationships/slide" Target="slides/slide249.xml"/><Relationship Id="rId277" Type="http://schemas.openxmlformats.org/officeDocument/2006/relationships/slide" Target="slides/slide270.xml"/><Relationship Id="rId298" Type="http://schemas.openxmlformats.org/officeDocument/2006/relationships/slide" Target="slides/slide291.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302" Type="http://schemas.openxmlformats.org/officeDocument/2006/relationships/slide" Target="slides/slide295.xml"/><Relationship Id="rId323" Type="http://schemas.openxmlformats.org/officeDocument/2006/relationships/slide" Target="slides/slide316.xml"/><Relationship Id="rId344"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 Id="rId365" Type="http://schemas.openxmlformats.org/officeDocument/2006/relationships/theme" Target="theme/theme1.xml"/><Relationship Id="rId190" Type="http://schemas.openxmlformats.org/officeDocument/2006/relationships/slide" Target="slides/slide183.xml"/><Relationship Id="rId204" Type="http://schemas.openxmlformats.org/officeDocument/2006/relationships/slide" Target="slides/slide197.xml"/><Relationship Id="rId225" Type="http://schemas.openxmlformats.org/officeDocument/2006/relationships/slide" Target="slides/slide218.xml"/><Relationship Id="rId246" Type="http://schemas.openxmlformats.org/officeDocument/2006/relationships/slide" Target="slides/slide239.xml"/><Relationship Id="rId267" Type="http://schemas.openxmlformats.org/officeDocument/2006/relationships/slide" Target="slides/slide260.xml"/><Relationship Id="rId288" Type="http://schemas.openxmlformats.org/officeDocument/2006/relationships/slide" Target="slides/slide2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69920" cy="478748"/>
          </a:xfrm>
          <a:prstGeom prst="rect">
            <a:avLst/>
          </a:prstGeom>
          <a:noFill/>
          <a:ln w="9525">
            <a:noFill/>
            <a:miter lim="800000"/>
            <a:headEnd/>
            <a:tailEnd/>
          </a:ln>
          <a:effectLst/>
        </p:spPr>
        <p:txBody>
          <a:bodyPr vert="horz" wrap="square" lIns="99036" tIns="49517" rIns="99036" bIns="49517" numCol="1" anchor="t" anchorCtr="0" compatLnSpc="1">
            <a:prstTxWarp prst="textNoShape">
              <a:avLst/>
            </a:prstTxWarp>
          </a:bodyPr>
          <a:lstStyle>
            <a:lvl1pPr defTabSz="990477">
              <a:defRPr sz="1300">
                <a:latin typeface="Arial" charset="0"/>
                <a:cs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3587" y="0"/>
            <a:ext cx="3169920" cy="478748"/>
          </a:xfrm>
          <a:prstGeom prst="rect">
            <a:avLst/>
          </a:prstGeom>
          <a:noFill/>
          <a:ln w="9525">
            <a:noFill/>
            <a:miter lim="800000"/>
            <a:headEnd/>
            <a:tailEnd/>
          </a:ln>
          <a:effectLst/>
        </p:spPr>
        <p:txBody>
          <a:bodyPr vert="horz" wrap="square" lIns="99036" tIns="49517" rIns="99036" bIns="49517" numCol="1" anchor="t" anchorCtr="0" compatLnSpc="1">
            <a:prstTxWarp prst="textNoShape">
              <a:avLst/>
            </a:prstTxWarp>
          </a:bodyPr>
          <a:lstStyle>
            <a:lvl1pPr algn="r" defTabSz="990477">
              <a:defRPr sz="1300">
                <a:latin typeface="Arial" charset="0"/>
                <a:cs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0813"/>
            <a:ext cx="3169920" cy="478748"/>
          </a:xfrm>
          <a:prstGeom prst="rect">
            <a:avLst/>
          </a:prstGeom>
          <a:noFill/>
          <a:ln w="9525">
            <a:noFill/>
            <a:miter lim="800000"/>
            <a:headEnd/>
            <a:tailEnd/>
          </a:ln>
          <a:effectLst/>
        </p:spPr>
        <p:txBody>
          <a:bodyPr vert="horz" wrap="square" lIns="99036" tIns="49517" rIns="99036" bIns="49517" numCol="1" anchor="b" anchorCtr="0" compatLnSpc="1">
            <a:prstTxWarp prst="textNoShape">
              <a:avLst/>
            </a:prstTxWarp>
          </a:bodyPr>
          <a:lstStyle>
            <a:lvl1pPr defTabSz="990477">
              <a:defRPr sz="1300">
                <a:latin typeface="Arial" charset="0"/>
                <a:cs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3587" y="9120813"/>
            <a:ext cx="3169920" cy="478748"/>
          </a:xfrm>
          <a:prstGeom prst="rect">
            <a:avLst/>
          </a:prstGeom>
          <a:noFill/>
          <a:ln w="9525">
            <a:noFill/>
            <a:miter lim="800000"/>
            <a:headEnd/>
            <a:tailEnd/>
          </a:ln>
          <a:effectLst/>
        </p:spPr>
        <p:txBody>
          <a:bodyPr vert="horz" wrap="square" lIns="99036" tIns="49517" rIns="99036" bIns="49517" numCol="1" anchor="b" anchorCtr="0" compatLnSpc="1">
            <a:prstTxWarp prst="textNoShape">
              <a:avLst/>
            </a:prstTxWarp>
          </a:bodyPr>
          <a:lstStyle>
            <a:lvl1pPr algn="r" defTabSz="990477">
              <a:defRPr sz="1300">
                <a:latin typeface="Arial" charset="0"/>
                <a:cs typeface="Arial" charset="0"/>
              </a:defRPr>
            </a:lvl1pPr>
          </a:lstStyle>
          <a:p>
            <a:pPr>
              <a:defRPr/>
            </a:pPr>
            <a:fld id="{1E60F446-CC3F-461D-9353-3519EEEA3D86}" type="slidenum">
              <a:rPr lang="en-US"/>
              <a:pPr>
                <a:defRPr/>
              </a:pPr>
              <a:t>‹#›</a:t>
            </a:fld>
            <a:endParaRPr lang="en-US"/>
          </a:p>
        </p:txBody>
      </p:sp>
    </p:spTree>
    <p:extLst>
      <p:ext uri="{BB962C8B-B14F-4D97-AF65-F5344CB8AC3E}">
        <p14:creationId xmlns:p14="http://schemas.microsoft.com/office/powerpoint/2010/main" val="3610993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47" tIns="47873" rIns="95747" bIns="47873" rtlCol="0"/>
          <a:lstStyle>
            <a:lvl1pPr algn="l">
              <a:defRPr sz="13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587" y="0"/>
            <a:ext cx="3169920" cy="480388"/>
          </a:xfrm>
          <a:prstGeom prst="rect">
            <a:avLst/>
          </a:prstGeom>
        </p:spPr>
        <p:txBody>
          <a:bodyPr vert="horz" lIns="95747" tIns="47873" rIns="95747" bIns="47873" rtlCol="0"/>
          <a:lstStyle>
            <a:lvl1pPr algn="r">
              <a:defRPr sz="1300">
                <a:latin typeface="Arial" charset="0"/>
                <a:cs typeface="Arial" charset="0"/>
              </a:defRPr>
            </a:lvl1pPr>
          </a:lstStyle>
          <a:p>
            <a:pPr>
              <a:defRPr/>
            </a:pPr>
            <a:fld id="{D3F39CAB-12C8-4209-B885-C5CC552EADD0}" type="datetimeFigureOut">
              <a:rPr lang="en-US"/>
              <a:pPr>
                <a:defRPr/>
              </a:pPr>
              <a:t>6/23/2015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731520" y="4561226"/>
            <a:ext cx="5852160" cy="4320213"/>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173"/>
            <a:ext cx="3169920" cy="480388"/>
          </a:xfrm>
          <a:prstGeom prst="rect">
            <a:avLst/>
          </a:prstGeom>
        </p:spPr>
        <p:txBody>
          <a:bodyPr vert="horz" lIns="95747" tIns="47873" rIns="95747" bIns="47873" rtlCol="0" anchor="b"/>
          <a:lstStyle>
            <a:lvl1pPr algn="l">
              <a:defRPr sz="13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5747" tIns="47873" rIns="95747" bIns="47873" rtlCol="0" anchor="b"/>
          <a:lstStyle>
            <a:lvl1pPr algn="r">
              <a:defRPr sz="1300">
                <a:latin typeface="Arial" charset="0"/>
                <a:cs typeface="Arial" charset="0"/>
              </a:defRPr>
            </a:lvl1pPr>
          </a:lstStyle>
          <a:p>
            <a:pPr>
              <a:defRPr/>
            </a:pPr>
            <a:fld id="{10A77891-7C73-43E3-8EDA-83BF3953A496}" type="slidenum">
              <a:rPr lang="en-US"/>
              <a:pPr>
                <a:defRPr/>
              </a:pPr>
              <a:t>‹#›</a:t>
            </a:fld>
            <a:endParaRPr lang="en-US"/>
          </a:p>
        </p:txBody>
      </p:sp>
    </p:spTree>
    <p:extLst>
      <p:ext uri="{BB962C8B-B14F-4D97-AF65-F5344CB8AC3E}">
        <p14:creationId xmlns:p14="http://schemas.microsoft.com/office/powerpoint/2010/main" val="2202757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49" algn="l" rtl="0" eaLnBrk="0" fontAlgn="base" hangingPunct="0">
      <a:spcBef>
        <a:spcPct val="30000"/>
      </a:spcBef>
      <a:spcAft>
        <a:spcPct val="0"/>
      </a:spcAft>
      <a:defRPr sz="1200" kern="1200">
        <a:solidFill>
          <a:schemeClr val="tx1"/>
        </a:solidFill>
        <a:latin typeface="+mn-lt"/>
        <a:ea typeface="+mn-ea"/>
        <a:cs typeface="+mn-cs"/>
      </a:defRPr>
    </a:lvl2pPr>
    <a:lvl3pPr marL="914297" algn="l" rtl="0" eaLnBrk="0" fontAlgn="base" hangingPunct="0">
      <a:spcBef>
        <a:spcPct val="30000"/>
      </a:spcBef>
      <a:spcAft>
        <a:spcPct val="0"/>
      </a:spcAft>
      <a:defRPr sz="1200" kern="1200">
        <a:solidFill>
          <a:schemeClr val="tx1"/>
        </a:solidFill>
        <a:latin typeface="+mn-lt"/>
        <a:ea typeface="+mn-ea"/>
        <a:cs typeface="+mn-cs"/>
      </a:defRPr>
    </a:lvl3pPr>
    <a:lvl4pPr marL="1371446" algn="l" rtl="0" eaLnBrk="0" fontAlgn="base" hangingPunct="0">
      <a:spcBef>
        <a:spcPct val="30000"/>
      </a:spcBef>
      <a:spcAft>
        <a:spcPct val="0"/>
      </a:spcAft>
      <a:defRPr sz="1200" kern="1200">
        <a:solidFill>
          <a:schemeClr val="tx1"/>
        </a:solidFill>
        <a:latin typeface="+mn-lt"/>
        <a:ea typeface="+mn-ea"/>
        <a:cs typeface="+mn-cs"/>
      </a:defRPr>
    </a:lvl4pPr>
    <a:lvl5pPr marL="1828594" algn="l" rtl="0" eaLnBrk="0" fontAlgn="base" hangingPunct="0">
      <a:spcBef>
        <a:spcPct val="30000"/>
      </a:spcBef>
      <a:spcAft>
        <a:spcPct val="0"/>
      </a:spcAft>
      <a:defRPr sz="1200" kern="1200">
        <a:solidFill>
          <a:schemeClr val="tx1"/>
        </a:solidFill>
        <a:latin typeface="+mn-lt"/>
        <a:ea typeface="+mn-ea"/>
        <a:cs typeface="+mn-cs"/>
      </a:defRPr>
    </a:lvl5pPr>
    <a:lvl6pPr marL="2285743" algn="l" defTabSz="914297" rtl="0" eaLnBrk="1" latinLnBrk="0" hangingPunct="1">
      <a:defRPr sz="1200" kern="1200">
        <a:solidFill>
          <a:schemeClr val="tx1"/>
        </a:solidFill>
        <a:latin typeface="+mn-lt"/>
        <a:ea typeface="+mn-ea"/>
        <a:cs typeface="+mn-cs"/>
      </a:defRPr>
    </a:lvl6pPr>
    <a:lvl7pPr marL="2742892" algn="l" defTabSz="914297" rtl="0" eaLnBrk="1" latinLnBrk="0" hangingPunct="1">
      <a:defRPr sz="1200" kern="1200">
        <a:solidFill>
          <a:schemeClr val="tx1"/>
        </a:solidFill>
        <a:latin typeface="+mn-lt"/>
        <a:ea typeface="+mn-ea"/>
        <a:cs typeface="+mn-cs"/>
      </a:defRPr>
    </a:lvl7pPr>
    <a:lvl8pPr marL="3200041" algn="l" defTabSz="914297" rtl="0" eaLnBrk="1" latinLnBrk="0" hangingPunct="1">
      <a:defRPr sz="1200" kern="1200">
        <a:solidFill>
          <a:schemeClr val="tx1"/>
        </a:solidFill>
        <a:latin typeface="+mn-lt"/>
        <a:ea typeface="+mn-ea"/>
        <a:cs typeface="+mn-cs"/>
      </a:defRPr>
    </a:lvl8pPr>
    <a:lvl9pPr marL="3657190" algn="l" defTabSz="9142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7</a:t>
            </a:fld>
            <a:endParaRPr lang="en-US"/>
          </a:p>
        </p:txBody>
      </p:sp>
    </p:spTree>
    <p:extLst>
      <p:ext uri="{BB962C8B-B14F-4D97-AF65-F5344CB8AC3E}">
        <p14:creationId xmlns:p14="http://schemas.microsoft.com/office/powerpoint/2010/main" val="337696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124</a:t>
            </a:fld>
            <a:endParaRPr lang="en-US"/>
          </a:p>
        </p:txBody>
      </p:sp>
    </p:spTree>
    <p:extLst>
      <p:ext uri="{BB962C8B-B14F-4D97-AF65-F5344CB8AC3E}">
        <p14:creationId xmlns:p14="http://schemas.microsoft.com/office/powerpoint/2010/main" val="371304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125</a:t>
            </a:fld>
            <a:endParaRPr lang="en-US"/>
          </a:p>
        </p:txBody>
      </p:sp>
    </p:spTree>
    <p:extLst>
      <p:ext uri="{BB962C8B-B14F-4D97-AF65-F5344CB8AC3E}">
        <p14:creationId xmlns:p14="http://schemas.microsoft.com/office/powerpoint/2010/main" val="371304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144</a:t>
            </a:fld>
            <a:endParaRPr lang="en-US"/>
          </a:p>
        </p:txBody>
      </p:sp>
    </p:spTree>
    <p:extLst>
      <p:ext uri="{BB962C8B-B14F-4D97-AF65-F5344CB8AC3E}">
        <p14:creationId xmlns:p14="http://schemas.microsoft.com/office/powerpoint/2010/main" val="390286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145</a:t>
            </a:fld>
            <a:endParaRPr lang="en-US"/>
          </a:p>
        </p:txBody>
      </p:sp>
    </p:spTree>
    <p:extLst>
      <p:ext uri="{BB962C8B-B14F-4D97-AF65-F5344CB8AC3E}">
        <p14:creationId xmlns:p14="http://schemas.microsoft.com/office/powerpoint/2010/main" val="3902865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F4E80A-7C5D-4993-8788-8403D48D1CEA}" type="slidenum">
              <a:rPr lang="en-US" smtClean="0">
                <a:solidFill>
                  <a:prstClr val="black"/>
                </a:solidFill>
              </a:rPr>
              <a:pPr>
                <a:defRPr/>
              </a:pPr>
              <a:t>263</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solidFill>
                  <a:prstClr val="black"/>
                </a:solidFill>
              </a:rPr>
              <a:pPr>
                <a:defRPr/>
              </a:pPr>
              <a:t>268</a:t>
            </a:fld>
            <a:endParaRPr lang="en-US">
              <a:solidFill>
                <a:prstClr val="black"/>
              </a:solidFill>
            </a:endParaRPr>
          </a:p>
        </p:txBody>
      </p:sp>
    </p:spTree>
    <p:extLst>
      <p:ext uri="{BB962C8B-B14F-4D97-AF65-F5344CB8AC3E}">
        <p14:creationId xmlns:p14="http://schemas.microsoft.com/office/powerpoint/2010/main" val="65361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8</a:t>
            </a:fld>
            <a:endParaRPr lang="en-US"/>
          </a:p>
        </p:txBody>
      </p:sp>
    </p:spTree>
    <p:extLst>
      <p:ext uri="{BB962C8B-B14F-4D97-AF65-F5344CB8AC3E}">
        <p14:creationId xmlns:p14="http://schemas.microsoft.com/office/powerpoint/2010/main" val="337696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9</a:t>
            </a:fld>
            <a:endParaRPr lang="en-US"/>
          </a:p>
        </p:txBody>
      </p:sp>
    </p:spTree>
    <p:extLst>
      <p:ext uri="{BB962C8B-B14F-4D97-AF65-F5344CB8AC3E}">
        <p14:creationId xmlns:p14="http://schemas.microsoft.com/office/powerpoint/2010/main" val="337696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10</a:t>
            </a:fld>
            <a:endParaRPr lang="en-US"/>
          </a:p>
        </p:txBody>
      </p:sp>
    </p:spTree>
    <p:extLst>
      <p:ext uri="{BB962C8B-B14F-4D97-AF65-F5344CB8AC3E}">
        <p14:creationId xmlns:p14="http://schemas.microsoft.com/office/powerpoint/2010/main" val="337696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97B46E-7A72-41C6-9D20-B024E4781A37}" type="slidenum">
              <a:rPr lang="en-US" smtClean="0">
                <a:latin typeface="Arial" pitchFamily="34" charset="0"/>
                <a:cs typeface="Arial" pitchFamily="34" charset="0"/>
              </a:rPr>
              <a:pPr/>
              <a:t>116</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117</a:t>
            </a:fld>
            <a:endParaRPr lang="en-US"/>
          </a:p>
        </p:txBody>
      </p:sp>
    </p:spTree>
    <p:extLst>
      <p:ext uri="{BB962C8B-B14F-4D97-AF65-F5344CB8AC3E}">
        <p14:creationId xmlns:p14="http://schemas.microsoft.com/office/powerpoint/2010/main" val="371304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121</a:t>
            </a:fld>
            <a:endParaRPr lang="en-US"/>
          </a:p>
        </p:txBody>
      </p:sp>
    </p:spTree>
    <p:extLst>
      <p:ext uri="{BB962C8B-B14F-4D97-AF65-F5344CB8AC3E}">
        <p14:creationId xmlns:p14="http://schemas.microsoft.com/office/powerpoint/2010/main" val="371304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122</a:t>
            </a:fld>
            <a:endParaRPr lang="en-US"/>
          </a:p>
        </p:txBody>
      </p:sp>
    </p:spTree>
    <p:extLst>
      <p:ext uri="{BB962C8B-B14F-4D97-AF65-F5344CB8AC3E}">
        <p14:creationId xmlns:p14="http://schemas.microsoft.com/office/powerpoint/2010/main" val="371304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A77891-7C73-43E3-8EDA-83BF3953A496}" type="slidenum">
              <a:rPr lang="en-US" smtClean="0"/>
              <a:pPr>
                <a:defRPr/>
              </a:pPr>
              <a:t>123</a:t>
            </a:fld>
            <a:endParaRPr lang="en-US"/>
          </a:p>
        </p:txBody>
      </p:sp>
    </p:spTree>
    <p:extLst>
      <p:ext uri="{BB962C8B-B14F-4D97-AF65-F5344CB8AC3E}">
        <p14:creationId xmlns:p14="http://schemas.microsoft.com/office/powerpoint/2010/main" val="371304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9" indent="0" algn="ctr">
              <a:buNone/>
              <a:defRPr/>
            </a:lvl2pPr>
            <a:lvl3pPr marL="914297" indent="0" algn="ctr">
              <a:buNone/>
              <a:defRPr/>
            </a:lvl3pPr>
            <a:lvl4pPr marL="1371446" indent="0" algn="ctr">
              <a:buNone/>
              <a:defRPr/>
            </a:lvl4pPr>
            <a:lvl5pPr marL="1828594" indent="0" algn="ctr">
              <a:buNone/>
              <a:defRPr/>
            </a:lvl5pPr>
            <a:lvl6pPr marL="2285743" indent="0" algn="ctr">
              <a:buNone/>
              <a:defRPr/>
            </a:lvl6pPr>
            <a:lvl7pPr marL="2742892" indent="0" algn="ctr">
              <a:buNone/>
              <a:defRPr/>
            </a:lvl7pPr>
            <a:lvl8pPr marL="3200041" indent="0" algn="ctr">
              <a:buNone/>
              <a:defRPr/>
            </a:lvl8pPr>
            <a:lvl9pPr marL="365719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33609-369A-4A60-AEAE-BCCAF8F7D8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A914C3-7E42-43A9-8293-77856AF494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E9258-C253-4F0C-BA40-004427BCF96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DD204B-5C8B-43E7-953D-0B343958676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7" indent="0" algn="ctr">
              <a:buNone/>
              <a:defRPr>
                <a:solidFill>
                  <a:schemeClr val="tx1">
                    <a:tint val="75000"/>
                  </a:schemeClr>
                </a:solidFill>
              </a:defRPr>
            </a:lvl3pPr>
            <a:lvl4pPr marL="1371446" indent="0" algn="ctr">
              <a:buNone/>
              <a:defRPr>
                <a:solidFill>
                  <a:schemeClr val="tx1">
                    <a:tint val="75000"/>
                  </a:schemeClr>
                </a:solidFill>
              </a:defRPr>
            </a:lvl4pPr>
            <a:lvl5pPr marL="1828594" indent="0" algn="ctr">
              <a:buNone/>
              <a:defRPr>
                <a:solidFill>
                  <a:schemeClr val="tx1">
                    <a:tint val="75000"/>
                  </a:schemeClr>
                </a:solidFill>
              </a:defRPr>
            </a:lvl5pPr>
            <a:lvl6pPr marL="2285743" indent="0" algn="ctr">
              <a:buNone/>
              <a:defRPr>
                <a:solidFill>
                  <a:schemeClr val="tx1">
                    <a:tint val="75000"/>
                  </a:schemeClr>
                </a:solidFill>
              </a:defRPr>
            </a:lvl6pPr>
            <a:lvl7pPr marL="2742892" indent="0" algn="ctr">
              <a:buNone/>
              <a:defRPr>
                <a:solidFill>
                  <a:schemeClr val="tx1">
                    <a:tint val="75000"/>
                  </a:schemeClr>
                </a:solidFill>
              </a:defRPr>
            </a:lvl7pPr>
            <a:lvl8pPr marL="3200041" indent="0" algn="ctr">
              <a:buNone/>
              <a:defRPr>
                <a:solidFill>
                  <a:schemeClr val="tx1">
                    <a:tint val="75000"/>
                  </a:schemeClr>
                </a:solidFill>
              </a:defRPr>
            </a:lvl8pPr>
            <a:lvl9pPr marL="36571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521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48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7" indent="0">
              <a:buNone/>
              <a:defRPr sz="1600">
                <a:solidFill>
                  <a:schemeClr val="tx1">
                    <a:tint val="75000"/>
                  </a:schemeClr>
                </a:solidFill>
              </a:defRPr>
            </a:lvl3pPr>
            <a:lvl4pPr marL="1371446" indent="0">
              <a:buNone/>
              <a:defRPr sz="1400">
                <a:solidFill>
                  <a:schemeClr val="tx1">
                    <a:tint val="75000"/>
                  </a:schemeClr>
                </a:solidFill>
              </a:defRPr>
            </a:lvl4pPr>
            <a:lvl5pPr marL="1828594" indent="0">
              <a:buNone/>
              <a:defRPr sz="1400">
                <a:solidFill>
                  <a:schemeClr val="tx1">
                    <a:tint val="75000"/>
                  </a:schemeClr>
                </a:solidFill>
              </a:defRPr>
            </a:lvl5pPr>
            <a:lvl6pPr marL="2285743" indent="0">
              <a:buNone/>
              <a:defRPr sz="1400">
                <a:solidFill>
                  <a:schemeClr val="tx1">
                    <a:tint val="75000"/>
                  </a:schemeClr>
                </a:solidFill>
              </a:defRPr>
            </a:lvl6pPr>
            <a:lvl7pPr marL="2742892" indent="0">
              <a:buNone/>
              <a:defRPr sz="1400">
                <a:solidFill>
                  <a:schemeClr val="tx1">
                    <a:tint val="75000"/>
                  </a:schemeClr>
                </a:solidFill>
              </a:defRPr>
            </a:lvl7pPr>
            <a:lvl8pPr marL="3200041" indent="0">
              <a:buNone/>
              <a:defRPr sz="1400">
                <a:solidFill>
                  <a:schemeClr val="tx1">
                    <a:tint val="75000"/>
                  </a:schemeClr>
                </a:solidFill>
              </a:defRPr>
            </a:lvl8pPr>
            <a:lvl9pPr marL="365719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77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31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9" indent="0">
              <a:buNone/>
              <a:defRPr sz="2000" b="1"/>
            </a:lvl2pPr>
            <a:lvl3pPr marL="914297" indent="0">
              <a:buNone/>
              <a:defRPr sz="1800" b="1"/>
            </a:lvl3pPr>
            <a:lvl4pPr marL="1371446" indent="0">
              <a:buNone/>
              <a:defRPr sz="1600" b="1"/>
            </a:lvl4pPr>
            <a:lvl5pPr marL="1828594" indent="0">
              <a:buNone/>
              <a:defRPr sz="1600" b="1"/>
            </a:lvl5pPr>
            <a:lvl6pPr marL="2285743" indent="0">
              <a:buNone/>
              <a:defRPr sz="1600" b="1"/>
            </a:lvl6pPr>
            <a:lvl7pPr marL="2742892" indent="0">
              <a:buNone/>
              <a:defRPr sz="1600" b="1"/>
            </a:lvl7pPr>
            <a:lvl8pPr marL="3200041" indent="0">
              <a:buNone/>
              <a:defRPr sz="1600" b="1"/>
            </a:lvl8pPr>
            <a:lvl9pPr marL="365719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9" indent="0">
              <a:buNone/>
              <a:defRPr sz="2000" b="1"/>
            </a:lvl2pPr>
            <a:lvl3pPr marL="914297" indent="0">
              <a:buNone/>
              <a:defRPr sz="1800" b="1"/>
            </a:lvl3pPr>
            <a:lvl4pPr marL="1371446" indent="0">
              <a:buNone/>
              <a:defRPr sz="1600" b="1"/>
            </a:lvl4pPr>
            <a:lvl5pPr marL="1828594" indent="0">
              <a:buNone/>
              <a:defRPr sz="1600" b="1"/>
            </a:lvl5pPr>
            <a:lvl6pPr marL="2285743" indent="0">
              <a:buNone/>
              <a:defRPr sz="1600" b="1"/>
            </a:lvl6pPr>
            <a:lvl7pPr marL="2742892" indent="0">
              <a:buNone/>
              <a:defRPr sz="1600" b="1"/>
            </a:lvl7pPr>
            <a:lvl8pPr marL="3200041" indent="0">
              <a:buNone/>
              <a:defRPr sz="1600" b="1"/>
            </a:lvl8pPr>
            <a:lvl9pPr marL="365719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469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96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55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9FC1E-88D9-4F42-810D-CA725CE2F44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49" indent="0">
              <a:buNone/>
              <a:defRPr sz="1200"/>
            </a:lvl2pPr>
            <a:lvl3pPr marL="914297" indent="0">
              <a:buNone/>
              <a:defRPr sz="1000"/>
            </a:lvl3pPr>
            <a:lvl4pPr marL="1371446" indent="0">
              <a:buNone/>
              <a:defRPr sz="900"/>
            </a:lvl4pPr>
            <a:lvl5pPr marL="1828594" indent="0">
              <a:buNone/>
              <a:defRPr sz="900"/>
            </a:lvl5pPr>
            <a:lvl6pPr marL="2285743" indent="0">
              <a:buNone/>
              <a:defRPr sz="900"/>
            </a:lvl6pPr>
            <a:lvl7pPr marL="2742892" indent="0">
              <a:buNone/>
              <a:defRPr sz="900"/>
            </a:lvl7pPr>
            <a:lvl8pPr marL="3200041" indent="0">
              <a:buNone/>
              <a:defRPr sz="900"/>
            </a:lvl8pPr>
            <a:lvl9pPr marL="365719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041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7" indent="0">
              <a:buNone/>
              <a:defRPr sz="2400"/>
            </a:lvl3pPr>
            <a:lvl4pPr marL="1371446" indent="0">
              <a:buNone/>
              <a:defRPr sz="2000"/>
            </a:lvl4pPr>
            <a:lvl5pPr marL="1828594" indent="0">
              <a:buNone/>
              <a:defRPr sz="2000"/>
            </a:lvl5pPr>
            <a:lvl6pPr marL="2285743" indent="0">
              <a:buNone/>
              <a:defRPr sz="2000"/>
            </a:lvl6pPr>
            <a:lvl7pPr marL="2742892" indent="0">
              <a:buNone/>
              <a:defRPr sz="2000"/>
            </a:lvl7pPr>
            <a:lvl8pPr marL="3200041" indent="0">
              <a:buNone/>
              <a:defRPr sz="2000"/>
            </a:lvl8pPr>
            <a:lvl9pPr marL="365719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9" indent="0">
              <a:buNone/>
              <a:defRPr sz="1200"/>
            </a:lvl2pPr>
            <a:lvl3pPr marL="914297" indent="0">
              <a:buNone/>
              <a:defRPr sz="1000"/>
            </a:lvl3pPr>
            <a:lvl4pPr marL="1371446" indent="0">
              <a:buNone/>
              <a:defRPr sz="900"/>
            </a:lvl4pPr>
            <a:lvl5pPr marL="1828594" indent="0">
              <a:buNone/>
              <a:defRPr sz="900"/>
            </a:lvl5pPr>
            <a:lvl6pPr marL="2285743" indent="0">
              <a:buNone/>
              <a:defRPr sz="900"/>
            </a:lvl6pPr>
            <a:lvl7pPr marL="2742892" indent="0">
              <a:buNone/>
              <a:defRPr sz="900"/>
            </a:lvl7pPr>
            <a:lvl8pPr marL="3200041" indent="0">
              <a:buNone/>
              <a:defRPr sz="900"/>
            </a:lvl8pPr>
            <a:lvl9pPr marL="365719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47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260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8E51C-5585-4CBD-891B-C0C9253D8B8C}"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DB736D-40D7-453A-90FB-759415C73F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729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9" indent="0" algn="ctr">
              <a:buNone/>
              <a:defRPr/>
            </a:lvl2pPr>
            <a:lvl3pPr marL="914297" indent="0" algn="ctr">
              <a:buNone/>
              <a:defRPr/>
            </a:lvl3pPr>
            <a:lvl4pPr marL="1371446" indent="0" algn="ctr">
              <a:buNone/>
              <a:defRPr/>
            </a:lvl4pPr>
            <a:lvl5pPr marL="1828594" indent="0" algn="ctr">
              <a:buNone/>
              <a:defRPr/>
            </a:lvl5pPr>
            <a:lvl6pPr marL="2285743" indent="0" algn="ctr">
              <a:buNone/>
              <a:defRPr/>
            </a:lvl6pPr>
            <a:lvl7pPr marL="2742892" indent="0" algn="ctr">
              <a:buNone/>
              <a:defRPr/>
            </a:lvl7pPr>
            <a:lvl8pPr marL="3200041" indent="0" algn="ctr">
              <a:buNone/>
              <a:defRPr/>
            </a:lvl8pPr>
            <a:lvl9pPr marL="365719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633609-369A-4A60-AEAE-BCCAF8F7D8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440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D9FC1E-88D9-4F42-810D-CA725CE2F4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278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9" indent="0">
              <a:buNone/>
              <a:defRPr sz="1800"/>
            </a:lvl2pPr>
            <a:lvl3pPr marL="914297" indent="0">
              <a:buNone/>
              <a:defRPr sz="1600"/>
            </a:lvl3pPr>
            <a:lvl4pPr marL="1371446" indent="0">
              <a:buNone/>
              <a:defRPr sz="1400"/>
            </a:lvl4pPr>
            <a:lvl5pPr marL="1828594" indent="0">
              <a:buNone/>
              <a:defRPr sz="1400"/>
            </a:lvl5pPr>
            <a:lvl6pPr marL="2285743" indent="0">
              <a:buNone/>
              <a:defRPr sz="1400"/>
            </a:lvl6pPr>
            <a:lvl7pPr marL="2742892" indent="0">
              <a:buNone/>
              <a:defRPr sz="1400"/>
            </a:lvl7pPr>
            <a:lvl8pPr marL="3200041" indent="0">
              <a:buNone/>
              <a:defRPr sz="1400"/>
            </a:lvl8pPr>
            <a:lvl9pPr marL="365719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CF530-CA61-410A-B7E5-945DD4CFCA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461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522FC9-E20C-4459-BE48-0E5244B60A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303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9" indent="0">
              <a:buNone/>
              <a:defRPr sz="2000" b="1"/>
            </a:lvl2pPr>
            <a:lvl3pPr marL="914297" indent="0">
              <a:buNone/>
              <a:defRPr sz="1800" b="1"/>
            </a:lvl3pPr>
            <a:lvl4pPr marL="1371446" indent="0">
              <a:buNone/>
              <a:defRPr sz="1600" b="1"/>
            </a:lvl4pPr>
            <a:lvl5pPr marL="1828594" indent="0">
              <a:buNone/>
              <a:defRPr sz="1600" b="1"/>
            </a:lvl5pPr>
            <a:lvl6pPr marL="2285743" indent="0">
              <a:buNone/>
              <a:defRPr sz="1600" b="1"/>
            </a:lvl6pPr>
            <a:lvl7pPr marL="2742892" indent="0">
              <a:buNone/>
              <a:defRPr sz="1600" b="1"/>
            </a:lvl7pPr>
            <a:lvl8pPr marL="3200041" indent="0">
              <a:buNone/>
              <a:defRPr sz="1600" b="1"/>
            </a:lvl8pPr>
            <a:lvl9pPr marL="365719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9" indent="0">
              <a:buNone/>
              <a:defRPr sz="2000" b="1"/>
            </a:lvl2pPr>
            <a:lvl3pPr marL="914297" indent="0">
              <a:buNone/>
              <a:defRPr sz="1800" b="1"/>
            </a:lvl3pPr>
            <a:lvl4pPr marL="1371446" indent="0">
              <a:buNone/>
              <a:defRPr sz="1600" b="1"/>
            </a:lvl4pPr>
            <a:lvl5pPr marL="1828594" indent="0">
              <a:buNone/>
              <a:defRPr sz="1600" b="1"/>
            </a:lvl5pPr>
            <a:lvl6pPr marL="2285743" indent="0">
              <a:buNone/>
              <a:defRPr sz="1600" b="1"/>
            </a:lvl6pPr>
            <a:lvl7pPr marL="2742892" indent="0">
              <a:buNone/>
              <a:defRPr sz="1600" b="1"/>
            </a:lvl7pPr>
            <a:lvl8pPr marL="3200041" indent="0">
              <a:buNone/>
              <a:defRPr sz="1600" b="1"/>
            </a:lvl8pPr>
            <a:lvl9pPr marL="365719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76C2F9-C7C8-4775-9B8F-82CCA2BB1D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4266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C05FF-A026-4883-BD89-F851FD8DA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120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49" indent="0">
              <a:buNone/>
              <a:defRPr sz="1800"/>
            </a:lvl2pPr>
            <a:lvl3pPr marL="914297" indent="0">
              <a:buNone/>
              <a:defRPr sz="1600"/>
            </a:lvl3pPr>
            <a:lvl4pPr marL="1371446" indent="0">
              <a:buNone/>
              <a:defRPr sz="1400"/>
            </a:lvl4pPr>
            <a:lvl5pPr marL="1828594" indent="0">
              <a:buNone/>
              <a:defRPr sz="1400"/>
            </a:lvl5pPr>
            <a:lvl6pPr marL="2285743" indent="0">
              <a:buNone/>
              <a:defRPr sz="1400"/>
            </a:lvl6pPr>
            <a:lvl7pPr marL="2742892" indent="0">
              <a:buNone/>
              <a:defRPr sz="1400"/>
            </a:lvl7pPr>
            <a:lvl8pPr marL="3200041" indent="0">
              <a:buNone/>
              <a:defRPr sz="1400"/>
            </a:lvl8pPr>
            <a:lvl9pPr marL="365719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6CF530-CA61-410A-B7E5-945DD4CFCA8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9F85A5-FA3F-4E0C-A37D-B37BFA0648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235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49" indent="0">
              <a:buNone/>
              <a:defRPr sz="1200"/>
            </a:lvl2pPr>
            <a:lvl3pPr marL="914297" indent="0">
              <a:buNone/>
              <a:defRPr sz="1000"/>
            </a:lvl3pPr>
            <a:lvl4pPr marL="1371446" indent="0">
              <a:buNone/>
              <a:defRPr sz="900"/>
            </a:lvl4pPr>
            <a:lvl5pPr marL="1828594" indent="0">
              <a:buNone/>
              <a:defRPr sz="900"/>
            </a:lvl5pPr>
            <a:lvl6pPr marL="2285743" indent="0">
              <a:buNone/>
              <a:defRPr sz="900"/>
            </a:lvl6pPr>
            <a:lvl7pPr marL="2742892" indent="0">
              <a:buNone/>
              <a:defRPr sz="900"/>
            </a:lvl7pPr>
            <a:lvl8pPr marL="3200041" indent="0">
              <a:buNone/>
              <a:defRPr sz="900"/>
            </a:lvl8pPr>
            <a:lvl9pPr marL="36571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CB3969-2B2B-475C-A9DD-16152989B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682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7" indent="0">
              <a:buNone/>
              <a:defRPr sz="2400"/>
            </a:lvl3pPr>
            <a:lvl4pPr marL="1371446" indent="0">
              <a:buNone/>
              <a:defRPr sz="2000"/>
            </a:lvl4pPr>
            <a:lvl5pPr marL="1828594" indent="0">
              <a:buNone/>
              <a:defRPr sz="2000"/>
            </a:lvl5pPr>
            <a:lvl6pPr marL="2285743" indent="0">
              <a:buNone/>
              <a:defRPr sz="2000"/>
            </a:lvl6pPr>
            <a:lvl7pPr marL="2742892" indent="0">
              <a:buNone/>
              <a:defRPr sz="2000"/>
            </a:lvl7pPr>
            <a:lvl8pPr marL="3200041" indent="0">
              <a:buNone/>
              <a:defRPr sz="2000"/>
            </a:lvl8pPr>
            <a:lvl9pPr marL="365719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9" indent="0">
              <a:buNone/>
              <a:defRPr sz="1200"/>
            </a:lvl2pPr>
            <a:lvl3pPr marL="914297" indent="0">
              <a:buNone/>
              <a:defRPr sz="1000"/>
            </a:lvl3pPr>
            <a:lvl4pPr marL="1371446" indent="0">
              <a:buNone/>
              <a:defRPr sz="900"/>
            </a:lvl4pPr>
            <a:lvl5pPr marL="1828594" indent="0">
              <a:buNone/>
              <a:defRPr sz="900"/>
            </a:lvl5pPr>
            <a:lvl6pPr marL="2285743" indent="0">
              <a:buNone/>
              <a:defRPr sz="900"/>
            </a:lvl6pPr>
            <a:lvl7pPr marL="2742892" indent="0">
              <a:buNone/>
              <a:defRPr sz="900"/>
            </a:lvl7pPr>
            <a:lvl8pPr marL="3200041" indent="0">
              <a:buNone/>
              <a:defRPr sz="900"/>
            </a:lvl8pPr>
            <a:lvl9pPr marL="36571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2B5D39-3E12-41B1-A0F8-CBC42EC6EB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0421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A914C3-7E42-43A9-8293-77856AF494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276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E9258-C253-4F0C-BA40-004427BCF9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9068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DD204B-5C8B-43E7-953D-0B34395867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637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9" indent="0" algn="ctr">
              <a:buNone/>
              <a:defRPr/>
            </a:lvl2pPr>
            <a:lvl3pPr marL="914297" indent="0" algn="ctr">
              <a:buNone/>
              <a:defRPr/>
            </a:lvl3pPr>
            <a:lvl4pPr marL="1371446" indent="0" algn="ctr">
              <a:buNone/>
              <a:defRPr/>
            </a:lvl4pPr>
            <a:lvl5pPr marL="1828594" indent="0" algn="ctr">
              <a:buNone/>
              <a:defRPr/>
            </a:lvl5pPr>
            <a:lvl6pPr marL="2285743" indent="0" algn="ctr">
              <a:buNone/>
              <a:defRPr/>
            </a:lvl6pPr>
            <a:lvl7pPr marL="2742892" indent="0" algn="ctr">
              <a:buNone/>
              <a:defRPr/>
            </a:lvl7pPr>
            <a:lvl8pPr marL="3200041" indent="0" algn="ctr">
              <a:buNone/>
              <a:defRPr/>
            </a:lvl8pPr>
            <a:lvl9pPr marL="365719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633609-369A-4A60-AEAE-BCCAF8F7D8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7679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D9FC1E-88D9-4F42-810D-CA725CE2F4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5468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9" indent="0">
              <a:buNone/>
              <a:defRPr sz="1800"/>
            </a:lvl2pPr>
            <a:lvl3pPr marL="914297" indent="0">
              <a:buNone/>
              <a:defRPr sz="1600"/>
            </a:lvl3pPr>
            <a:lvl4pPr marL="1371446" indent="0">
              <a:buNone/>
              <a:defRPr sz="1400"/>
            </a:lvl4pPr>
            <a:lvl5pPr marL="1828594" indent="0">
              <a:buNone/>
              <a:defRPr sz="1400"/>
            </a:lvl5pPr>
            <a:lvl6pPr marL="2285743" indent="0">
              <a:buNone/>
              <a:defRPr sz="1400"/>
            </a:lvl6pPr>
            <a:lvl7pPr marL="2742892" indent="0">
              <a:buNone/>
              <a:defRPr sz="1400"/>
            </a:lvl7pPr>
            <a:lvl8pPr marL="3200041" indent="0">
              <a:buNone/>
              <a:defRPr sz="1400"/>
            </a:lvl8pPr>
            <a:lvl9pPr marL="365719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CF530-CA61-410A-B7E5-945DD4CFCA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72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522FC9-E20C-4459-BE48-0E5244B60A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7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522FC9-E20C-4459-BE48-0E5244B60A4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9" indent="0">
              <a:buNone/>
              <a:defRPr sz="2000" b="1"/>
            </a:lvl2pPr>
            <a:lvl3pPr marL="914297" indent="0">
              <a:buNone/>
              <a:defRPr sz="1800" b="1"/>
            </a:lvl3pPr>
            <a:lvl4pPr marL="1371446" indent="0">
              <a:buNone/>
              <a:defRPr sz="1600" b="1"/>
            </a:lvl4pPr>
            <a:lvl5pPr marL="1828594" indent="0">
              <a:buNone/>
              <a:defRPr sz="1600" b="1"/>
            </a:lvl5pPr>
            <a:lvl6pPr marL="2285743" indent="0">
              <a:buNone/>
              <a:defRPr sz="1600" b="1"/>
            </a:lvl6pPr>
            <a:lvl7pPr marL="2742892" indent="0">
              <a:buNone/>
              <a:defRPr sz="1600" b="1"/>
            </a:lvl7pPr>
            <a:lvl8pPr marL="3200041" indent="0">
              <a:buNone/>
              <a:defRPr sz="1600" b="1"/>
            </a:lvl8pPr>
            <a:lvl9pPr marL="365719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9" indent="0">
              <a:buNone/>
              <a:defRPr sz="2000" b="1"/>
            </a:lvl2pPr>
            <a:lvl3pPr marL="914297" indent="0">
              <a:buNone/>
              <a:defRPr sz="1800" b="1"/>
            </a:lvl3pPr>
            <a:lvl4pPr marL="1371446" indent="0">
              <a:buNone/>
              <a:defRPr sz="1600" b="1"/>
            </a:lvl4pPr>
            <a:lvl5pPr marL="1828594" indent="0">
              <a:buNone/>
              <a:defRPr sz="1600" b="1"/>
            </a:lvl5pPr>
            <a:lvl6pPr marL="2285743" indent="0">
              <a:buNone/>
              <a:defRPr sz="1600" b="1"/>
            </a:lvl6pPr>
            <a:lvl7pPr marL="2742892" indent="0">
              <a:buNone/>
              <a:defRPr sz="1600" b="1"/>
            </a:lvl7pPr>
            <a:lvl8pPr marL="3200041" indent="0">
              <a:buNone/>
              <a:defRPr sz="1600" b="1"/>
            </a:lvl8pPr>
            <a:lvl9pPr marL="365719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76C2F9-C7C8-4775-9B8F-82CCA2BB1D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30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C05FF-A026-4883-BD89-F851FD8DA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08693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9F85A5-FA3F-4E0C-A37D-B37BFA0648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4663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49" indent="0">
              <a:buNone/>
              <a:defRPr sz="1200"/>
            </a:lvl2pPr>
            <a:lvl3pPr marL="914297" indent="0">
              <a:buNone/>
              <a:defRPr sz="1000"/>
            </a:lvl3pPr>
            <a:lvl4pPr marL="1371446" indent="0">
              <a:buNone/>
              <a:defRPr sz="900"/>
            </a:lvl4pPr>
            <a:lvl5pPr marL="1828594" indent="0">
              <a:buNone/>
              <a:defRPr sz="900"/>
            </a:lvl5pPr>
            <a:lvl6pPr marL="2285743" indent="0">
              <a:buNone/>
              <a:defRPr sz="900"/>
            </a:lvl6pPr>
            <a:lvl7pPr marL="2742892" indent="0">
              <a:buNone/>
              <a:defRPr sz="900"/>
            </a:lvl7pPr>
            <a:lvl8pPr marL="3200041" indent="0">
              <a:buNone/>
              <a:defRPr sz="900"/>
            </a:lvl8pPr>
            <a:lvl9pPr marL="36571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CB3969-2B2B-475C-A9DD-16152989B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265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7" indent="0">
              <a:buNone/>
              <a:defRPr sz="2400"/>
            </a:lvl3pPr>
            <a:lvl4pPr marL="1371446" indent="0">
              <a:buNone/>
              <a:defRPr sz="2000"/>
            </a:lvl4pPr>
            <a:lvl5pPr marL="1828594" indent="0">
              <a:buNone/>
              <a:defRPr sz="2000"/>
            </a:lvl5pPr>
            <a:lvl6pPr marL="2285743" indent="0">
              <a:buNone/>
              <a:defRPr sz="2000"/>
            </a:lvl6pPr>
            <a:lvl7pPr marL="2742892" indent="0">
              <a:buNone/>
              <a:defRPr sz="2000"/>
            </a:lvl7pPr>
            <a:lvl8pPr marL="3200041" indent="0">
              <a:buNone/>
              <a:defRPr sz="2000"/>
            </a:lvl8pPr>
            <a:lvl9pPr marL="365719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9" indent="0">
              <a:buNone/>
              <a:defRPr sz="1200"/>
            </a:lvl2pPr>
            <a:lvl3pPr marL="914297" indent="0">
              <a:buNone/>
              <a:defRPr sz="1000"/>
            </a:lvl3pPr>
            <a:lvl4pPr marL="1371446" indent="0">
              <a:buNone/>
              <a:defRPr sz="900"/>
            </a:lvl4pPr>
            <a:lvl5pPr marL="1828594" indent="0">
              <a:buNone/>
              <a:defRPr sz="900"/>
            </a:lvl5pPr>
            <a:lvl6pPr marL="2285743" indent="0">
              <a:buNone/>
              <a:defRPr sz="900"/>
            </a:lvl6pPr>
            <a:lvl7pPr marL="2742892" indent="0">
              <a:buNone/>
              <a:defRPr sz="900"/>
            </a:lvl7pPr>
            <a:lvl8pPr marL="3200041" indent="0">
              <a:buNone/>
              <a:defRPr sz="900"/>
            </a:lvl8pPr>
            <a:lvl9pPr marL="36571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2B5D39-3E12-41B1-A0F8-CBC42EC6EB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8423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A914C3-7E42-43A9-8293-77856AF494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6343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E9258-C253-4F0C-BA40-004427BCF9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063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DD204B-5C8B-43E7-953D-0B34395867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8552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71" indent="0" algn="ctr">
              <a:buNone/>
              <a:defRPr>
                <a:solidFill>
                  <a:schemeClr val="tx1">
                    <a:tint val="75000"/>
                  </a:schemeClr>
                </a:solidFill>
              </a:defRPr>
            </a:lvl3pPr>
            <a:lvl4pPr marL="1371406" indent="0" algn="ctr">
              <a:buNone/>
              <a:defRPr>
                <a:solidFill>
                  <a:schemeClr val="tx1">
                    <a:tint val="75000"/>
                  </a:schemeClr>
                </a:solidFill>
              </a:defRPr>
            </a:lvl4pPr>
            <a:lvl5pPr marL="1828541" indent="0" algn="ctr">
              <a:buNone/>
              <a:defRPr>
                <a:solidFill>
                  <a:schemeClr val="tx1">
                    <a:tint val="75000"/>
                  </a:schemeClr>
                </a:solidFill>
              </a:defRPr>
            </a:lvl5pPr>
            <a:lvl6pPr marL="2285677" indent="0" algn="ctr">
              <a:buNone/>
              <a:defRPr>
                <a:solidFill>
                  <a:schemeClr val="tx1">
                    <a:tint val="75000"/>
                  </a:schemeClr>
                </a:solidFill>
              </a:defRPr>
            </a:lvl6pPr>
            <a:lvl7pPr marL="2742812" indent="0" algn="ctr">
              <a:buNone/>
              <a:defRPr>
                <a:solidFill>
                  <a:schemeClr val="tx1">
                    <a:tint val="75000"/>
                  </a:schemeClr>
                </a:solidFill>
              </a:defRPr>
            </a:lvl7pPr>
            <a:lvl8pPr marL="3199948" indent="0" algn="ctr">
              <a:buNone/>
              <a:defRPr>
                <a:solidFill>
                  <a:schemeClr val="tx1">
                    <a:tint val="75000"/>
                  </a:schemeClr>
                </a:solidFill>
              </a:defRPr>
            </a:lvl8pPr>
            <a:lvl9pPr marL="3657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048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87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9" indent="0">
              <a:buNone/>
              <a:defRPr sz="2000" b="1"/>
            </a:lvl2pPr>
            <a:lvl3pPr marL="914297" indent="0">
              <a:buNone/>
              <a:defRPr sz="1800" b="1"/>
            </a:lvl3pPr>
            <a:lvl4pPr marL="1371446" indent="0">
              <a:buNone/>
              <a:defRPr sz="1600" b="1"/>
            </a:lvl4pPr>
            <a:lvl5pPr marL="1828594" indent="0">
              <a:buNone/>
              <a:defRPr sz="1600" b="1"/>
            </a:lvl5pPr>
            <a:lvl6pPr marL="2285743" indent="0">
              <a:buNone/>
              <a:defRPr sz="1600" b="1"/>
            </a:lvl6pPr>
            <a:lvl7pPr marL="2742892" indent="0">
              <a:buNone/>
              <a:defRPr sz="1600" b="1"/>
            </a:lvl7pPr>
            <a:lvl8pPr marL="3200041" indent="0">
              <a:buNone/>
              <a:defRPr sz="1600" b="1"/>
            </a:lvl8pPr>
            <a:lvl9pPr marL="365719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49" indent="0">
              <a:buNone/>
              <a:defRPr sz="2000" b="1"/>
            </a:lvl2pPr>
            <a:lvl3pPr marL="914297" indent="0">
              <a:buNone/>
              <a:defRPr sz="1800" b="1"/>
            </a:lvl3pPr>
            <a:lvl4pPr marL="1371446" indent="0">
              <a:buNone/>
              <a:defRPr sz="1600" b="1"/>
            </a:lvl4pPr>
            <a:lvl5pPr marL="1828594" indent="0">
              <a:buNone/>
              <a:defRPr sz="1600" b="1"/>
            </a:lvl5pPr>
            <a:lvl6pPr marL="2285743" indent="0">
              <a:buNone/>
              <a:defRPr sz="1600" b="1"/>
            </a:lvl6pPr>
            <a:lvl7pPr marL="2742892" indent="0">
              <a:buNone/>
              <a:defRPr sz="1600" b="1"/>
            </a:lvl7pPr>
            <a:lvl8pPr marL="3200041" indent="0">
              <a:buNone/>
              <a:defRPr sz="1600" b="1"/>
            </a:lvl8pPr>
            <a:lvl9pPr marL="365719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76C2F9-C7C8-4775-9B8F-82CCA2BB1DF5}"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71" indent="0">
              <a:buNone/>
              <a:defRPr sz="1600">
                <a:solidFill>
                  <a:schemeClr val="tx1">
                    <a:tint val="75000"/>
                  </a:schemeClr>
                </a:solidFill>
              </a:defRPr>
            </a:lvl3pPr>
            <a:lvl4pPr marL="1371406" indent="0">
              <a:buNone/>
              <a:defRPr sz="1400">
                <a:solidFill>
                  <a:schemeClr val="tx1">
                    <a:tint val="75000"/>
                  </a:schemeClr>
                </a:solidFill>
              </a:defRPr>
            </a:lvl4pPr>
            <a:lvl5pPr marL="1828541" indent="0">
              <a:buNone/>
              <a:defRPr sz="1400">
                <a:solidFill>
                  <a:schemeClr val="tx1">
                    <a:tint val="75000"/>
                  </a:schemeClr>
                </a:solidFill>
              </a:defRPr>
            </a:lvl5pPr>
            <a:lvl6pPr marL="2285677" indent="0">
              <a:buNone/>
              <a:defRPr sz="1400">
                <a:solidFill>
                  <a:schemeClr val="tx1">
                    <a:tint val="75000"/>
                  </a:schemeClr>
                </a:solidFill>
              </a:defRPr>
            </a:lvl6pPr>
            <a:lvl7pPr marL="2742812" indent="0">
              <a:buNone/>
              <a:defRPr sz="1400">
                <a:solidFill>
                  <a:schemeClr val="tx1">
                    <a:tint val="75000"/>
                  </a:schemeClr>
                </a:solidFill>
              </a:defRPr>
            </a:lvl7pPr>
            <a:lvl8pPr marL="3199948" indent="0">
              <a:buNone/>
              <a:defRPr sz="1400">
                <a:solidFill>
                  <a:schemeClr val="tx1">
                    <a:tint val="75000"/>
                  </a:schemeClr>
                </a:solidFill>
              </a:defRPr>
            </a:lvl8pPr>
            <a:lvl9pPr marL="365708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118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63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35" indent="0">
              <a:buNone/>
              <a:defRPr sz="2000" b="1"/>
            </a:lvl2pPr>
            <a:lvl3pPr marL="914271" indent="0">
              <a:buNone/>
              <a:defRPr sz="1800" b="1"/>
            </a:lvl3pPr>
            <a:lvl4pPr marL="1371406" indent="0">
              <a:buNone/>
              <a:defRPr sz="1600" b="1"/>
            </a:lvl4pPr>
            <a:lvl5pPr marL="1828541" indent="0">
              <a:buNone/>
              <a:defRPr sz="1600" b="1"/>
            </a:lvl5pPr>
            <a:lvl6pPr marL="2285677" indent="0">
              <a:buNone/>
              <a:defRPr sz="1600" b="1"/>
            </a:lvl6pPr>
            <a:lvl7pPr marL="2742812" indent="0">
              <a:buNone/>
              <a:defRPr sz="1600" b="1"/>
            </a:lvl7pPr>
            <a:lvl8pPr marL="3199948" indent="0">
              <a:buNone/>
              <a:defRPr sz="1600" b="1"/>
            </a:lvl8pPr>
            <a:lvl9pPr marL="365708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5" indent="0">
              <a:buNone/>
              <a:defRPr sz="2000" b="1"/>
            </a:lvl2pPr>
            <a:lvl3pPr marL="914271" indent="0">
              <a:buNone/>
              <a:defRPr sz="1800" b="1"/>
            </a:lvl3pPr>
            <a:lvl4pPr marL="1371406" indent="0">
              <a:buNone/>
              <a:defRPr sz="1600" b="1"/>
            </a:lvl4pPr>
            <a:lvl5pPr marL="1828541" indent="0">
              <a:buNone/>
              <a:defRPr sz="1600" b="1"/>
            </a:lvl5pPr>
            <a:lvl6pPr marL="2285677" indent="0">
              <a:buNone/>
              <a:defRPr sz="1600" b="1"/>
            </a:lvl6pPr>
            <a:lvl7pPr marL="2742812" indent="0">
              <a:buNone/>
              <a:defRPr sz="1600" b="1"/>
            </a:lvl7pPr>
            <a:lvl8pPr marL="3199948" indent="0">
              <a:buNone/>
              <a:defRPr sz="1600" b="1"/>
            </a:lvl8pPr>
            <a:lvl9pPr marL="365708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142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769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936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71" indent="0">
              <a:buNone/>
              <a:defRPr sz="1000"/>
            </a:lvl3pPr>
            <a:lvl4pPr marL="1371406" indent="0">
              <a:buNone/>
              <a:defRPr sz="900"/>
            </a:lvl4pPr>
            <a:lvl5pPr marL="1828541" indent="0">
              <a:buNone/>
              <a:defRPr sz="900"/>
            </a:lvl5pPr>
            <a:lvl6pPr marL="2285677" indent="0">
              <a:buNone/>
              <a:defRPr sz="900"/>
            </a:lvl6pPr>
            <a:lvl7pPr marL="2742812" indent="0">
              <a:buNone/>
              <a:defRPr sz="900"/>
            </a:lvl7pPr>
            <a:lvl8pPr marL="3199948" indent="0">
              <a:buNone/>
              <a:defRPr sz="900"/>
            </a:lvl8pPr>
            <a:lvl9pPr marL="365708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782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5" indent="0">
              <a:buNone/>
              <a:defRPr sz="2800"/>
            </a:lvl2pPr>
            <a:lvl3pPr marL="914271" indent="0">
              <a:buNone/>
              <a:defRPr sz="2400"/>
            </a:lvl3pPr>
            <a:lvl4pPr marL="1371406" indent="0">
              <a:buNone/>
              <a:defRPr sz="2000"/>
            </a:lvl4pPr>
            <a:lvl5pPr marL="1828541" indent="0">
              <a:buNone/>
              <a:defRPr sz="2000"/>
            </a:lvl5pPr>
            <a:lvl6pPr marL="2285677" indent="0">
              <a:buNone/>
              <a:defRPr sz="2000"/>
            </a:lvl6pPr>
            <a:lvl7pPr marL="2742812" indent="0">
              <a:buNone/>
              <a:defRPr sz="2000"/>
            </a:lvl7pPr>
            <a:lvl8pPr marL="3199948" indent="0">
              <a:buNone/>
              <a:defRPr sz="2000"/>
            </a:lvl8pPr>
            <a:lvl9pPr marL="365708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5" indent="0">
              <a:buNone/>
              <a:defRPr sz="1200"/>
            </a:lvl2pPr>
            <a:lvl3pPr marL="914271" indent="0">
              <a:buNone/>
              <a:defRPr sz="1000"/>
            </a:lvl3pPr>
            <a:lvl4pPr marL="1371406" indent="0">
              <a:buNone/>
              <a:defRPr sz="900"/>
            </a:lvl4pPr>
            <a:lvl5pPr marL="1828541" indent="0">
              <a:buNone/>
              <a:defRPr sz="900"/>
            </a:lvl5pPr>
            <a:lvl6pPr marL="2285677" indent="0">
              <a:buNone/>
              <a:defRPr sz="900"/>
            </a:lvl6pPr>
            <a:lvl7pPr marL="2742812" indent="0">
              <a:buNone/>
              <a:defRPr sz="900"/>
            </a:lvl7pPr>
            <a:lvl8pPr marL="3199948" indent="0">
              <a:buNone/>
              <a:defRPr sz="900"/>
            </a:lvl8pPr>
            <a:lvl9pPr marL="365708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800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022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7F42-764B-4758-95B7-DB13248C5099}" type="datetimeFigureOut">
              <a:rPr lang="en-US" smtClean="0">
                <a:solidFill>
                  <a:prstClr val="black">
                    <a:tint val="75000"/>
                  </a:prstClr>
                </a:solidFill>
              </a:rPr>
              <a:pPr/>
              <a:t>6/23/2015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5091E-060D-48FD-A2FE-E8C245A057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1832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DD204B-5C8B-43E7-953D-0B343958676C}" type="slidenum">
              <a:rPr lang="en-US"/>
              <a:pPr>
                <a:defRPr/>
              </a:pPr>
              <a:t>‹#›</a:t>
            </a:fld>
            <a:endParaRPr lang="en-US"/>
          </a:p>
        </p:txBody>
      </p:sp>
    </p:spTree>
    <p:extLst>
      <p:ext uri="{BB962C8B-B14F-4D97-AF65-F5344CB8AC3E}">
        <p14:creationId xmlns:p14="http://schemas.microsoft.com/office/powerpoint/2010/main" val="284876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AC05FF-A026-4883-BD89-F851FD8DA117}"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633609-369A-4A60-AEAE-BCCAF8F7D8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89707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D9FC1E-88D9-4F42-810D-CA725CE2F4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99243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CF530-CA61-410A-B7E5-945DD4CFCA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10024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522FC9-E20C-4459-BE48-0E5244B60A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963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76C2F9-C7C8-4775-9B8F-82CCA2BB1D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97708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C05FF-A026-4883-BD89-F851FD8DA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164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9F85A5-FA3F-4E0C-A37D-B37BFA0648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1090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CB3969-2B2B-475C-A9DD-16152989B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9012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2B5D39-3E12-41B1-A0F8-CBC42EC6EB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1042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A914C3-7E42-43A9-8293-77856AF494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775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9F85A5-FA3F-4E0C-A37D-B37BFA0648B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E9258-C253-4F0C-BA40-004427BCF9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2813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DD204B-5C8B-43E7-953D-0B34395867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8821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633609-369A-4A60-AEAE-BCCAF8F7D8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107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D9FC1E-88D9-4F42-810D-CA725CE2F4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08476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CF530-CA61-410A-B7E5-945DD4CFCA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594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522FC9-E20C-4459-BE48-0E5244B60A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15239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76C2F9-C7C8-4775-9B8F-82CCA2BB1D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5229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C05FF-A026-4883-BD89-F851FD8DA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02861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9F85A5-FA3F-4E0C-A37D-B37BFA0648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09559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CB3969-2B2B-475C-A9DD-16152989B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976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149" indent="0">
              <a:buNone/>
              <a:defRPr sz="1200"/>
            </a:lvl2pPr>
            <a:lvl3pPr marL="914297" indent="0">
              <a:buNone/>
              <a:defRPr sz="1000"/>
            </a:lvl3pPr>
            <a:lvl4pPr marL="1371446" indent="0">
              <a:buNone/>
              <a:defRPr sz="900"/>
            </a:lvl4pPr>
            <a:lvl5pPr marL="1828594" indent="0">
              <a:buNone/>
              <a:defRPr sz="900"/>
            </a:lvl5pPr>
            <a:lvl6pPr marL="2285743" indent="0">
              <a:buNone/>
              <a:defRPr sz="900"/>
            </a:lvl6pPr>
            <a:lvl7pPr marL="2742892" indent="0">
              <a:buNone/>
              <a:defRPr sz="900"/>
            </a:lvl7pPr>
            <a:lvl8pPr marL="3200041" indent="0">
              <a:buNone/>
              <a:defRPr sz="900"/>
            </a:lvl8pPr>
            <a:lvl9pPr marL="36571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CB3969-2B2B-475C-A9DD-16152989B233}"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2B5D39-3E12-41B1-A0F8-CBC42EC6EB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37187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A914C3-7E42-43A9-8293-77856AF494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0293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E9258-C253-4F0C-BA40-004427BCF9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1446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DD204B-5C8B-43E7-953D-0B34395867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5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7" indent="0">
              <a:buNone/>
              <a:defRPr sz="2400"/>
            </a:lvl3pPr>
            <a:lvl4pPr marL="1371446" indent="0">
              <a:buNone/>
              <a:defRPr sz="2000"/>
            </a:lvl4pPr>
            <a:lvl5pPr marL="1828594" indent="0">
              <a:buNone/>
              <a:defRPr sz="2000"/>
            </a:lvl5pPr>
            <a:lvl6pPr marL="2285743" indent="0">
              <a:buNone/>
              <a:defRPr sz="2000"/>
            </a:lvl6pPr>
            <a:lvl7pPr marL="2742892" indent="0">
              <a:buNone/>
              <a:defRPr sz="2000"/>
            </a:lvl7pPr>
            <a:lvl8pPr marL="3200041" indent="0">
              <a:buNone/>
              <a:defRPr sz="2000"/>
            </a:lvl8pPr>
            <a:lvl9pPr marL="3657190"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49" indent="0">
              <a:buNone/>
              <a:defRPr sz="1200"/>
            </a:lvl2pPr>
            <a:lvl3pPr marL="914297" indent="0">
              <a:buNone/>
              <a:defRPr sz="1000"/>
            </a:lvl3pPr>
            <a:lvl4pPr marL="1371446" indent="0">
              <a:buNone/>
              <a:defRPr sz="900"/>
            </a:lvl4pPr>
            <a:lvl5pPr marL="1828594" indent="0">
              <a:buNone/>
              <a:defRPr sz="900"/>
            </a:lvl5pPr>
            <a:lvl6pPr marL="2285743" indent="0">
              <a:buNone/>
              <a:defRPr sz="900"/>
            </a:lvl6pPr>
            <a:lvl7pPr marL="2742892" indent="0">
              <a:buNone/>
              <a:defRPr sz="900"/>
            </a:lvl7pPr>
            <a:lvl8pPr marL="3200041" indent="0">
              <a:buNone/>
              <a:defRPr sz="900"/>
            </a:lvl8pPr>
            <a:lvl9pPr marL="36571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B5D39-3E12-41B1-A0F8-CBC42EC6EB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charset="0"/>
                <a:cs typeface="Arial" charset="0"/>
              </a:defRPr>
            </a:lvl1pPr>
          </a:lstStyle>
          <a:p>
            <a:pPr>
              <a:defRPr/>
            </a:pPr>
            <a:fld id="{AF80DD1B-BF4D-421F-8A1B-FC59385F3B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49" algn="ctr" rtl="0" fontAlgn="base">
        <a:spcBef>
          <a:spcPct val="0"/>
        </a:spcBef>
        <a:spcAft>
          <a:spcPct val="0"/>
        </a:spcAft>
        <a:defRPr sz="4400">
          <a:solidFill>
            <a:schemeClr val="tx2"/>
          </a:solidFill>
          <a:latin typeface="Arial" charset="0"/>
          <a:cs typeface="Arial" charset="0"/>
        </a:defRPr>
      </a:lvl6pPr>
      <a:lvl7pPr marL="914297" algn="ctr" rtl="0" fontAlgn="base">
        <a:spcBef>
          <a:spcPct val="0"/>
        </a:spcBef>
        <a:spcAft>
          <a:spcPct val="0"/>
        </a:spcAft>
        <a:defRPr sz="4400">
          <a:solidFill>
            <a:schemeClr val="tx2"/>
          </a:solidFill>
          <a:latin typeface="Arial" charset="0"/>
          <a:cs typeface="Arial" charset="0"/>
        </a:defRPr>
      </a:lvl7pPr>
      <a:lvl8pPr marL="1371446" algn="ctr" rtl="0" fontAlgn="base">
        <a:spcBef>
          <a:spcPct val="0"/>
        </a:spcBef>
        <a:spcAft>
          <a:spcPct val="0"/>
        </a:spcAft>
        <a:defRPr sz="4400">
          <a:solidFill>
            <a:schemeClr val="tx2"/>
          </a:solidFill>
          <a:latin typeface="Arial" charset="0"/>
          <a:cs typeface="Arial" charset="0"/>
        </a:defRPr>
      </a:lvl8pPr>
      <a:lvl9pPr marL="1828594" algn="ctr" rtl="0" fontAlgn="base">
        <a:spcBef>
          <a:spcPct val="0"/>
        </a:spcBef>
        <a:spcAft>
          <a:spcPct val="0"/>
        </a:spcAft>
        <a:defRPr sz="4400">
          <a:solidFill>
            <a:schemeClr val="tx2"/>
          </a:solidFill>
          <a:latin typeface="Arial" charset="0"/>
          <a:cs typeface="Arial" charset="0"/>
        </a:defRPr>
      </a:lvl9pPr>
    </p:titleStyle>
    <p:bodyStyle>
      <a:lvl1pPr marL="342861" indent="-342861" algn="l" rtl="0" eaLnBrk="0" fontAlgn="base" hangingPunct="0">
        <a:spcBef>
          <a:spcPct val="20000"/>
        </a:spcBef>
        <a:spcAft>
          <a:spcPct val="0"/>
        </a:spcAft>
        <a:buChar char="•"/>
        <a:defRPr sz="3200">
          <a:solidFill>
            <a:schemeClr val="tx1"/>
          </a:solidFill>
          <a:latin typeface="+mn-lt"/>
          <a:ea typeface="+mn-ea"/>
          <a:cs typeface="+mn-cs"/>
        </a:defRPr>
      </a:lvl1pPr>
      <a:lvl2pPr marL="742867" indent="-285718" algn="l" rtl="0" eaLnBrk="0" fontAlgn="base" hangingPunct="0">
        <a:spcBef>
          <a:spcPct val="20000"/>
        </a:spcBef>
        <a:spcAft>
          <a:spcPct val="0"/>
        </a:spcAft>
        <a:buChar char="–"/>
        <a:defRPr sz="2800">
          <a:solidFill>
            <a:schemeClr val="tx1"/>
          </a:solidFill>
          <a:latin typeface="+mn-lt"/>
          <a:cs typeface="+mn-cs"/>
        </a:defRPr>
      </a:lvl2pPr>
      <a:lvl3pPr marL="1142872" indent="-228574" algn="l" rtl="0" eaLnBrk="0" fontAlgn="base" hangingPunct="0">
        <a:spcBef>
          <a:spcPct val="20000"/>
        </a:spcBef>
        <a:spcAft>
          <a:spcPct val="0"/>
        </a:spcAft>
        <a:buChar char="•"/>
        <a:defRPr sz="2400">
          <a:solidFill>
            <a:schemeClr val="tx1"/>
          </a:solidFill>
          <a:latin typeface="+mn-lt"/>
          <a:cs typeface="+mn-cs"/>
        </a:defRPr>
      </a:lvl3pPr>
      <a:lvl4pPr marL="1600020" indent="-228574" algn="l" rtl="0" eaLnBrk="0" fontAlgn="base" hangingPunct="0">
        <a:spcBef>
          <a:spcPct val="20000"/>
        </a:spcBef>
        <a:spcAft>
          <a:spcPct val="0"/>
        </a:spcAft>
        <a:buChar char="–"/>
        <a:defRPr sz="2000">
          <a:solidFill>
            <a:schemeClr val="tx1"/>
          </a:solidFill>
          <a:latin typeface="+mn-lt"/>
          <a:cs typeface="+mn-cs"/>
        </a:defRPr>
      </a:lvl4pPr>
      <a:lvl5pPr marL="2057169" indent="-228574" algn="l" rtl="0" eaLnBrk="0" fontAlgn="base" hangingPunct="0">
        <a:spcBef>
          <a:spcPct val="20000"/>
        </a:spcBef>
        <a:spcAft>
          <a:spcPct val="0"/>
        </a:spcAft>
        <a:buChar char="»"/>
        <a:defRPr sz="2000">
          <a:solidFill>
            <a:schemeClr val="tx1"/>
          </a:solidFill>
          <a:latin typeface="+mn-lt"/>
          <a:cs typeface="+mn-cs"/>
        </a:defRPr>
      </a:lvl5pPr>
      <a:lvl6pPr marL="2514317" indent="-228574" algn="l" rtl="0" fontAlgn="base">
        <a:spcBef>
          <a:spcPct val="20000"/>
        </a:spcBef>
        <a:spcAft>
          <a:spcPct val="0"/>
        </a:spcAft>
        <a:buChar char="»"/>
        <a:defRPr sz="2000">
          <a:solidFill>
            <a:schemeClr val="tx1"/>
          </a:solidFill>
          <a:latin typeface="+mn-lt"/>
          <a:cs typeface="+mn-cs"/>
        </a:defRPr>
      </a:lvl6pPr>
      <a:lvl7pPr marL="2971467" indent="-228574" algn="l" rtl="0" fontAlgn="base">
        <a:spcBef>
          <a:spcPct val="20000"/>
        </a:spcBef>
        <a:spcAft>
          <a:spcPct val="0"/>
        </a:spcAft>
        <a:buChar char="»"/>
        <a:defRPr sz="2000">
          <a:solidFill>
            <a:schemeClr val="tx1"/>
          </a:solidFill>
          <a:latin typeface="+mn-lt"/>
          <a:cs typeface="+mn-cs"/>
        </a:defRPr>
      </a:lvl7pPr>
      <a:lvl8pPr marL="3428615" indent="-228574" algn="l" rtl="0" fontAlgn="base">
        <a:spcBef>
          <a:spcPct val="20000"/>
        </a:spcBef>
        <a:spcAft>
          <a:spcPct val="0"/>
        </a:spcAft>
        <a:buChar char="»"/>
        <a:defRPr sz="2000">
          <a:solidFill>
            <a:schemeClr val="tx1"/>
          </a:solidFill>
          <a:latin typeface="+mn-lt"/>
          <a:cs typeface="+mn-cs"/>
        </a:defRPr>
      </a:lvl8pPr>
      <a:lvl9pPr marL="3885764" indent="-2285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97" rtl="0" eaLnBrk="1" latinLnBrk="0" hangingPunct="1">
        <a:defRPr sz="1800" kern="1200">
          <a:solidFill>
            <a:schemeClr val="tx1"/>
          </a:solidFill>
          <a:latin typeface="+mn-lt"/>
          <a:ea typeface="+mn-ea"/>
          <a:cs typeface="+mn-cs"/>
        </a:defRPr>
      </a:lvl1pPr>
      <a:lvl2pPr marL="457149"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6" algn="l" defTabSz="914297" rtl="0" eaLnBrk="1" latinLnBrk="0" hangingPunct="1">
        <a:defRPr sz="1800" kern="1200">
          <a:solidFill>
            <a:schemeClr val="tx1"/>
          </a:solidFill>
          <a:latin typeface="+mn-lt"/>
          <a:ea typeface="+mn-ea"/>
          <a:cs typeface="+mn-cs"/>
        </a:defRPr>
      </a:lvl4pPr>
      <a:lvl5pPr marL="1828594"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2" algn="l" defTabSz="914297" rtl="0" eaLnBrk="1" latinLnBrk="0" hangingPunct="1">
        <a:defRPr sz="1800" kern="1200">
          <a:solidFill>
            <a:schemeClr val="tx1"/>
          </a:solidFill>
          <a:latin typeface="+mn-lt"/>
          <a:ea typeface="+mn-ea"/>
          <a:cs typeface="+mn-cs"/>
        </a:defRPr>
      </a:lvl7pPr>
      <a:lvl8pPr marL="3200041" algn="l" defTabSz="914297" rtl="0" eaLnBrk="1" latinLnBrk="0" hangingPunct="1">
        <a:defRPr sz="1800" kern="1200">
          <a:solidFill>
            <a:schemeClr val="tx1"/>
          </a:solidFill>
          <a:latin typeface="+mn-lt"/>
          <a:ea typeface="+mn-ea"/>
          <a:cs typeface="+mn-cs"/>
        </a:defRPr>
      </a:lvl8pPr>
      <a:lvl9pPr marL="3657190" algn="l" defTabSz="9142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fontAlgn="auto">
              <a:spcBef>
                <a:spcPts val="0"/>
              </a:spcBef>
              <a:spcAft>
                <a:spcPts val="0"/>
              </a:spcAft>
            </a:pPr>
            <a:fld id="{D5B8E51C-5585-4CBD-891B-C0C9253D8B8C}" type="datetimeFigureOut">
              <a:rPr lang="en-US" smtClean="0">
                <a:solidFill>
                  <a:prstClr val="black">
                    <a:tint val="75000"/>
                  </a:prstClr>
                </a:solidFill>
                <a:latin typeface="Calibri"/>
                <a:cs typeface="+mn-cs"/>
              </a:rPr>
              <a:pPr fontAlgn="auto">
                <a:spcBef>
                  <a:spcPts val="0"/>
                </a:spcBef>
                <a:spcAft>
                  <a:spcPts val="0"/>
                </a:spcAft>
              </a:pPr>
              <a:t>6/23/2015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fontAlgn="auto">
              <a:spcBef>
                <a:spcPts val="0"/>
              </a:spcBef>
              <a:spcAft>
                <a:spcPts val="0"/>
              </a:spcAft>
            </a:pPr>
            <a:fld id="{F2DB736D-40D7-453A-90FB-759415C73FA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3567564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297"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7" indent="-285718" algn="l" defTabSz="91429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2" indent="-228574" algn="l" defTabSz="91429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20" indent="-228574"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9" indent="-228574"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7" indent="-228574"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7" indent="-228574"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5" indent="-228574"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4" indent="-228574" algn="l" defTabSz="914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7" rtl="0" eaLnBrk="1" latinLnBrk="0" hangingPunct="1">
        <a:defRPr sz="1800" kern="1200">
          <a:solidFill>
            <a:schemeClr val="tx1"/>
          </a:solidFill>
          <a:latin typeface="+mn-lt"/>
          <a:ea typeface="+mn-ea"/>
          <a:cs typeface="+mn-cs"/>
        </a:defRPr>
      </a:lvl1pPr>
      <a:lvl2pPr marL="457149"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6" algn="l" defTabSz="914297" rtl="0" eaLnBrk="1" latinLnBrk="0" hangingPunct="1">
        <a:defRPr sz="1800" kern="1200">
          <a:solidFill>
            <a:schemeClr val="tx1"/>
          </a:solidFill>
          <a:latin typeface="+mn-lt"/>
          <a:ea typeface="+mn-ea"/>
          <a:cs typeface="+mn-cs"/>
        </a:defRPr>
      </a:lvl4pPr>
      <a:lvl5pPr marL="1828594"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2" algn="l" defTabSz="914297" rtl="0" eaLnBrk="1" latinLnBrk="0" hangingPunct="1">
        <a:defRPr sz="1800" kern="1200">
          <a:solidFill>
            <a:schemeClr val="tx1"/>
          </a:solidFill>
          <a:latin typeface="+mn-lt"/>
          <a:ea typeface="+mn-ea"/>
          <a:cs typeface="+mn-cs"/>
        </a:defRPr>
      </a:lvl7pPr>
      <a:lvl8pPr marL="3200041" algn="l" defTabSz="914297" rtl="0" eaLnBrk="1" latinLnBrk="0" hangingPunct="1">
        <a:defRPr sz="1800" kern="1200">
          <a:solidFill>
            <a:schemeClr val="tx1"/>
          </a:solidFill>
          <a:latin typeface="+mn-lt"/>
          <a:ea typeface="+mn-ea"/>
          <a:cs typeface="+mn-cs"/>
        </a:defRPr>
      </a:lvl8pPr>
      <a:lvl9pPr marL="3657190" algn="l" defTabSz="9142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charset="0"/>
                <a:cs typeface="Arial" charset="0"/>
              </a:defRPr>
            </a:lvl1pPr>
          </a:lstStyle>
          <a:p>
            <a:pPr>
              <a:defRPr/>
            </a:pPr>
            <a:fld id="{AF80DD1B-BF4D-421F-8A1B-FC59385F3B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04986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49" algn="ctr" rtl="0" fontAlgn="base">
        <a:spcBef>
          <a:spcPct val="0"/>
        </a:spcBef>
        <a:spcAft>
          <a:spcPct val="0"/>
        </a:spcAft>
        <a:defRPr sz="4400">
          <a:solidFill>
            <a:schemeClr val="tx2"/>
          </a:solidFill>
          <a:latin typeface="Arial" charset="0"/>
          <a:cs typeface="Arial" charset="0"/>
        </a:defRPr>
      </a:lvl6pPr>
      <a:lvl7pPr marL="914297" algn="ctr" rtl="0" fontAlgn="base">
        <a:spcBef>
          <a:spcPct val="0"/>
        </a:spcBef>
        <a:spcAft>
          <a:spcPct val="0"/>
        </a:spcAft>
        <a:defRPr sz="4400">
          <a:solidFill>
            <a:schemeClr val="tx2"/>
          </a:solidFill>
          <a:latin typeface="Arial" charset="0"/>
          <a:cs typeface="Arial" charset="0"/>
        </a:defRPr>
      </a:lvl7pPr>
      <a:lvl8pPr marL="1371446" algn="ctr" rtl="0" fontAlgn="base">
        <a:spcBef>
          <a:spcPct val="0"/>
        </a:spcBef>
        <a:spcAft>
          <a:spcPct val="0"/>
        </a:spcAft>
        <a:defRPr sz="4400">
          <a:solidFill>
            <a:schemeClr val="tx2"/>
          </a:solidFill>
          <a:latin typeface="Arial" charset="0"/>
          <a:cs typeface="Arial" charset="0"/>
        </a:defRPr>
      </a:lvl8pPr>
      <a:lvl9pPr marL="1828594" algn="ctr" rtl="0" fontAlgn="base">
        <a:spcBef>
          <a:spcPct val="0"/>
        </a:spcBef>
        <a:spcAft>
          <a:spcPct val="0"/>
        </a:spcAft>
        <a:defRPr sz="4400">
          <a:solidFill>
            <a:schemeClr val="tx2"/>
          </a:solidFill>
          <a:latin typeface="Arial" charset="0"/>
          <a:cs typeface="Arial" charset="0"/>
        </a:defRPr>
      </a:lvl9pPr>
    </p:titleStyle>
    <p:bodyStyle>
      <a:lvl1pPr marL="342861" indent="-342861" algn="l" rtl="0" eaLnBrk="0" fontAlgn="base" hangingPunct="0">
        <a:spcBef>
          <a:spcPct val="20000"/>
        </a:spcBef>
        <a:spcAft>
          <a:spcPct val="0"/>
        </a:spcAft>
        <a:buChar char="•"/>
        <a:defRPr sz="3200">
          <a:solidFill>
            <a:schemeClr val="tx1"/>
          </a:solidFill>
          <a:latin typeface="+mn-lt"/>
          <a:ea typeface="+mn-ea"/>
          <a:cs typeface="+mn-cs"/>
        </a:defRPr>
      </a:lvl1pPr>
      <a:lvl2pPr marL="742867" indent="-285718" algn="l" rtl="0" eaLnBrk="0" fontAlgn="base" hangingPunct="0">
        <a:spcBef>
          <a:spcPct val="20000"/>
        </a:spcBef>
        <a:spcAft>
          <a:spcPct val="0"/>
        </a:spcAft>
        <a:buChar char="–"/>
        <a:defRPr sz="2800">
          <a:solidFill>
            <a:schemeClr val="tx1"/>
          </a:solidFill>
          <a:latin typeface="+mn-lt"/>
          <a:cs typeface="+mn-cs"/>
        </a:defRPr>
      </a:lvl2pPr>
      <a:lvl3pPr marL="1142872" indent="-228574" algn="l" rtl="0" eaLnBrk="0" fontAlgn="base" hangingPunct="0">
        <a:spcBef>
          <a:spcPct val="20000"/>
        </a:spcBef>
        <a:spcAft>
          <a:spcPct val="0"/>
        </a:spcAft>
        <a:buChar char="•"/>
        <a:defRPr sz="2400">
          <a:solidFill>
            <a:schemeClr val="tx1"/>
          </a:solidFill>
          <a:latin typeface="+mn-lt"/>
          <a:cs typeface="+mn-cs"/>
        </a:defRPr>
      </a:lvl3pPr>
      <a:lvl4pPr marL="1600020" indent="-228574" algn="l" rtl="0" eaLnBrk="0" fontAlgn="base" hangingPunct="0">
        <a:spcBef>
          <a:spcPct val="20000"/>
        </a:spcBef>
        <a:spcAft>
          <a:spcPct val="0"/>
        </a:spcAft>
        <a:buChar char="–"/>
        <a:defRPr sz="2000">
          <a:solidFill>
            <a:schemeClr val="tx1"/>
          </a:solidFill>
          <a:latin typeface="+mn-lt"/>
          <a:cs typeface="+mn-cs"/>
        </a:defRPr>
      </a:lvl4pPr>
      <a:lvl5pPr marL="2057169" indent="-228574" algn="l" rtl="0" eaLnBrk="0" fontAlgn="base" hangingPunct="0">
        <a:spcBef>
          <a:spcPct val="20000"/>
        </a:spcBef>
        <a:spcAft>
          <a:spcPct val="0"/>
        </a:spcAft>
        <a:buChar char="»"/>
        <a:defRPr sz="2000">
          <a:solidFill>
            <a:schemeClr val="tx1"/>
          </a:solidFill>
          <a:latin typeface="+mn-lt"/>
          <a:cs typeface="+mn-cs"/>
        </a:defRPr>
      </a:lvl5pPr>
      <a:lvl6pPr marL="2514317" indent="-228574" algn="l" rtl="0" fontAlgn="base">
        <a:spcBef>
          <a:spcPct val="20000"/>
        </a:spcBef>
        <a:spcAft>
          <a:spcPct val="0"/>
        </a:spcAft>
        <a:buChar char="»"/>
        <a:defRPr sz="2000">
          <a:solidFill>
            <a:schemeClr val="tx1"/>
          </a:solidFill>
          <a:latin typeface="+mn-lt"/>
          <a:cs typeface="+mn-cs"/>
        </a:defRPr>
      </a:lvl6pPr>
      <a:lvl7pPr marL="2971467" indent="-228574" algn="l" rtl="0" fontAlgn="base">
        <a:spcBef>
          <a:spcPct val="20000"/>
        </a:spcBef>
        <a:spcAft>
          <a:spcPct val="0"/>
        </a:spcAft>
        <a:buChar char="»"/>
        <a:defRPr sz="2000">
          <a:solidFill>
            <a:schemeClr val="tx1"/>
          </a:solidFill>
          <a:latin typeface="+mn-lt"/>
          <a:cs typeface="+mn-cs"/>
        </a:defRPr>
      </a:lvl7pPr>
      <a:lvl8pPr marL="3428615" indent="-228574" algn="l" rtl="0" fontAlgn="base">
        <a:spcBef>
          <a:spcPct val="20000"/>
        </a:spcBef>
        <a:spcAft>
          <a:spcPct val="0"/>
        </a:spcAft>
        <a:buChar char="»"/>
        <a:defRPr sz="2000">
          <a:solidFill>
            <a:schemeClr val="tx1"/>
          </a:solidFill>
          <a:latin typeface="+mn-lt"/>
          <a:cs typeface="+mn-cs"/>
        </a:defRPr>
      </a:lvl8pPr>
      <a:lvl9pPr marL="3885764" indent="-2285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97" rtl="0" eaLnBrk="1" latinLnBrk="0" hangingPunct="1">
        <a:defRPr sz="1800" kern="1200">
          <a:solidFill>
            <a:schemeClr val="tx1"/>
          </a:solidFill>
          <a:latin typeface="+mn-lt"/>
          <a:ea typeface="+mn-ea"/>
          <a:cs typeface="+mn-cs"/>
        </a:defRPr>
      </a:lvl1pPr>
      <a:lvl2pPr marL="457149"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6" algn="l" defTabSz="914297" rtl="0" eaLnBrk="1" latinLnBrk="0" hangingPunct="1">
        <a:defRPr sz="1800" kern="1200">
          <a:solidFill>
            <a:schemeClr val="tx1"/>
          </a:solidFill>
          <a:latin typeface="+mn-lt"/>
          <a:ea typeface="+mn-ea"/>
          <a:cs typeface="+mn-cs"/>
        </a:defRPr>
      </a:lvl4pPr>
      <a:lvl5pPr marL="1828594"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2" algn="l" defTabSz="914297" rtl="0" eaLnBrk="1" latinLnBrk="0" hangingPunct="1">
        <a:defRPr sz="1800" kern="1200">
          <a:solidFill>
            <a:schemeClr val="tx1"/>
          </a:solidFill>
          <a:latin typeface="+mn-lt"/>
          <a:ea typeface="+mn-ea"/>
          <a:cs typeface="+mn-cs"/>
        </a:defRPr>
      </a:lvl7pPr>
      <a:lvl8pPr marL="3200041" algn="l" defTabSz="914297" rtl="0" eaLnBrk="1" latinLnBrk="0" hangingPunct="1">
        <a:defRPr sz="1800" kern="1200">
          <a:solidFill>
            <a:schemeClr val="tx1"/>
          </a:solidFill>
          <a:latin typeface="+mn-lt"/>
          <a:ea typeface="+mn-ea"/>
          <a:cs typeface="+mn-cs"/>
        </a:defRPr>
      </a:lvl8pPr>
      <a:lvl9pPr marL="3657190" algn="l" defTabSz="9142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charset="0"/>
                <a:cs typeface="Arial" charset="0"/>
              </a:defRPr>
            </a:lvl1pPr>
          </a:lstStyle>
          <a:p>
            <a:pPr>
              <a:defRPr/>
            </a:pPr>
            <a:fld id="{AF80DD1B-BF4D-421F-8A1B-FC59385F3B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584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49" algn="ctr" rtl="0" fontAlgn="base">
        <a:spcBef>
          <a:spcPct val="0"/>
        </a:spcBef>
        <a:spcAft>
          <a:spcPct val="0"/>
        </a:spcAft>
        <a:defRPr sz="4400">
          <a:solidFill>
            <a:schemeClr val="tx2"/>
          </a:solidFill>
          <a:latin typeface="Arial" charset="0"/>
          <a:cs typeface="Arial" charset="0"/>
        </a:defRPr>
      </a:lvl6pPr>
      <a:lvl7pPr marL="914297" algn="ctr" rtl="0" fontAlgn="base">
        <a:spcBef>
          <a:spcPct val="0"/>
        </a:spcBef>
        <a:spcAft>
          <a:spcPct val="0"/>
        </a:spcAft>
        <a:defRPr sz="4400">
          <a:solidFill>
            <a:schemeClr val="tx2"/>
          </a:solidFill>
          <a:latin typeface="Arial" charset="0"/>
          <a:cs typeface="Arial" charset="0"/>
        </a:defRPr>
      </a:lvl7pPr>
      <a:lvl8pPr marL="1371446" algn="ctr" rtl="0" fontAlgn="base">
        <a:spcBef>
          <a:spcPct val="0"/>
        </a:spcBef>
        <a:spcAft>
          <a:spcPct val="0"/>
        </a:spcAft>
        <a:defRPr sz="4400">
          <a:solidFill>
            <a:schemeClr val="tx2"/>
          </a:solidFill>
          <a:latin typeface="Arial" charset="0"/>
          <a:cs typeface="Arial" charset="0"/>
        </a:defRPr>
      </a:lvl8pPr>
      <a:lvl9pPr marL="1828594" algn="ctr" rtl="0" fontAlgn="base">
        <a:spcBef>
          <a:spcPct val="0"/>
        </a:spcBef>
        <a:spcAft>
          <a:spcPct val="0"/>
        </a:spcAft>
        <a:defRPr sz="4400">
          <a:solidFill>
            <a:schemeClr val="tx2"/>
          </a:solidFill>
          <a:latin typeface="Arial" charset="0"/>
          <a:cs typeface="Arial" charset="0"/>
        </a:defRPr>
      </a:lvl9pPr>
    </p:titleStyle>
    <p:bodyStyle>
      <a:lvl1pPr marL="342861" indent="-342861" algn="l" rtl="0" eaLnBrk="0" fontAlgn="base" hangingPunct="0">
        <a:spcBef>
          <a:spcPct val="20000"/>
        </a:spcBef>
        <a:spcAft>
          <a:spcPct val="0"/>
        </a:spcAft>
        <a:buChar char="•"/>
        <a:defRPr sz="3200">
          <a:solidFill>
            <a:schemeClr val="tx1"/>
          </a:solidFill>
          <a:latin typeface="+mn-lt"/>
          <a:ea typeface="+mn-ea"/>
          <a:cs typeface="+mn-cs"/>
        </a:defRPr>
      </a:lvl1pPr>
      <a:lvl2pPr marL="742867" indent="-285718" algn="l" rtl="0" eaLnBrk="0" fontAlgn="base" hangingPunct="0">
        <a:spcBef>
          <a:spcPct val="20000"/>
        </a:spcBef>
        <a:spcAft>
          <a:spcPct val="0"/>
        </a:spcAft>
        <a:buChar char="–"/>
        <a:defRPr sz="2800">
          <a:solidFill>
            <a:schemeClr val="tx1"/>
          </a:solidFill>
          <a:latin typeface="+mn-lt"/>
          <a:cs typeface="+mn-cs"/>
        </a:defRPr>
      </a:lvl2pPr>
      <a:lvl3pPr marL="1142872" indent="-228574" algn="l" rtl="0" eaLnBrk="0" fontAlgn="base" hangingPunct="0">
        <a:spcBef>
          <a:spcPct val="20000"/>
        </a:spcBef>
        <a:spcAft>
          <a:spcPct val="0"/>
        </a:spcAft>
        <a:buChar char="•"/>
        <a:defRPr sz="2400">
          <a:solidFill>
            <a:schemeClr val="tx1"/>
          </a:solidFill>
          <a:latin typeface="+mn-lt"/>
          <a:cs typeface="+mn-cs"/>
        </a:defRPr>
      </a:lvl3pPr>
      <a:lvl4pPr marL="1600020" indent="-228574" algn="l" rtl="0" eaLnBrk="0" fontAlgn="base" hangingPunct="0">
        <a:spcBef>
          <a:spcPct val="20000"/>
        </a:spcBef>
        <a:spcAft>
          <a:spcPct val="0"/>
        </a:spcAft>
        <a:buChar char="–"/>
        <a:defRPr sz="2000">
          <a:solidFill>
            <a:schemeClr val="tx1"/>
          </a:solidFill>
          <a:latin typeface="+mn-lt"/>
          <a:cs typeface="+mn-cs"/>
        </a:defRPr>
      </a:lvl4pPr>
      <a:lvl5pPr marL="2057169" indent="-228574" algn="l" rtl="0" eaLnBrk="0" fontAlgn="base" hangingPunct="0">
        <a:spcBef>
          <a:spcPct val="20000"/>
        </a:spcBef>
        <a:spcAft>
          <a:spcPct val="0"/>
        </a:spcAft>
        <a:buChar char="»"/>
        <a:defRPr sz="2000">
          <a:solidFill>
            <a:schemeClr val="tx1"/>
          </a:solidFill>
          <a:latin typeface="+mn-lt"/>
          <a:cs typeface="+mn-cs"/>
        </a:defRPr>
      </a:lvl5pPr>
      <a:lvl6pPr marL="2514317" indent="-228574" algn="l" rtl="0" fontAlgn="base">
        <a:spcBef>
          <a:spcPct val="20000"/>
        </a:spcBef>
        <a:spcAft>
          <a:spcPct val="0"/>
        </a:spcAft>
        <a:buChar char="»"/>
        <a:defRPr sz="2000">
          <a:solidFill>
            <a:schemeClr val="tx1"/>
          </a:solidFill>
          <a:latin typeface="+mn-lt"/>
          <a:cs typeface="+mn-cs"/>
        </a:defRPr>
      </a:lvl6pPr>
      <a:lvl7pPr marL="2971467" indent="-228574" algn="l" rtl="0" fontAlgn="base">
        <a:spcBef>
          <a:spcPct val="20000"/>
        </a:spcBef>
        <a:spcAft>
          <a:spcPct val="0"/>
        </a:spcAft>
        <a:buChar char="»"/>
        <a:defRPr sz="2000">
          <a:solidFill>
            <a:schemeClr val="tx1"/>
          </a:solidFill>
          <a:latin typeface="+mn-lt"/>
          <a:cs typeface="+mn-cs"/>
        </a:defRPr>
      </a:lvl7pPr>
      <a:lvl8pPr marL="3428615" indent="-228574" algn="l" rtl="0" fontAlgn="base">
        <a:spcBef>
          <a:spcPct val="20000"/>
        </a:spcBef>
        <a:spcAft>
          <a:spcPct val="0"/>
        </a:spcAft>
        <a:buChar char="»"/>
        <a:defRPr sz="2000">
          <a:solidFill>
            <a:schemeClr val="tx1"/>
          </a:solidFill>
          <a:latin typeface="+mn-lt"/>
          <a:cs typeface="+mn-cs"/>
        </a:defRPr>
      </a:lvl8pPr>
      <a:lvl9pPr marL="3885764" indent="-2285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97" rtl="0" eaLnBrk="1" latinLnBrk="0" hangingPunct="1">
        <a:defRPr sz="1800" kern="1200">
          <a:solidFill>
            <a:schemeClr val="tx1"/>
          </a:solidFill>
          <a:latin typeface="+mn-lt"/>
          <a:ea typeface="+mn-ea"/>
          <a:cs typeface="+mn-cs"/>
        </a:defRPr>
      </a:lvl1pPr>
      <a:lvl2pPr marL="457149" algn="l" defTabSz="914297" rtl="0" eaLnBrk="1" latinLnBrk="0" hangingPunct="1">
        <a:defRPr sz="1800" kern="1200">
          <a:solidFill>
            <a:schemeClr val="tx1"/>
          </a:solidFill>
          <a:latin typeface="+mn-lt"/>
          <a:ea typeface="+mn-ea"/>
          <a:cs typeface="+mn-cs"/>
        </a:defRPr>
      </a:lvl2pPr>
      <a:lvl3pPr marL="914297" algn="l" defTabSz="914297" rtl="0" eaLnBrk="1" latinLnBrk="0" hangingPunct="1">
        <a:defRPr sz="1800" kern="1200">
          <a:solidFill>
            <a:schemeClr val="tx1"/>
          </a:solidFill>
          <a:latin typeface="+mn-lt"/>
          <a:ea typeface="+mn-ea"/>
          <a:cs typeface="+mn-cs"/>
        </a:defRPr>
      </a:lvl3pPr>
      <a:lvl4pPr marL="1371446" algn="l" defTabSz="914297" rtl="0" eaLnBrk="1" latinLnBrk="0" hangingPunct="1">
        <a:defRPr sz="1800" kern="1200">
          <a:solidFill>
            <a:schemeClr val="tx1"/>
          </a:solidFill>
          <a:latin typeface="+mn-lt"/>
          <a:ea typeface="+mn-ea"/>
          <a:cs typeface="+mn-cs"/>
        </a:defRPr>
      </a:lvl4pPr>
      <a:lvl5pPr marL="1828594" algn="l" defTabSz="914297" rtl="0" eaLnBrk="1" latinLnBrk="0" hangingPunct="1">
        <a:defRPr sz="1800" kern="1200">
          <a:solidFill>
            <a:schemeClr val="tx1"/>
          </a:solidFill>
          <a:latin typeface="+mn-lt"/>
          <a:ea typeface="+mn-ea"/>
          <a:cs typeface="+mn-cs"/>
        </a:defRPr>
      </a:lvl5pPr>
      <a:lvl6pPr marL="2285743" algn="l" defTabSz="914297" rtl="0" eaLnBrk="1" latinLnBrk="0" hangingPunct="1">
        <a:defRPr sz="1800" kern="1200">
          <a:solidFill>
            <a:schemeClr val="tx1"/>
          </a:solidFill>
          <a:latin typeface="+mn-lt"/>
          <a:ea typeface="+mn-ea"/>
          <a:cs typeface="+mn-cs"/>
        </a:defRPr>
      </a:lvl6pPr>
      <a:lvl7pPr marL="2742892" algn="l" defTabSz="914297" rtl="0" eaLnBrk="1" latinLnBrk="0" hangingPunct="1">
        <a:defRPr sz="1800" kern="1200">
          <a:solidFill>
            <a:schemeClr val="tx1"/>
          </a:solidFill>
          <a:latin typeface="+mn-lt"/>
          <a:ea typeface="+mn-ea"/>
          <a:cs typeface="+mn-cs"/>
        </a:defRPr>
      </a:lvl7pPr>
      <a:lvl8pPr marL="3200041" algn="l" defTabSz="914297" rtl="0" eaLnBrk="1" latinLnBrk="0" hangingPunct="1">
        <a:defRPr sz="1800" kern="1200">
          <a:solidFill>
            <a:schemeClr val="tx1"/>
          </a:solidFill>
          <a:latin typeface="+mn-lt"/>
          <a:ea typeface="+mn-ea"/>
          <a:cs typeface="+mn-cs"/>
        </a:defRPr>
      </a:lvl8pPr>
      <a:lvl9pPr marL="3657190" algn="l" defTabSz="9142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4" rIns="91427"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7" tIns="45714" rIns="91427" bIns="45714" rtlCol="0" anchor="ctr"/>
          <a:lstStyle>
            <a:lvl1pPr algn="l">
              <a:defRPr sz="1200">
                <a:solidFill>
                  <a:schemeClr val="tx1">
                    <a:tint val="75000"/>
                  </a:schemeClr>
                </a:solidFill>
              </a:defRPr>
            </a:lvl1pPr>
          </a:lstStyle>
          <a:p>
            <a:pPr defTabSz="914271" fontAlgn="auto">
              <a:spcBef>
                <a:spcPts val="0"/>
              </a:spcBef>
              <a:spcAft>
                <a:spcPts val="0"/>
              </a:spcAft>
            </a:pPr>
            <a:fld id="{880A7F42-764B-4758-95B7-DB13248C5099}" type="datetimeFigureOut">
              <a:rPr lang="en-US" smtClean="0">
                <a:solidFill>
                  <a:prstClr val="black">
                    <a:tint val="75000"/>
                  </a:prstClr>
                </a:solidFill>
                <a:latin typeface="Calibri"/>
                <a:cs typeface="+mn-cs"/>
              </a:rPr>
              <a:pPr defTabSz="914271" fontAlgn="auto">
                <a:spcBef>
                  <a:spcPts val="0"/>
                </a:spcBef>
                <a:spcAft>
                  <a:spcPts val="0"/>
                </a:spcAft>
              </a:pPr>
              <a:t>6/23/2015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4" rIns="91427" bIns="45714" rtlCol="0" anchor="ctr"/>
          <a:lstStyle>
            <a:lvl1pPr algn="ctr">
              <a:defRPr sz="1200">
                <a:solidFill>
                  <a:schemeClr val="tx1">
                    <a:tint val="75000"/>
                  </a:schemeClr>
                </a:solidFill>
              </a:defRPr>
            </a:lvl1pPr>
          </a:lstStyle>
          <a:p>
            <a:pPr defTabSz="914271"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4" rIns="91427" bIns="45714" rtlCol="0" anchor="ctr"/>
          <a:lstStyle>
            <a:lvl1pPr algn="r">
              <a:defRPr sz="1200">
                <a:solidFill>
                  <a:schemeClr val="tx1">
                    <a:tint val="75000"/>
                  </a:schemeClr>
                </a:solidFill>
              </a:defRPr>
            </a:lvl1pPr>
          </a:lstStyle>
          <a:p>
            <a:pPr defTabSz="914271" fontAlgn="auto">
              <a:spcBef>
                <a:spcPts val="0"/>
              </a:spcBef>
              <a:spcAft>
                <a:spcPts val="0"/>
              </a:spcAft>
            </a:pPr>
            <a:fld id="{2E35091E-060D-48FD-A2FE-E8C245A05758}" type="slidenum">
              <a:rPr lang="en-US" smtClean="0">
                <a:solidFill>
                  <a:prstClr val="black">
                    <a:tint val="75000"/>
                  </a:prstClr>
                </a:solidFill>
                <a:latin typeface="Calibri"/>
                <a:cs typeface="+mn-cs"/>
              </a:rPr>
              <a:pPr defTabSz="914271"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463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271" rtl="0" eaLnBrk="1" latinLnBrk="0" hangingPunct="1">
        <a:spcBef>
          <a:spcPct val="0"/>
        </a:spcBef>
        <a:buNone/>
        <a:defRPr sz="4400" kern="1200">
          <a:solidFill>
            <a:schemeClr val="tx1"/>
          </a:solidFill>
          <a:latin typeface="+mj-lt"/>
          <a:ea typeface="+mj-ea"/>
          <a:cs typeface="+mj-cs"/>
        </a:defRPr>
      </a:lvl1pPr>
    </p:titleStyle>
    <p:bodyStyle>
      <a:lvl1pPr marL="342851" indent="-342851" algn="l" defTabSz="91427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5" indent="-285710" algn="l" defTabSz="91427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8" indent="-228568" algn="l" defTabSz="91427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73" indent="-228568" algn="l" defTabSz="91427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09" indent="-228568" algn="l" defTabSz="91427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44" indent="-228568" algn="l" defTabSz="91427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80" indent="-228568" algn="l" defTabSz="91427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5" indent="-228568" algn="l" defTabSz="91427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50" indent="-228568" algn="l" defTabSz="91427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71" rtl="0" eaLnBrk="1" latinLnBrk="0" hangingPunct="1">
        <a:defRPr sz="1800" kern="1200">
          <a:solidFill>
            <a:schemeClr val="tx1"/>
          </a:solidFill>
          <a:latin typeface="+mn-lt"/>
          <a:ea typeface="+mn-ea"/>
          <a:cs typeface="+mn-cs"/>
        </a:defRPr>
      </a:lvl1pPr>
      <a:lvl2pPr marL="457135" algn="l" defTabSz="914271" rtl="0" eaLnBrk="1" latinLnBrk="0" hangingPunct="1">
        <a:defRPr sz="1800" kern="1200">
          <a:solidFill>
            <a:schemeClr val="tx1"/>
          </a:solidFill>
          <a:latin typeface="+mn-lt"/>
          <a:ea typeface="+mn-ea"/>
          <a:cs typeface="+mn-cs"/>
        </a:defRPr>
      </a:lvl2pPr>
      <a:lvl3pPr marL="914271" algn="l" defTabSz="914271" rtl="0" eaLnBrk="1" latinLnBrk="0" hangingPunct="1">
        <a:defRPr sz="1800" kern="1200">
          <a:solidFill>
            <a:schemeClr val="tx1"/>
          </a:solidFill>
          <a:latin typeface="+mn-lt"/>
          <a:ea typeface="+mn-ea"/>
          <a:cs typeface="+mn-cs"/>
        </a:defRPr>
      </a:lvl3pPr>
      <a:lvl4pPr marL="1371406" algn="l" defTabSz="914271" rtl="0" eaLnBrk="1" latinLnBrk="0" hangingPunct="1">
        <a:defRPr sz="1800" kern="1200">
          <a:solidFill>
            <a:schemeClr val="tx1"/>
          </a:solidFill>
          <a:latin typeface="+mn-lt"/>
          <a:ea typeface="+mn-ea"/>
          <a:cs typeface="+mn-cs"/>
        </a:defRPr>
      </a:lvl4pPr>
      <a:lvl5pPr marL="1828541" algn="l" defTabSz="914271" rtl="0" eaLnBrk="1" latinLnBrk="0" hangingPunct="1">
        <a:defRPr sz="1800" kern="1200">
          <a:solidFill>
            <a:schemeClr val="tx1"/>
          </a:solidFill>
          <a:latin typeface="+mn-lt"/>
          <a:ea typeface="+mn-ea"/>
          <a:cs typeface="+mn-cs"/>
        </a:defRPr>
      </a:lvl5pPr>
      <a:lvl6pPr marL="2285677" algn="l" defTabSz="914271" rtl="0" eaLnBrk="1" latinLnBrk="0" hangingPunct="1">
        <a:defRPr sz="1800" kern="1200">
          <a:solidFill>
            <a:schemeClr val="tx1"/>
          </a:solidFill>
          <a:latin typeface="+mn-lt"/>
          <a:ea typeface="+mn-ea"/>
          <a:cs typeface="+mn-cs"/>
        </a:defRPr>
      </a:lvl6pPr>
      <a:lvl7pPr marL="2742812" algn="l" defTabSz="914271" rtl="0" eaLnBrk="1" latinLnBrk="0" hangingPunct="1">
        <a:defRPr sz="1800" kern="1200">
          <a:solidFill>
            <a:schemeClr val="tx1"/>
          </a:solidFill>
          <a:latin typeface="+mn-lt"/>
          <a:ea typeface="+mn-ea"/>
          <a:cs typeface="+mn-cs"/>
        </a:defRPr>
      </a:lvl7pPr>
      <a:lvl8pPr marL="3199948" algn="l" defTabSz="914271" rtl="0" eaLnBrk="1" latinLnBrk="0" hangingPunct="1">
        <a:defRPr sz="1800" kern="1200">
          <a:solidFill>
            <a:schemeClr val="tx1"/>
          </a:solidFill>
          <a:latin typeface="+mn-lt"/>
          <a:ea typeface="+mn-ea"/>
          <a:cs typeface="+mn-cs"/>
        </a:defRPr>
      </a:lvl8pPr>
      <a:lvl9pPr marL="3657082" algn="l" defTabSz="91427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AF80DD1B-BF4D-421F-8A1B-FC59385F3B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76553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AF80DD1B-BF4D-421F-8A1B-FC59385F3B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53477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10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10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0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10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10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10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10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0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10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11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1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1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1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1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19.xml.rels><?xml version="1.0" encoding="UTF-8" standalone="yes"?>
<Relationships xmlns="http://schemas.openxmlformats.org/package/2006/relationships"><Relationship Id="rId3" Type="http://schemas.openxmlformats.org/officeDocument/2006/relationships/hyperlink" Target="fh.pdf" TargetMode="External"/><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2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image" Target="../media/image79.png"/></Relationships>
</file>

<file path=ppt/slides/_rels/slide12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2.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collegepublications.co.uk/handbooks/?00002"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13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37.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5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5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5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54.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5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56.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64.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67.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171.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17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17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175.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76.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177.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17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8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package" Target="../embeddings/Microsoft_Excel_Worksheet3.xlsx"/><Relationship Id="rId4" Type="http://schemas.openxmlformats.org/officeDocument/2006/relationships/image" Target="../media/image2.e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20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83.xml"/></Relationships>
</file>

<file path=ppt/slides/_rels/slide20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7.jpeg"/><Relationship Id="rId1" Type="http://schemas.openxmlformats.org/officeDocument/2006/relationships/slideLayout" Target="../slideLayouts/slideLayout83.xml"/><Relationship Id="rId4" Type="http://schemas.openxmlformats.org/officeDocument/2006/relationships/image" Target="../media/image116.jpe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0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83.xml"/></Relationships>
</file>

<file path=ppt/slides/_rels/slide20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41.xml"/></Relationships>
</file>

<file path=ppt/slides/_rels/slide21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37.xml"/><Relationship Id="rId4" Type="http://schemas.openxmlformats.org/officeDocument/2006/relationships/image" Target="../media/image123.png"/></Relationships>
</file>

<file path=ppt/slides/_rels/slide21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47.xml"/></Relationships>
</file>

<file path=ppt/slides/_rels/slide21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37.xml"/><Relationship Id="rId4" Type="http://schemas.openxmlformats.org/officeDocument/2006/relationships/image" Target="../media/image125.png"/></Relationships>
</file>

<file path=ppt/slides/_rels/slide21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47.xml"/></Relationships>
</file>

<file path=ppt/slides/_rels/slide22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47.xml"/></Relationships>
</file>

<file path=ppt/slides/_rels/slide22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37.xml"/></Relationships>
</file>

<file path=ppt/slides/_rels/slide22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7.xml"/></Relationships>
</file>

<file path=ppt/slides/_rels/slide22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7.xml"/></Relationships>
</file>

<file path=ppt/slides/_rels/slide22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7.xml"/></Relationships>
</file>

<file path=ppt/slides/_rels/slide22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7.xml"/></Relationships>
</file>

<file path=ppt/slides/_rels/slide22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37.xml"/></Relationships>
</file>

<file path=ppt/slides/_rels/slide22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37.xml"/></Relationships>
</file>

<file path=ppt/slides/_rels/slide22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47.xml"/></Relationships>
</file>

<file path=ppt/slides/_rels/slide23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47.xml"/></Relationships>
</file>

<file path=ppt/slides/_rels/slide23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37.xml"/></Relationships>
</file>

<file path=ppt/slides/_rels/slide23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47.xml"/></Relationships>
</file>

<file path=ppt/slides/_rels/slide23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37.xml"/></Relationships>
</file>

<file path=ppt/slides/_rels/slide23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47.xml"/></Relationships>
</file>

<file path=ppt/slides/_rels/slide236.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47.xml"/></Relationships>
</file>

<file path=ppt/slides/_rels/slide23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47.xml"/></Relationships>
</file>

<file path=ppt/slides/_rels/slide238.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37.xml"/></Relationships>
</file>

<file path=ppt/slides/_rels/slide239.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0.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47.xml"/></Relationships>
</file>

<file path=ppt/slides/_rels/slide241.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37.xml"/></Relationships>
</file>

<file path=ppt/slides/_rels/slide242.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47.xml"/></Relationships>
</file>

<file path=ppt/slides/_rels/slide24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47.xml"/></Relationships>
</file>

<file path=ppt/slides/_rels/slide244.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37.xml"/></Relationships>
</file>

<file path=ppt/slides/_rels/slide245.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47.xml"/></Relationships>
</file>

<file path=ppt/slides/_rels/slide24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47.xml"/></Relationships>
</file>

<file path=ppt/slides/_rels/slide247.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37.xml"/></Relationships>
</file>

<file path=ppt/slides/_rels/slide24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47.xml"/></Relationships>
</file>

<file path=ppt/slides/_rels/slide24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37.xml"/><Relationship Id="rId5" Type="http://schemas.openxmlformats.org/officeDocument/2006/relationships/image" Target="../media/image156.png"/><Relationship Id="rId4" Type="http://schemas.openxmlformats.org/officeDocument/2006/relationships/image" Target="../media/image155.png"/></Relationships>
</file>

<file path=ppt/slides/_rels/slide251.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37.xml"/><Relationship Id="rId4" Type="http://schemas.openxmlformats.org/officeDocument/2006/relationships/image" Target="../media/image159.png"/></Relationships>
</file>

<file path=ppt/slides/_rels/slide25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37.xml"/><Relationship Id="rId4" Type="http://schemas.openxmlformats.org/officeDocument/2006/relationships/image" Target="../media/image162.png"/></Relationships>
</file>

<file path=ppt/slides/_rels/slide25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37.xml"/><Relationship Id="rId5" Type="http://schemas.openxmlformats.org/officeDocument/2006/relationships/image" Target="../media/image166.png"/><Relationship Id="rId4" Type="http://schemas.openxmlformats.org/officeDocument/2006/relationships/image" Target="../media/image165.png"/></Relationships>
</file>

<file path=ppt/slides/_rels/slide254.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41.xml"/></Relationships>
</file>

<file path=ppt/slides/_rels/slide25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42.xml"/></Relationships>
</file>

<file path=ppt/slides/_rels/slide25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7.xml"/></Relationships>
</file>

<file path=ppt/slides/_rels/slide257.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37.xml"/><Relationship Id="rId4" Type="http://schemas.openxmlformats.org/officeDocument/2006/relationships/image" Target="../media/image173.png"/></Relationships>
</file>

<file path=ppt/slides/_rels/slide258.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37.xml"/></Relationships>
</file>

<file path=ppt/slides/_rels/slide259.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78.emf"/><Relationship Id="rId5" Type="http://schemas.openxmlformats.org/officeDocument/2006/relationships/image" Target="../media/image177.emf"/><Relationship Id="rId4" Type="http://schemas.openxmlformats.org/officeDocument/2006/relationships/notesSlide" Target="../notesSlides/notesSlide1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280.x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slideLayout" Target="../slideLayouts/slideLayout54.xml"/><Relationship Id="rId1" Type="http://schemas.openxmlformats.org/officeDocument/2006/relationships/tags" Target="../tags/tag91.xml"/></Relationships>
</file>

<file path=ppt/slides/_rels/slide281.xml.rels><?xml version="1.0" encoding="UTF-8" standalone="yes"?>
<Relationships xmlns="http://schemas.openxmlformats.org/package/2006/relationships"><Relationship Id="rId3" Type="http://schemas.openxmlformats.org/officeDocument/2006/relationships/image" Target="../media/image180.emf"/><Relationship Id="rId2" Type="http://schemas.openxmlformats.org/officeDocument/2006/relationships/slideLayout" Target="../slideLayouts/slideLayout54.xml"/><Relationship Id="rId1" Type="http://schemas.openxmlformats.org/officeDocument/2006/relationships/tags" Target="../tags/tag9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image" Target="../media/image18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291.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29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29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29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295.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29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29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298.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29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1.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27.xml"/><Relationship Id="rId7" Type="http://schemas.openxmlformats.org/officeDocument/2006/relationships/image" Target="../media/image181.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82.emf"/><Relationship Id="rId5" Type="http://schemas.openxmlformats.org/officeDocument/2006/relationships/slideLayout" Target="../slideLayouts/slideLayout48.xml"/><Relationship Id="rId4" Type="http://schemas.openxmlformats.org/officeDocument/2006/relationships/tags" Target="../tags/tag128.xml"/><Relationship Id="rId9" Type="http://schemas.openxmlformats.org/officeDocument/2006/relationships/image" Target="../media/image184.emf"/></Relationships>
</file>

<file path=ppt/slides/_rels/slide302.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31.xml"/><Relationship Id="rId7" Type="http://schemas.openxmlformats.org/officeDocument/2006/relationships/image" Target="../media/image181.emf"/><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82.emf"/><Relationship Id="rId5" Type="http://schemas.openxmlformats.org/officeDocument/2006/relationships/slideLayout" Target="../slideLayouts/slideLayout48.xml"/><Relationship Id="rId4" Type="http://schemas.openxmlformats.org/officeDocument/2006/relationships/tags" Target="../tags/tag132.xml"/><Relationship Id="rId9" Type="http://schemas.openxmlformats.org/officeDocument/2006/relationships/image" Target="../media/image184.emf"/></Relationships>
</file>

<file path=ppt/slides/_rels/slide303.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35.xml"/><Relationship Id="rId7" Type="http://schemas.openxmlformats.org/officeDocument/2006/relationships/image" Target="../media/image181.emf"/><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82.emf"/><Relationship Id="rId5" Type="http://schemas.openxmlformats.org/officeDocument/2006/relationships/slideLayout" Target="../slideLayouts/slideLayout48.xml"/><Relationship Id="rId4" Type="http://schemas.openxmlformats.org/officeDocument/2006/relationships/tags" Target="../tags/tag136.xml"/><Relationship Id="rId9" Type="http://schemas.openxmlformats.org/officeDocument/2006/relationships/image" Target="../media/image184.emf"/></Relationships>
</file>

<file path=ppt/slides/_rels/slide304.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39.xml"/><Relationship Id="rId7" Type="http://schemas.openxmlformats.org/officeDocument/2006/relationships/image" Target="../media/image181.emf"/><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82.emf"/><Relationship Id="rId5" Type="http://schemas.openxmlformats.org/officeDocument/2006/relationships/slideLayout" Target="../slideLayouts/slideLayout48.xml"/><Relationship Id="rId4" Type="http://schemas.openxmlformats.org/officeDocument/2006/relationships/tags" Target="../tags/tag140.xml"/><Relationship Id="rId9" Type="http://schemas.openxmlformats.org/officeDocument/2006/relationships/image" Target="../media/image184.emf"/></Relationships>
</file>

<file path=ppt/slides/_rels/slide305.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43.xml"/><Relationship Id="rId7" Type="http://schemas.openxmlformats.org/officeDocument/2006/relationships/image" Target="../media/image181.emf"/><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82.emf"/><Relationship Id="rId5" Type="http://schemas.openxmlformats.org/officeDocument/2006/relationships/slideLayout" Target="../slideLayouts/slideLayout48.xml"/><Relationship Id="rId4" Type="http://schemas.openxmlformats.org/officeDocument/2006/relationships/tags" Target="../tags/tag144.xml"/><Relationship Id="rId9" Type="http://schemas.openxmlformats.org/officeDocument/2006/relationships/image" Target="../media/image184.emf"/></Relationships>
</file>

<file path=ppt/slides/_rels/slide306.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47.xml"/><Relationship Id="rId7" Type="http://schemas.openxmlformats.org/officeDocument/2006/relationships/image" Target="../media/image181.emf"/><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82.emf"/><Relationship Id="rId5" Type="http://schemas.openxmlformats.org/officeDocument/2006/relationships/slideLayout" Target="../slideLayouts/slideLayout48.xml"/><Relationship Id="rId4" Type="http://schemas.openxmlformats.org/officeDocument/2006/relationships/tags" Target="../tags/tag148.xml"/><Relationship Id="rId9" Type="http://schemas.openxmlformats.org/officeDocument/2006/relationships/image" Target="../media/image184.emf"/></Relationships>
</file>

<file path=ppt/slides/_rels/slide307.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51.xml"/><Relationship Id="rId7" Type="http://schemas.openxmlformats.org/officeDocument/2006/relationships/image" Target="../media/image181.emf"/><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82.emf"/><Relationship Id="rId5" Type="http://schemas.openxmlformats.org/officeDocument/2006/relationships/slideLayout" Target="../slideLayouts/slideLayout54.xml"/><Relationship Id="rId4" Type="http://schemas.openxmlformats.org/officeDocument/2006/relationships/tags" Target="../tags/tag152.xml"/><Relationship Id="rId9" Type="http://schemas.openxmlformats.org/officeDocument/2006/relationships/image" Target="../media/image184.emf"/></Relationships>
</file>

<file path=ppt/slides/_rels/slide308.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55.xml"/><Relationship Id="rId7" Type="http://schemas.openxmlformats.org/officeDocument/2006/relationships/image" Target="../media/image181.emf"/><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182.emf"/><Relationship Id="rId5" Type="http://schemas.openxmlformats.org/officeDocument/2006/relationships/slideLayout" Target="../slideLayouts/slideLayout54.xml"/><Relationship Id="rId4" Type="http://schemas.openxmlformats.org/officeDocument/2006/relationships/tags" Target="../tags/tag156.xml"/><Relationship Id="rId9" Type="http://schemas.openxmlformats.org/officeDocument/2006/relationships/image" Target="../media/image184.emf"/></Relationships>
</file>

<file path=ppt/slides/_rels/slide309.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59.xml"/><Relationship Id="rId7" Type="http://schemas.openxmlformats.org/officeDocument/2006/relationships/image" Target="../media/image181.emf"/><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82.emf"/><Relationship Id="rId5" Type="http://schemas.openxmlformats.org/officeDocument/2006/relationships/slideLayout" Target="../slideLayouts/slideLayout54.xml"/><Relationship Id="rId4" Type="http://schemas.openxmlformats.org/officeDocument/2006/relationships/tags" Target="../tags/tag160.xml"/><Relationship Id="rId9" Type="http://schemas.openxmlformats.org/officeDocument/2006/relationships/image" Target="../media/image18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tags" Target="../tags/tag163.xml"/><Relationship Id="rId7" Type="http://schemas.openxmlformats.org/officeDocument/2006/relationships/image" Target="../media/image181.emf"/><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82.emf"/><Relationship Id="rId5" Type="http://schemas.openxmlformats.org/officeDocument/2006/relationships/slideLayout" Target="../slideLayouts/slideLayout54.xml"/><Relationship Id="rId4" Type="http://schemas.openxmlformats.org/officeDocument/2006/relationships/tags" Target="../tags/tag164.xml"/><Relationship Id="rId9" Type="http://schemas.openxmlformats.org/officeDocument/2006/relationships/image" Target="../media/image184.emf"/></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6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6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34.emf"/></Relationships>
</file>

<file path=ppt/slides/_rels/slide6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8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8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8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8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8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8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8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8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9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9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9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9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9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9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a:xfrm>
            <a:off x="387929" y="1196975"/>
            <a:ext cx="8354291" cy="1970088"/>
          </a:xfrm>
        </p:spPr>
        <p:txBody>
          <a:bodyPr/>
          <a:lstStyle/>
          <a:p>
            <a:pPr eaLnBrk="1" hangingPunct="1">
              <a:defRPr/>
            </a:pPr>
            <a:r>
              <a:rPr lang="en-US" sz="6600" b="1" dirty="0">
                <a:solidFill>
                  <a:srgbClr val="CC0000"/>
                </a:solidFill>
                <a:effectLst>
                  <a:outerShdw blurRad="38100" dist="38100" dir="2700000" algn="tl">
                    <a:srgbClr val="C0C0C0"/>
                  </a:outerShdw>
                </a:effectLst>
              </a:rPr>
              <a:t>U</a:t>
            </a:r>
            <a:r>
              <a:rPr lang="en-US" sz="6600" b="1" dirty="0">
                <a:solidFill>
                  <a:srgbClr val="FF3300"/>
                </a:solidFill>
                <a:effectLst>
                  <a:outerShdw blurRad="38100" dist="38100" dir="2700000" algn="tl">
                    <a:srgbClr val="C0C0C0"/>
                  </a:outerShdw>
                </a:effectLst>
              </a:rPr>
              <a:t>n</a:t>
            </a:r>
            <a:r>
              <a:rPr lang="en-US" sz="6600" b="1" dirty="0">
                <a:solidFill>
                  <a:srgbClr val="FF9900"/>
                </a:solidFill>
                <a:effectLst>
                  <a:outerShdw blurRad="38100" dist="38100" dir="2700000" algn="tl">
                    <a:srgbClr val="C0C0C0"/>
                  </a:outerShdw>
                </a:effectLst>
              </a:rPr>
              <a:t>a</a:t>
            </a:r>
            <a:r>
              <a:rPr lang="en-US" sz="6600" b="1" dirty="0">
                <a:solidFill>
                  <a:srgbClr val="CCCC00"/>
                </a:solidFill>
                <a:effectLst>
                  <a:outerShdw blurRad="38100" dist="38100" dir="2700000" algn="tl">
                    <a:srgbClr val="C0C0C0"/>
                  </a:outerShdw>
                </a:effectLst>
              </a:rPr>
              <a:t>w</a:t>
            </a:r>
            <a:r>
              <a:rPr lang="en-US" sz="6600" b="1" dirty="0">
                <a:solidFill>
                  <a:srgbClr val="009900"/>
                </a:solidFill>
                <a:effectLst>
                  <a:outerShdw blurRad="38100" dist="38100" dir="2700000" algn="tl">
                    <a:srgbClr val="C0C0C0"/>
                  </a:outerShdw>
                </a:effectLst>
              </a:rPr>
              <a:t>a</a:t>
            </a:r>
            <a:r>
              <a:rPr lang="en-US" sz="6600" b="1" dirty="0">
                <a:solidFill>
                  <a:srgbClr val="009999"/>
                </a:solidFill>
                <a:effectLst>
                  <a:outerShdw blurRad="38100" dist="38100" dir="2700000" algn="tl">
                    <a:srgbClr val="C0C0C0"/>
                  </a:outerShdw>
                </a:effectLst>
              </a:rPr>
              <a:t>r</a:t>
            </a:r>
            <a:r>
              <a:rPr lang="en-US" sz="6600" b="1" dirty="0">
                <a:solidFill>
                  <a:srgbClr val="0033CC"/>
                </a:solidFill>
                <a:effectLst>
                  <a:outerShdw blurRad="38100" dist="38100" dir="2700000" algn="tl">
                    <a:srgbClr val="C0C0C0"/>
                  </a:outerShdw>
                </a:effectLst>
              </a:rPr>
              <a:t>e</a:t>
            </a:r>
            <a:r>
              <a:rPr lang="en-US" sz="6600" b="1" dirty="0">
                <a:solidFill>
                  <a:srgbClr val="3333FF"/>
                </a:solidFill>
                <a:effectLst>
                  <a:outerShdw blurRad="38100" dist="38100" dir="2700000" algn="tl">
                    <a:srgbClr val="C0C0C0"/>
                  </a:outerShdw>
                </a:effectLst>
              </a:rPr>
              <a:t>n</a:t>
            </a:r>
            <a:r>
              <a:rPr lang="en-US" sz="6600" b="1" dirty="0">
                <a:solidFill>
                  <a:srgbClr val="9933FF"/>
                </a:solidFill>
                <a:effectLst>
                  <a:outerShdw blurRad="38100" dist="38100" dir="2700000" algn="tl">
                    <a:srgbClr val="C0C0C0"/>
                  </a:outerShdw>
                </a:effectLst>
              </a:rPr>
              <a:t>e</a:t>
            </a:r>
            <a:r>
              <a:rPr lang="en-US" sz="6600" b="1" dirty="0">
                <a:solidFill>
                  <a:srgbClr val="CC0000"/>
                </a:solidFill>
                <a:effectLst>
                  <a:outerShdw blurRad="38100" dist="38100" dir="2700000" algn="tl">
                    <a:srgbClr val="C0C0C0"/>
                  </a:outerShdw>
                </a:effectLst>
              </a:rPr>
              <a:t>s</a:t>
            </a:r>
            <a:r>
              <a:rPr lang="en-US" sz="6600" b="1" dirty="0">
                <a:solidFill>
                  <a:srgbClr val="FF3300"/>
                </a:solidFill>
                <a:effectLst>
                  <a:outerShdw blurRad="38100" dist="38100" dir="2700000" algn="tl">
                    <a:srgbClr val="C0C0C0"/>
                  </a:outerShdw>
                </a:effectLst>
              </a:rPr>
              <a:t>s </a:t>
            </a:r>
            <a:br>
              <a:rPr lang="en-US" sz="6600" b="1" dirty="0">
                <a:solidFill>
                  <a:srgbClr val="FF3300"/>
                </a:solidFill>
                <a:effectLst>
                  <a:outerShdw blurRad="38100" dist="38100" dir="2700000" algn="tl">
                    <a:srgbClr val="C0C0C0"/>
                  </a:outerShdw>
                </a:effectLst>
              </a:rPr>
            </a:br>
            <a:r>
              <a:rPr lang="en-US" sz="2400" b="1" dirty="0">
                <a:solidFill>
                  <a:schemeClr val="tx1"/>
                </a:solidFill>
                <a:effectLst>
                  <a:outerShdw blurRad="38100" dist="38100" dir="2700000" algn="tl">
                    <a:srgbClr val="C0C0C0"/>
                  </a:outerShdw>
                </a:effectLst>
              </a:rPr>
              <a:t>- </a:t>
            </a:r>
            <a:r>
              <a:rPr lang="en-US" sz="2400" b="1" dirty="0" err="1">
                <a:solidFill>
                  <a:schemeClr val="tx1"/>
                </a:solidFill>
                <a:effectLst>
                  <a:outerShdw blurRad="38100" dist="38100" dir="2700000" algn="tl">
                    <a:srgbClr val="C0C0C0"/>
                  </a:outerShdw>
                </a:effectLst>
              </a:rPr>
              <a:t>Minicourse</a:t>
            </a:r>
            <a:r>
              <a:rPr lang="en-US" sz="2400" b="1" dirty="0">
                <a:solidFill>
                  <a:schemeClr val="tx1"/>
                </a:solidFill>
                <a:effectLst>
                  <a:outerShdw blurRad="38100" dist="38100" dir="2700000" algn="tl">
                    <a:srgbClr val="C0C0C0"/>
                  </a:outerShdw>
                </a:effectLst>
              </a:rPr>
              <a:t> - </a:t>
            </a:r>
            <a:endParaRPr lang="en-US" sz="3600" b="1" dirty="0">
              <a:solidFill>
                <a:schemeClr val="tx1"/>
              </a:solidFill>
              <a:effectLst>
                <a:outerShdw blurRad="38100" dist="38100" dir="2700000" algn="tl">
                  <a:srgbClr val="C0C0C0"/>
                </a:outerShdw>
              </a:effectLst>
            </a:endParaRPr>
          </a:p>
        </p:txBody>
      </p:sp>
      <p:sp>
        <p:nvSpPr>
          <p:cNvPr id="2051" name="Rectangle 5"/>
          <p:cNvSpPr>
            <a:spLocks noGrp="1" noChangeArrowheads="1"/>
          </p:cNvSpPr>
          <p:nvPr>
            <p:ph type="subTitle" idx="1"/>
          </p:nvPr>
        </p:nvSpPr>
        <p:spPr>
          <a:xfrm>
            <a:off x="1371600" y="3499583"/>
            <a:ext cx="6400800" cy="2097660"/>
          </a:xfrm>
        </p:spPr>
        <p:txBody>
          <a:bodyPr/>
          <a:lstStyle/>
          <a:p>
            <a:pPr eaLnBrk="1" hangingPunct="1">
              <a:lnSpc>
                <a:spcPct val="80000"/>
              </a:lnSpc>
            </a:pPr>
            <a:endParaRPr lang="en-US" sz="2400" dirty="0">
              <a:solidFill>
                <a:schemeClr val="accent2"/>
              </a:solidFill>
            </a:endParaRPr>
          </a:p>
          <a:p>
            <a:pPr eaLnBrk="1" hangingPunct="1">
              <a:lnSpc>
                <a:spcPct val="80000"/>
              </a:lnSpc>
            </a:pPr>
            <a:r>
              <a:rPr lang="en-US" sz="2400" dirty="0" err="1">
                <a:solidFill>
                  <a:schemeClr val="accent2"/>
                </a:solidFill>
              </a:rPr>
              <a:t>Burkhard</a:t>
            </a:r>
            <a:r>
              <a:rPr lang="en-US" sz="2400" dirty="0">
                <a:solidFill>
                  <a:schemeClr val="accent2"/>
                </a:solidFill>
              </a:rPr>
              <a:t> C. </a:t>
            </a:r>
            <a:r>
              <a:rPr lang="en-US" sz="2400" dirty="0" err="1">
                <a:solidFill>
                  <a:schemeClr val="accent2"/>
                </a:solidFill>
              </a:rPr>
              <a:t>Schipper</a:t>
            </a:r>
            <a:endParaRPr lang="en-US" sz="2400" dirty="0">
              <a:solidFill>
                <a:schemeClr val="accent2"/>
              </a:solidFill>
            </a:endParaRPr>
          </a:p>
          <a:p>
            <a:pPr eaLnBrk="1" hangingPunct="1">
              <a:lnSpc>
                <a:spcPct val="80000"/>
              </a:lnSpc>
            </a:pPr>
            <a:r>
              <a:rPr lang="en-US" sz="2400" dirty="0">
                <a:solidFill>
                  <a:schemeClr val="accent2"/>
                </a:solidFill>
              </a:rPr>
              <a:t>University of California, Davis</a:t>
            </a:r>
          </a:p>
        </p:txBody>
      </p:sp>
      <p:sp>
        <p:nvSpPr>
          <p:cNvPr id="2" name="TextBox 1"/>
          <p:cNvSpPr txBox="1"/>
          <p:nvPr>
            <p:custDataLst>
              <p:tags r:id="rId1"/>
            </p:custDataLst>
          </p:nvPr>
        </p:nvSpPr>
        <p:spPr>
          <a:xfrm>
            <a:off x="0" y="7112001"/>
            <a:ext cx="9144000" cy="923320"/>
          </a:xfrm>
          <a:prstGeom prst="rect">
            <a:avLst/>
          </a:prstGeom>
          <a:noFill/>
        </p:spPr>
        <p:txBody>
          <a:bodyPr vert="horz" lIns="91430" tIns="45715" rIns="91430" bIns="45715" rtlCol="0">
            <a:spAutoFit/>
          </a:bodyPr>
          <a:lstStyle/>
          <a:p>
            <a:r>
              <a:rPr lang="en-US" dirty="0" err="1" smtClean="0"/>
              <a:t>TexPoint</a:t>
            </a:r>
            <a:r>
              <a:rPr lang="en-US" dirty="0" smtClean="0"/>
              <a:t> fonts used in EMF. </a:t>
            </a:r>
          </a:p>
          <a:p>
            <a:r>
              <a:rPr lang="en-US" dirty="0" smtClean="0"/>
              <a:t>Read the </a:t>
            </a:r>
            <a:r>
              <a:rPr lang="en-US" dirty="0" err="1" smtClean="0"/>
              <a:t>TexPoint</a:t>
            </a:r>
            <a:r>
              <a:rPr lang="en-US" dirty="0" smtClean="0"/>
              <a:t> manual before you delete this box</a:t>
            </a:r>
            <a:r>
              <a:rPr lang="en-US" smtClean="0"/>
              <a:t>.: </a:t>
            </a:r>
            <a:r>
              <a:rPr lang="en-US" smtClean="0">
                <a:latin typeface="CMMI10"/>
              </a:rPr>
              <a:t>A</a:t>
            </a:r>
            <a:r>
              <a:rPr lang="en-US" smtClean="0">
                <a:latin typeface="CMR10"/>
              </a:rPr>
              <a:t>A</a:t>
            </a:r>
            <a:r>
              <a:rPr lang="en-US" smtClean="0">
                <a:latin typeface="CMBX10"/>
              </a:rPr>
              <a:t>A</a:t>
            </a:r>
            <a:r>
              <a:rPr lang="en-US" smtClean="0">
                <a:latin typeface="CMMI7"/>
              </a:rPr>
              <a:t>A</a:t>
            </a:r>
            <a:r>
              <a:rPr lang="en-US" smtClean="0">
                <a:latin typeface="CMSY10ORIG"/>
              </a:rPr>
              <a:t>A</a:t>
            </a:r>
            <a:r>
              <a:rPr lang="en-US" smtClean="0">
                <a:latin typeface="CMR7"/>
              </a:rPr>
              <a:t>A</a:t>
            </a:r>
            <a:r>
              <a:rPr lang="en-US" smtClean="0">
                <a:latin typeface="CMTI10"/>
              </a:rPr>
              <a:t>A</a:t>
            </a:r>
            <a:r>
              <a:rPr lang="en-US" smtClean="0">
                <a:latin typeface="CMSY7"/>
              </a:rPr>
              <a:t>A</a:t>
            </a:r>
            <a:r>
              <a:rPr lang="en-US" smtClean="0">
                <a:latin typeface="CMSY5"/>
              </a:rPr>
              <a:t>A</a:t>
            </a:r>
            <a:r>
              <a:rPr lang="en-US" smtClean="0">
                <a:latin typeface="CMEX10"/>
              </a:rPr>
              <a:t>A</a:t>
            </a:r>
            <a:r>
              <a:rPr lang="en-US" smtClean="0">
                <a:latin typeface="MSBM10"/>
              </a:rPr>
              <a:t>A</a:t>
            </a:r>
            <a:r>
              <a:rPr lang="en-US" smtClean="0">
                <a:latin typeface="CMSS10"/>
              </a:rPr>
              <a:t>A</a:t>
            </a:r>
            <a:r>
              <a:rPr lang="en-US" smtClean="0">
                <a:latin typeface="CMSS8"/>
              </a:rPr>
              <a:t>A</a:t>
            </a:r>
            <a:r>
              <a:rPr lang="en-US" smtClean="0">
                <a:latin typeface="CMMI5"/>
              </a:rPr>
              <a:t>A</a:t>
            </a:r>
            <a:r>
              <a:rPr lang="en-US" smtClean="0">
                <a:latin typeface="CMR5"/>
              </a:rPr>
              <a:t>A</a:t>
            </a:r>
            <a:r>
              <a:rPr lang="en-US" smtClean="0">
                <a:latin typeface="CMR6"/>
              </a:rPr>
              <a:t>A</a:t>
            </a:r>
            <a:r>
              <a:rPr lang="en-US" smtClean="0">
                <a:latin typeface="CMR8"/>
              </a:rPr>
              <a:t>A</a:t>
            </a:r>
            <a:r>
              <a:rPr lang="en-US" smtClean="0">
                <a:latin typeface="CMMI8"/>
              </a:rPr>
              <a:t>A</a:t>
            </a:r>
            <a:r>
              <a:rPr lang="en-US" smtClean="0">
                <a:latin typeface="CMEX7"/>
              </a:rPr>
              <a:t>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5971310" y="3948545"/>
            <a:ext cx="568036" cy="138546"/>
          </a:xfrm>
          <a:custGeom>
            <a:avLst/>
            <a:gdLst>
              <a:gd name="connsiteX0" fmla="*/ 0 w 568036"/>
              <a:gd name="connsiteY0" fmla="*/ 0 h 138546"/>
              <a:gd name="connsiteX1" fmla="*/ 304800 w 568036"/>
              <a:gd name="connsiteY1" fmla="*/ 138546 h 138546"/>
              <a:gd name="connsiteX2" fmla="*/ 568036 w 568036"/>
              <a:gd name="connsiteY2" fmla="*/ 0 h 138546"/>
            </a:gdLst>
            <a:ahLst/>
            <a:cxnLst>
              <a:cxn ang="0">
                <a:pos x="connsiteX0" y="connsiteY0"/>
              </a:cxn>
              <a:cxn ang="0">
                <a:pos x="connsiteX1" y="connsiteY1"/>
              </a:cxn>
              <a:cxn ang="0">
                <a:pos x="connsiteX2" y="connsiteY2"/>
              </a:cxn>
            </a:cxnLst>
            <a:rect l="l" t="t" r="r" b="b"/>
            <a:pathLst>
              <a:path w="568036" h="138546">
                <a:moveTo>
                  <a:pt x="0" y="0"/>
                </a:moveTo>
                <a:cubicBezTo>
                  <a:pt x="105063" y="69273"/>
                  <a:pt x="210127" y="138546"/>
                  <a:pt x="304800" y="138546"/>
                </a:cubicBezTo>
                <a:cubicBezTo>
                  <a:pt x="399473" y="138546"/>
                  <a:pt x="483754" y="69273"/>
                  <a:pt x="568036"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 name="Oval 6"/>
          <p:cNvSpPr/>
          <p:nvPr/>
        </p:nvSpPr>
        <p:spPr bwMode="auto">
          <a:xfrm>
            <a:off x="5985157" y="3588354"/>
            <a:ext cx="581891" cy="678873"/>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 name="Freeform 1"/>
          <p:cNvSpPr/>
          <p:nvPr/>
        </p:nvSpPr>
        <p:spPr bwMode="auto">
          <a:xfrm>
            <a:off x="3962401" y="3920836"/>
            <a:ext cx="581891" cy="138877"/>
          </a:xfrm>
          <a:custGeom>
            <a:avLst/>
            <a:gdLst>
              <a:gd name="connsiteX0" fmla="*/ 581891 w 581891"/>
              <a:gd name="connsiteY0" fmla="*/ 0 h 138877"/>
              <a:gd name="connsiteX1" fmla="*/ 332509 w 581891"/>
              <a:gd name="connsiteY1" fmla="*/ 138546 h 138877"/>
              <a:gd name="connsiteX2" fmla="*/ 0 w 581891"/>
              <a:gd name="connsiteY2" fmla="*/ 41564 h 138877"/>
              <a:gd name="connsiteX3" fmla="*/ 0 w 581891"/>
              <a:gd name="connsiteY3" fmla="*/ 41564 h 138877"/>
              <a:gd name="connsiteX4" fmla="*/ 0 w 581891"/>
              <a:gd name="connsiteY4" fmla="*/ 41564 h 138877"/>
              <a:gd name="connsiteX5" fmla="*/ 0 w 581891"/>
              <a:gd name="connsiteY5" fmla="*/ 41564 h 13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891" h="138877">
                <a:moveTo>
                  <a:pt x="581891" y="0"/>
                </a:moveTo>
                <a:cubicBezTo>
                  <a:pt x="505691" y="65809"/>
                  <a:pt x="429491" y="131619"/>
                  <a:pt x="332509" y="138546"/>
                </a:cubicBezTo>
                <a:cubicBezTo>
                  <a:pt x="235527" y="145473"/>
                  <a:pt x="0" y="41564"/>
                  <a:pt x="0" y="41564"/>
                </a:cubicBezTo>
                <a:lnTo>
                  <a:pt x="0" y="41564"/>
                </a:lnTo>
                <a:lnTo>
                  <a:pt x="0" y="41564"/>
                </a:lnTo>
                <a:lnTo>
                  <a:pt x="0" y="41564"/>
                </a:ln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 name="Freeform 5"/>
          <p:cNvSpPr/>
          <p:nvPr/>
        </p:nvSpPr>
        <p:spPr bwMode="auto">
          <a:xfrm>
            <a:off x="2196892" y="1402157"/>
            <a:ext cx="6048795" cy="3708959"/>
          </a:xfrm>
          <a:custGeom>
            <a:avLst/>
            <a:gdLst>
              <a:gd name="connsiteX0" fmla="*/ 2790759 w 6048795"/>
              <a:gd name="connsiteY0" fmla="*/ 52597 h 3708959"/>
              <a:gd name="connsiteX1" fmla="*/ 975814 w 6048795"/>
              <a:gd name="connsiteY1" fmla="*/ 523652 h 3708959"/>
              <a:gd name="connsiteX2" fmla="*/ 33704 w 6048795"/>
              <a:gd name="connsiteY2" fmla="*/ 1438052 h 3708959"/>
              <a:gd name="connsiteX3" fmla="*/ 213814 w 6048795"/>
              <a:gd name="connsiteY3" fmla="*/ 2560270 h 3708959"/>
              <a:gd name="connsiteX4" fmla="*/ 255377 w 6048795"/>
              <a:gd name="connsiteY4" fmla="*/ 3031324 h 3708959"/>
              <a:gd name="connsiteX5" fmla="*/ 1031232 w 6048795"/>
              <a:gd name="connsiteY5" fmla="*/ 3502379 h 3708959"/>
              <a:gd name="connsiteX6" fmla="*/ 3261814 w 6048795"/>
              <a:gd name="connsiteY6" fmla="*/ 3696343 h 3708959"/>
              <a:gd name="connsiteX7" fmla="*/ 5506250 w 6048795"/>
              <a:gd name="connsiteY7" fmla="*/ 3169870 h 3708959"/>
              <a:gd name="connsiteX8" fmla="*/ 5658650 w 6048795"/>
              <a:gd name="connsiteY8" fmla="*/ 2629543 h 3708959"/>
              <a:gd name="connsiteX9" fmla="*/ 6046577 w 6048795"/>
              <a:gd name="connsiteY9" fmla="*/ 1812124 h 3708959"/>
              <a:gd name="connsiteX10" fmla="*/ 5464686 w 6048795"/>
              <a:gd name="connsiteY10" fmla="*/ 800743 h 3708959"/>
              <a:gd name="connsiteX11" fmla="*/ 3677450 w 6048795"/>
              <a:gd name="connsiteY11" fmla="*/ 52597 h 3708959"/>
              <a:gd name="connsiteX12" fmla="*/ 2569086 w 6048795"/>
              <a:gd name="connsiteY12" fmla="*/ 121870 h 37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8795" h="3708959">
                <a:moveTo>
                  <a:pt x="2790759" y="52597"/>
                </a:moveTo>
                <a:cubicBezTo>
                  <a:pt x="2113041" y="172670"/>
                  <a:pt x="1435323" y="292743"/>
                  <a:pt x="975814" y="523652"/>
                </a:cubicBezTo>
                <a:cubicBezTo>
                  <a:pt x="516305" y="754561"/>
                  <a:pt x="160704" y="1098616"/>
                  <a:pt x="33704" y="1438052"/>
                </a:cubicBezTo>
                <a:cubicBezTo>
                  <a:pt x="-93296" y="1777488"/>
                  <a:pt x="176869" y="2294725"/>
                  <a:pt x="213814" y="2560270"/>
                </a:cubicBezTo>
                <a:cubicBezTo>
                  <a:pt x="250759" y="2825815"/>
                  <a:pt x="119141" y="2874306"/>
                  <a:pt x="255377" y="3031324"/>
                </a:cubicBezTo>
                <a:cubicBezTo>
                  <a:pt x="391613" y="3188342"/>
                  <a:pt x="530159" y="3391543"/>
                  <a:pt x="1031232" y="3502379"/>
                </a:cubicBezTo>
                <a:cubicBezTo>
                  <a:pt x="1532305" y="3613216"/>
                  <a:pt x="2515978" y="3751761"/>
                  <a:pt x="3261814" y="3696343"/>
                </a:cubicBezTo>
                <a:cubicBezTo>
                  <a:pt x="4007650" y="3640925"/>
                  <a:pt x="5106777" y="3347670"/>
                  <a:pt x="5506250" y="3169870"/>
                </a:cubicBezTo>
                <a:cubicBezTo>
                  <a:pt x="5905723" y="2992070"/>
                  <a:pt x="5568596" y="2855834"/>
                  <a:pt x="5658650" y="2629543"/>
                </a:cubicBezTo>
                <a:cubicBezTo>
                  <a:pt x="5748704" y="2403252"/>
                  <a:pt x="6078904" y="2116924"/>
                  <a:pt x="6046577" y="1812124"/>
                </a:cubicBezTo>
                <a:cubicBezTo>
                  <a:pt x="6014250" y="1507324"/>
                  <a:pt x="5859540" y="1093997"/>
                  <a:pt x="5464686" y="800743"/>
                </a:cubicBezTo>
                <a:cubicBezTo>
                  <a:pt x="5069832" y="507489"/>
                  <a:pt x="4160050" y="165743"/>
                  <a:pt x="3677450" y="52597"/>
                </a:cubicBezTo>
                <a:cubicBezTo>
                  <a:pt x="3194850" y="-60549"/>
                  <a:pt x="2881968" y="30660"/>
                  <a:pt x="2569086" y="12187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Oval 7"/>
          <p:cNvSpPr/>
          <p:nvPr/>
        </p:nvSpPr>
        <p:spPr bwMode="auto">
          <a:xfrm>
            <a:off x="3962322" y="3588348"/>
            <a:ext cx="581891" cy="678873"/>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 name="Freeform 9"/>
          <p:cNvSpPr/>
          <p:nvPr/>
        </p:nvSpPr>
        <p:spPr bwMode="auto">
          <a:xfrm>
            <a:off x="5070777" y="4280869"/>
            <a:ext cx="582548" cy="178529"/>
          </a:xfrm>
          <a:custGeom>
            <a:avLst/>
            <a:gdLst>
              <a:gd name="connsiteX0" fmla="*/ 0 w 582548"/>
              <a:gd name="connsiteY0" fmla="*/ 138758 h 178529"/>
              <a:gd name="connsiteX1" fmla="*/ 249382 w 582548"/>
              <a:gd name="connsiteY1" fmla="*/ 212 h 178529"/>
              <a:gd name="connsiteX2" fmla="*/ 568037 w 582548"/>
              <a:gd name="connsiteY2" fmla="*/ 166467 h 178529"/>
              <a:gd name="connsiteX3" fmla="*/ 498764 w 582548"/>
              <a:gd name="connsiteY3" fmla="*/ 152612 h 178529"/>
            </a:gdLst>
            <a:ahLst/>
            <a:cxnLst>
              <a:cxn ang="0">
                <a:pos x="connsiteX0" y="connsiteY0"/>
              </a:cxn>
              <a:cxn ang="0">
                <a:pos x="connsiteX1" y="connsiteY1"/>
              </a:cxn>
              <a:cxn ang="0">
                <a:pos x="connsiteX2" y="connsiteY2"/>
              </a:cxn>
              <a:cxn ang="0">
                <a:pos x="connsiteX3" y="connsiteY3"/>
              </a:cxn>
            </a:cxnLst>
            <a:rect l="l" t="t" r="r" b="b"/>
            <a:pathLst>
              <a:path w="582548" h="178529">
                <a:moveTo>
                  <a:pt x="0" y="138758"/>
                </a:moveTo>
                <a:cubicBezTo>
                  <a:pt x="77354" y="67176"/>
                  <a:pt x="154709" y="-4406"/>
                  <a:pt x="249382" y="212"/>
                </a:cubicBezTo>
                <a:cubicBezTo>
                  <a:pt x="344055" y="4830"/>
                  <a:pt x="526473" y="141067"/>
                  <a:pt x="568037" y="166467"/>
                </a:cubicBezTo>
                <a:cubicBezTo>
                  <a:pt x="609601" y="191867"/>
                  <a:pt x="554182" y="172239"/>
                  <a:pt x="498764" y="152612"/>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 name="Freeform 11"/>
          <p:cNvSpPr/>
          <p:nvPr/>
        </p:nvSpPr>
        <p:spPr bwMode="auto">
          <a:xfrm>
            <a:off x="4170232" y="4655154"/>
            <a:ext cx="2369127" cy="342488"/>
          </a:xfrm>
          <a:custGeom>
            <a:avLst/>
            <a:gdLst>
              <a:gd name="connsiteX0" fmla="*/ 0 w 2369127"/>
              <a:gd name="connsiteY0" fmla="*/ 96982 h 196767"/>
              <a:gd name="connsiteX1" fmla="*/ 1094509 w 2369127"/>
              <a:gd name="connsiteY1" fmla="*/ 193964 h 196767"/>
              <a:gd name="connsiteX2" fmla="*/ 2369127 w 2369127"/>
              <a:gd name="connsiteY2" fmla="*/ 0 h 196767"/>
            </a:gdLst>
            <a:ahLst/>
            <a:cxnLst>
              <a:cxn ang="0">
                <a:pos x="connsiteX0" y="connsiteY0"/>
              </a:cxn>
              <a:cxn ang="0">
                <a:pos x="connsiteX1" y="connsiteY1"/>
              </a:cxn>
              <a:cxn ang="0">
                <a:pos x="connsiteX2" y="connsiteY2"/>
              </a:cxn>
            </a:cxnLst>
            <a:rect l="l" t="t" r="r" b="b"/>
            <a:pathLst>
              <a:path w="2369127" h="196767">
                <a:moveTo>
                  <a:pt x="0" y="96982"/>
                </a:moveTo>
                <a:cubicBezTo>
                  <a:pt x="349827" y="153555"/>
                  <a:pt x="699655" y="210128"/>
                  <a:pt x="1094509" y="193964"/>
                </a:cubicBezTo>
                <a:cubicBezTo>
                  <a:pt x="1489363" y="177800"/>
                  <a:pt x="1929245" y="88900"/>
                  <a:pt x="2369127"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 name="Oval 12"/>
          <p:cNvSpPr/>
          <p:nvPr/>
        </p:nvSpPr>
        <p:spPr bwMode="auto">
          <a:xfrm>
            <a:off x="4170232" y="3865444"/>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 name="Freeform 14"/>
          <p:cNvSpPr/>
          <p:nvPr/>
        </p:nvSpPr>
        <p:spPr bwMode="auto">
          <a:xfrm>
            <a:off x="4391872" y="5112353"/>
            <a:ext cx="2012045" cy="914501"/>
          </a:xfrm>
          <a:custGeom>
            <a:avLst/>
            <a:gdLst>
              <a:gd name="connsiteX0" fmla="*/ 1094542 w 2012045"/>
              <a:gd name="connsiteY0" fmla="*/ 27709 h 914501"/>
              <a:gd name="connsiteX1" fmla="*/ 1953523 w 2012045"/>
              <a:gd name="connsiteY1" fmla="*/ 374073 h 914501"/>
              <a:gd name="connsiteX2" fmla="*/ 1856542 w 2012045"/>
              <a:gd name="connsiteY2" fmla="*/ 789709 h 914501"/>
              <a:gd name="connsiteX3" fmla="*/ 1219233 w 2012045"/>
              <a:gd name="connsiteY3" fmla="*/ 914400 h 914501"/>
              <a:gd name="connsiteX4" fmla="*/ 55451 w 2012045"/>
              <a:gd name="connsiteY4" fmla="*/ 775855 h 914501"/>
              <a:gd name="connsiteX5" fmla="*/ 249414 w 2012045"/>
              <a:gd name="connsiteY5" fmla="*/ 263237 h 914501"/>
              <a:gd name="connsiteX6" fmla="*/ 803596 w 2012045"/>
              <a:gd name="connsiteY6" fmla="*/ 0 h 91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045" h="914501">
                <a:moveTo>
                  <a:pt x="1094542" y="27709"/>
                </a:moveTo>
                <a:cubicBezTo>
                  <a:pt x="1460532" y="137391"/>
                  <a:pt x="1826523" y="247073"/>
                  <a:pt x="1953523" y="374073"/>
                </a:cubicBezTo>
                <a:cubicBezTo>
                  <a:pt x="2080523" y="501073"/>
                  <a:pt x="1978924" y="699655"/>
                  <a:pt x="1856542" y="789709"/>
                </a:cubicBezTo>
                <a:cubicBezTo>
                  <a:pt x="1734160" y="879763"/>
                  <a:pt x="1519415" y="916709"/>
                  <a:pt x="1219233" y="914400"/>
                </a:cubicBezTo>
                <a:cubicBezTo>
                  <a:pt x="919051" y="912091"/>
                  <a:pt x="217087" y="884382"/>
                  <a:pt x="55451" y="775855"/>
                </a:cubicBezTo>
                <a:cubicBezTo>
                  <a:pt x="-106185" y="667328"/>
                  <a:pt x="124723" y="392546"/>
                  <a:pt x="249414" y="263237"/>
                </a:cubicBezTo>
                <a:cubicBezTo>
                  <a:pt x="374105" y="133928"/>
                  <a:pt x="588850" y="66964"/>
                  <a:pt x="803596"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 name="Oval 15"/>
          <p:cNvSpPr/>
          <p:nvPr/>
        </p:nvSpPr>
        <p:spPr bwMode="auto">
          <a:xfrm>
            <a:off x="5971371" y="5166535"/>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7" name="Oval 16"/>
          <p:cNvSpPr/>
          <p:nvPr/>
        </p:nvSpPr>
        <p:spPr bwMode="auto">
          <a:xfrm>
            <a:off x="3713001" y="5221950"/>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8" name="Oval 17"/>
          <p:cNvSpPr/>
          <p:nvPr/>
        </p:nvSpPr>
        <p:spPr bwMode="auto">
          <a:xfrm>
            <a:off x="5971378" y="562496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9" name="Oval 18"/>
          <p:cNvSpPr/>
          <p:nvPr/>
        </p:nvSpPr>
        <p:spPr bwMode="auto">
          <a:xfrm>
            <a:off x="4350338" y="563881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4" name="Oval 33"/>
          <p:cNvSpPr/>
          <p:nvPr/>
        </p:nvSpPr>
        <p:spPr bwMode="auto">
          <a:xfrm>
            <a:off x="5403273" y="5708087"/>
            <a:ext cx="69272" cy="45719"/>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0" name="Oval 19"/>
          <p:cNvSpPr/>
          <p:nvPr/>
        </p:nvSpPr>
        <p:spPr bwMode="auto">
          <a:xfrm>
            <a:off x="6180007" y="3865444"/>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22432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209 -0.025 L 4.16667E-6 -3.33333E-6 " pathEditMode="relative" rAng="0" ptsTypes="AA">
                                      <p:cBhvr>
                                        <p:cTn id="6" dur="1000" spd="-100000" fill="hold"/>
                                        <p:tgtEl>
                                          <p:spTgt spid="13"/>
                                        </p:tgtEl>
                                        <p:attrNameLst>
                                          <p:attrName>ppt_x</p:attrName>
                                          <p:attrName>ppt_y</p:attrName>
                                        </p:attrNameLst>
                                      </p:cBhvr>
                                      <p:rCtr x="104" y="1250"/>
                                    </p:animMotion>
                                  </p:childTnLst>
                                </p:cTn>
                              </p:par>
                              <p:par>
                                <p:cTn id="7" presetID="42" presetClass="path" presetSubtype="0" accel="50000" decel="50000" fill="hold" grpId="0" nodeType="withEffect">
                                  <p:stCondLst>
                                    <p:cond delay="0"/>
                                  </p:stCondLst>
                                  <p:childTnLst>
                                    <p:animMotion origin="layout" path="M -0.00209 -0.025 L 4.16667E-6 -3.33333E-6 " pathEditMode="relative" rAng="0" ptsTypes="AA">
                                      <p:cBhvr>
                                        <p:cTn id="8" dur="1000" spd="-100000" fill="hold"/>
                                        <p:tgtEl>
                                          <p:spTgt spid="20"/>
                                        </p:tgtEl>
                                        <p:attrNameLst>
                                          <p:attrName>ppt_x</p:attrName>
                                          <p:attrName>ppt_y</p:attrName>
                                        </p:attrNameLst>
                                      </p:cBhvr>
                                      <p:rCtr x="104" y="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07267" y="710037"/>
            <a:ext cx="7328119" cy="233401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8379986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4039" y="324275"/>
            <a:ext cx="8979886" cy="599502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5398612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60516" y="552874"/>
            <a:ext cx="8776964" cy="412302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615559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21412" y="681461"/>
            <a:ext cx="8083718" cy="482441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9619108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798635" y="696182"/>
            <a:ext cx="7574299" cy="450190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6931419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59277" y="697047"/>
            <a:ext cx="7968109" cy="142243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43767046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52423" y="710902"/>
            <a:ext cx="8258916" cy="31932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9266202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56483" y="710903"/>
            <a:ext cx="8250795" cy="432110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737498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05161" y="681087"/>
            <a:ext cx="8834465" cy="342063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40112685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53750" y="167978"/>
            <a:ext cx="5366663" cy="9899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69207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2196892" y="1402157"/>
            <a:ext cx="6048795" cy="3708959"/>
          </a:xfrm>
          <a:custGeom>
            <a:avLst/>
            <a:gdLst>
              <a:gd name="connsiteX0" fmla="*/ 2790759 w 6048795"/>
              <a:gd name="connsiteY0" fmla="*/ 52597 h 3708959"/>
              <a:gd name="connsiteX1" fmla="*/ 975814 w 6048795"/>
              <a:gd name="connsiteY1" fmla="*/ 523652 h 3708959"/>
              <a:gd name="connsiteX2" fmla="*/ 33704 w 6048795"/>
              <a:gd name="connsiteY2" fmla="*/ 1438052 h 3708959"/>
              <a:gd name="connsiteX3" fmla="*/ 213814 w 6048795"/>
              <a:gd name="connsiteY3" fmla="*/ 2560270 h 3708959"/>
              <a:gd name="connsiteX4" fmla="*/ 255377 w 6048795"/>
              <a:gd name="connsiteY4" fmla="*/ 3031324 h 3708959"/>
              <a:gd name="connsiteX5" fmla="*/ 1031232 w 6048795"/>
              <a:gd name="connsiteY5" fmla="*/ 3502379 h 3708959"/>
              <a:gd name="connsiteX6" fmla="*/ 3261814 w 6048795"/>
              <a:gd name="connsiteY6" fmla="*/ 3696343 h 3708959"/>
              <a:gd name="connsiteX7" fmla="*/ 5506250 w 6048795"/>
              <a:gd name="connsiteY7" fmla="*/ 3169870 h 3708959"/>
              <a:gd name="connsiteX8" fmla="*/ 5658650 w 6048795"/>
              <a:gd name="connsiteY8" fmla="*/ 2629543 h 3708959"/>
              <a:gd name="connsiteX9" fmla="*/ 6046577 w 6048795"/>
              <a:gd name="connsiteY9" fmla="*/ 1812124 h 3708959"/>
              <a:gd name="connsiteX10" fmla="*/ 5464686 w 6048795"/>
              <a:gd name="connsiteY10" fmla="*/ 800743 h 3708959"/>
              <a:gd name="connsiteX11" fmla="*/ 3677450 w 6048795"/>
              <a:gd name="connsiteY11" fmla="*/ 52597 h 3708959"/>
              <a:gd name="connsiteX12" fmla="*/ 2569086 w 6048795"/>
              <a:gd name="connsiteY12" fmla="*/ 121870 h 37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8795" h="3708959">
                <a:moveTo>
                  <a:pt x="2790759" y="52597"/>
                </a:moveTo>
                <a:cubicBezTo>
                  <a:pt x="2113041" y="172670"/>
                  <a:pt x="1435323" y="292743"/>
                  <a:pt x="975814" y="523652"/>
                </a:cubicBezTo>
                <a:cubicBezTo>
                  <a:pt x="516305" y="754561"/>
                  <a:pt x="160704" y="1098616"/>
                  <a:pt x="33704" y="1438052"/>
                </a:cubicBezTo>
                <a:cubicBezTo>
                  <a:pt x="-93296" y="1777488"/>
                  <a:pt x="176869" y="2294725"/>
                  <a:pt x="213814" y="2560270"/>
                </a:cubicBezTo>
                <a:cubicBezTo>
                  <a:pt x="250759" y="2825815"/>
                  <a:pt x="119141" y="2874306"/>
                  <a:pt x="255377" y="3031324"/>
                </a:cubicBezTo>
                <a:cubicBezTo>
                  <a:pt x="391613" y="3188342"/>
                  <a:pt x="530159" y="3391543"/>
                  <a:pt x="1031232" y="3502379"/>
                </a:cubicBezTo>
                <a:cubicBezTo>
                  <a:pt x="1532305" y="3613216"/>
                  <a:pt x="2515978" y="3751761"/>
                  <a:pt x="3261814" y="3696343"/>
                </a:cubicBezTo>
                <a:cubicBezTo>
                  <a:pt x="4007650" y="3640925"/>
                  <a:pt x="5106777" y="3347670"/>
                  <a:pt x="5506250" y="3169870"/>
                </a:cubicBezTo>
                <a:cubicBezTo>
                  <a:pt x="5905723" y="2992070"/>
                  <a:pt x="5568596" y="2855834"/>
                  <a:pt x="5658650" y="2629543"/>
                </a:cubicBezTo>
                <a:cubicBezTo>
                  <a:pt x="5748704" y="2403252"/>
                  <a:pt x="6078904" y="2116924"/>
                  <a:pt x="6046577" y="1812124"/>
                </a:cubicBezTo>
                <a:cubicBezTo>
                  <a:pt x="6014250" y="1507324"/>
                  <a:pt x="5859540" y="1093997"/>
                  <a:pt x="5464686" y="800743"/>
                </a:cubicBezTo>
                <a:cubicBezTo>
                  <a:pt x="5069832" y="507489"/>
                  <a:pt x="4160050" y="165743"/>
                  <a:pt x="3677450" y="52597"/>
                </a:cubicBezTo>
                <a:cubicBezTo>
                  <a:pt x="3194850" y="-60549"/>
                  <a:pt x="2881968" y="30660"/>
                  <a:pt x="2569086" y="12187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 name="Oval 6"/>
          <p:cNvSpPr/>
          <p:nvPr/>
        </p:nvSpPr>
        <p:spPr bwMode="auto">
          <a:xfrm>
            <a:off x="5985157" y="3588354"/>
            <a:ext cx="581891" cy="678873"/>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Oval 7"/>
          <p:cNvSpPr/>
          <p:nvPr/>
        </p:nvSpPr>
        <p:spPr bwMode="auto">
          <a:xfrm>
            <a:off x="3962322" y="3588348"/>
            <a:ext cx="581891" cy="678873"/>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 name="Freeform 9"/>
          <p:cNvSpPr/>
          <p:nvPr/>
        </p:nvSpPr>
        <p:spPr bwMode="auto">
          <a:xfrm>
            <a:off x="5070777" y="4280869"/>
            <a:ext cx="582548" cy="178529"/>
          </a:xfrm>
          <a:custGeom>
            <a:avLst/>
            <a:gdLst>
              <a:gd name="connsiteX0" fmla="*/ 0 w 582548"/>
              <a:gd name="connsiteY0" fmla="*/ 138758 h 178529"/>
              <a:gd name="connsiteX1" fmla="*/ 249382 w 582548"/>
              <a:gd name="connsiteY1" fmla="*/ 212 h 178529"/>
              <a:gd name="connsiteX2" fmla="*/ 568037 w 582548"/>
              <a:gd name="connsiteY2" fmla="*/ 166467 h 178529"/>
              <a:gd name="connsiteX3" fmla="*/ 498764 w 582548"/>
              <a:gd name="connsiteY3" fmla="*/ 152612 h 178529"/>
            </a:gdLst>
            <a:ahLst/>
            <a:cxnLst>
              <a:cxn ang="0">
                <a:pos x="connsiteX0" y="connsiteY0"/>
              </a:cxn>
              <a:cxn ang="0">
                <a:pos x="connsiteX1" y="connsiteY1"/>
              </a:cxn>
              <a:cxn ang="0">
                <a:pos x="connsiteX2" y="connsiteY2"/>
              </a:cxn>
              <a:cxn ang="0">
                <a:pos x="connsiteX3" y="connsiteY3"/>
              </a:cxn>
            </a:cxnLst>
            <a:rect l="l" t="t" r="r" b="b"/>
            <a:pathLst>
              <a:path w="582548" h="178529">
                <a:moveTo>
                  <a:pt x="0" y="138758"/>
                </a:moveTo>
                <a:cubicBezTo>
                  <a:pt x="77354" y="67176"/>
                  <a:pt x="154709" y="-4406"/>
                  <a:pt x="249382" y="212"/>
                </a:cubicBezTo>
                <a:cubicBezTo>
                  <a:pt x="344055" y="4830"/>
                  <a:pt x="526473" y="141067"/>
                  <a:pt x="568037" y="166467"/>
                </a:cubicBezTo>
                <a:cubicBezTo>
                  <a:pt x="609601" y="191867"/>
                  <a:pt x="554182" y="172239"/>
                  <a:pt x="498764" y="152612"/>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 name="Freeform 11"/>
          <p:cNvSpPr/>
          <p:nvPr/>
        </p:nvSpPr>
        <p:spPr bwMode="auto">
          <a:xfrm>
            <a:off x="4170232" y="4655154"/>
            <a:ext cx="2369127" cy="342488"/>
          </a:xfrm>
          <a:custGeom>
            <a:avLst/>
            <a:gdLst>
              <a:gd name="connsiteX0" fmla="*/ 0 w 2369127"/>
              <a:gd name="connsiteY0" fmla="*/ 96982 h 196767"/>
              <a:gd name="connsiteX1" fmla="*/ 1094509 w 2369127"/>
              <a:gd name="connsiteY1" fmla="*/ 193964 h 196767"/>
              <a:gd name="connsiteX2" fmla="*/ 2369127 w 2369127"/>
              <a:gd name="connsiteY2" fmla="*/ 0 h 196767"/>
            </a:gdLst>
            <a:ahLst/>
            <a:cxnLst>
              <a:cxn ang="0">
                <a:pos x="connsiteX0" y="connsiteY0"/>
              </a:cxn>
              <a:cxn ang="0">
                <a:pos x="connsiteX1" y="connsiteY1"/>
              </a:cxn>
              <a:cxn ang="0">
                <a:pos x="connsiteX2" y="connsiteY2"/>
              </a:cxn>
            </a:cxnLst>
            <a:rect l="l" t="t" r="r" b="b"/>
            <a:pathLst>
              <a:path w="2369127" h="196767">
                <a:moveTo>
                  <a:pt x="0" y="96982"/>
                </a:moveTo>
                <a:cubicBezTo>
                  <a:pt x="349827" y="153555"/>
                  <a:pt x="699655" y="210128"/>
                  <a:pt x="1094509" y="193964"/>
                </a:cubicBezTo>
                <a:cubicBezTo>
                  <a:pt x="1489363" y="177800"/>
                  <a:pt x="1929245" y="88900"/>
                  <a:pt x="2369127"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 name="Oval 12"/>
          <p:cNvSpPr/>
          <p:nvPr/>
        </p:nvSpPr>
        <p:spPr bwMode="auto">
          <a:xfrm>
            <a:off x="4170232" y="3865444"/>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 name="Oval 13"/>
          <p:cNvSpPr/>
          <p:nvPr/>
        </p:nvSpPr>
        <p:spPr bwMode="auto">
          <a:xfrm>
            <a:off x="6179202" y="3865439"/>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 name="Freeform 14"/>
          <p:cNvSpPr/>
          <p:nvPr/>
        </p:nvSpPr>
        <p:spPr bwMode="auto">
          <a:xfrm>
            <a:off x="4391872" y="5112353"/>
            <a:ext cx="2012045" cy="914501"/>
          </a:xfrm>
          <a:custGeom>
            <a:avLst/>
            <a:gdLst>
              <a:gd name="connsiteX0" fmla="*/ 1094542 w 2012045"/>
              <a:gd name="connsiteY0" fmla="*/ 27709 h 914501"/>
              <a:gd name="connsiteX1" fmla="*/ 1953523 w 2012045"/>
              <a:gd name="connsiteY1" fmla="*/ 374073 h 914501"/>
              <a:gd name="connsiteX2" fmla="*/ 1856542 w 2012045"/>
              <a:gd name="connsiteY2" fmla="*/ 789709 h 914501"/>
              <a:gd name="connsiteX3" fmla="*/ 1219233 w 2012045"/>
              <a:gd name="connsiteY3" fmla="*/ 914400 h 914501"/>
              <a:gd name="connsiteX4" fmla="*/ 55451 w 2012045"/>
              <a:gd name="connsiteY4" fmla="*/ 775855 h 914501"/>
              <a:gd name="connsiteX5" fmla="*/ 249414 w 2012045"/>
              <a:gd name="connsiteY5" fmla="*/ 263237 h 914501"/>
              <a:gd name="connsiteX6" fmla="*/ 803596 w 2012045"/>
              <a:gd name="connsiteY6" fmla="*/ 0 h 91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045" h="914501">
                <a:moveTo>
                  <a:pt x="1094542" y="27709"/>
                </a:moveTo>
                <a:cubicBezTo>
                  <a:pt x="1460532" y="137391"/>
                  <a:pt x="1826523" y="247073"/>
                  <a:pt x="1953523" y="374073"/>
                </a:cubicBezTo>
                <a:cubicBezTo>
                  <a:pt x="2080523" y="501073"/>
                  <a:pt x="1978924" y="699655"/>
                  <a:pt x="1856542" y="789709"/>
                </a:cubicBezTo>
                <a:cubicBezTo>
                  <a:pt x="1734160" y="879763"/>
                  <a:pt x="1519415" y="916709"/>
                  <a:pt x="1219233" y="914400"/>
                </a:cubicBezTo>
                <a:cubicBezTo>
                  <a:pt x="919051" y="912091"/>
                  <a:pt x="217087" y="884382"/>
                  <a:pt x="55451" y="775855"/>
                </a:cubicBezTo>
                <a:cubicBezTo>
                  <a:pt x="-106185" y="667328"/>
                  <a:pt x="124723" y="392546"/>
                  <a:pt x="249414" y="263237"/>
                </a:cubicBezTo>
                <a:cubicBezTo>
                  <a:pt x="374105" y="133928"/>
                  <a:pt x="588850" y="66964"/>
                  <a:pt x="803596" y="0"/>
                </a:cubicBezTo>
              </a:path>
            </a:pathLst>
          </a:custGeom>
          <a:solidFill>
            <a:schemeClr val="bg1"/>
          </a:solid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 name="Oval 15"/>
          <p:cNvSpPr/>
          <p:nvPr/>
        </p:nvSpPr>
        <p:spPr bwMode="auto">
          <a:xfrm>
            <a:off x="5971371" y="5166535"/>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7" name="Oval 16"/>
          <p:cNvSpPr/>
          <p:nvPr/>
        </p:nvSpPr>
        <p:spPr bwMode="auto">
          <a:xfrm>
            <a:off x="3713001" y="5221950"/>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8" name="Oval 17"/>
          <p:cNvSpPr/>
          <p:nvPr/>
        </p:nvSpPr>
        <p:spPr bwMode="auto">
          <a:xfrm>
            <a:off x="5971378" y="562496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9" name="Oval 18"/>
          <p:cNvSpPr/>
          <p:nvPr/>
        </p:nvSpPr>
        <p:spPr bwMode="auto">
          <a:xfrm>
            <a:off x="4350338" y="563881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0" name="TextBox 19"/>
          <p:cNvSpPr txBox="1"/>
          <p:nvPr/>
        </p:nvSpPr>
        <p:spPr>
          <a:xfrm>
            <a:off x="2230578" y="1277461"/>
            <a:ext cx="5904268" cy="2308314"/>
          </a:xfrm>
          <a:prstGeom prst="rect">
            <a:avLst/>
          </a:prstGeom>
          <a:noFill/>
        </p:spPr>
        <p:txBody>
          <a:bodyPr wrap="square" lIns="91430" tIns="45715" rIns="91430" bIns="45715" rtlCol="0">
            <a:spAutoFit/>
          </a:bodyPr>
          <a:lstStyle/>
          <a:p>
            <a:r>
              <a:rPr lang="en-US" sz="3600" b="1" dirty="0">
                <a:latin typeface="cmmi10"/>
              </a:rPr>
              <a:t>		   !</a:t>
            </a:r>
            <a:r>
              <a:rPr lang="en-US" sz="3600" b="1" baseline="-25000" dirty="0">
                <a:latin typeface="cmmi10"/>
              </a:rPr>
              <a:t>1</a:t>
            </a:r>
            <a:r>
              <a:rPr lang="en-US" sz="3600" b="1" dirty="0"/>
              <a:t> </a:t>
            </a:r>
            <a:r>
              <a:rPr lang="en-US" sz="3600" b="1" dirty="0">
                <a:latin typeface="cmmi10"/>
              </a:rPr>
              <a:t>!</a:t>
            </a:r>
            <a:r>
              <a:rPr lang="en-US" sz="3600" b="1" baseline="-25000" dirty="0">
                <a:latin typeface="cmmi10"/>
              </a:rPr>
              <a:t>2</a:t>
            </a:r>
            <a:r>
              <a:rPr lang="en-US" sz="3600" b="1" dirty="0"/>
              <a:t> </a:t>
            </a:r>
            <a:r>
              <a:rPr lang="en-US" sz="3600" b="1" dirty="0">
                <a:latin typeface="cmmi10"/>
              </a:rPr>
              <a:t>!</a:t>
            </a:r>
            <a:r>
              <a:rPr lang="en-US" sz="3600" b="1" baseline="-25000" dirty="0">
                <a:latin typeface="cmmi10"/>
              </a:rPr>
              <a:t>3</a:t>
            </a:r>
            <a:r>
              <a:rPr lang="en-US" sz="3600" b="1" dirty="0"/>
              <a:t>	</a:t>
            </a:r>
          </a:p>
          <a:p>
            <a:r>
              <a:rPr lang="en-US" sz="3600" b="1" dirty="0">
                <a:latin typeface="cmmi10"/>
              </a:rPr>
              <a:t>    !</a:t>
            </a:r>
            <a:r>
              <a:rPr lang="en-US" sz="3600" b="1" baseline="-25000" dirty="0">
                <a:latin typeface="cmmi10"/>
              </a:rPr>
              <a:t>4</a:t>
            </a:r>
            <a:r>
              <a:rPr lang="en-US" sz="3600" b="1" dirty="0"/>
              <a:t> </a:t>
            </a:r>
            <a:r>
              <a:rPr lang="en-US" sz="3600" b="1" dirty="0">
                <a:latin typeface="cmmi10"/>
              </a:rPr>
              <a:t>!</a:t>
            </a:r>
            <a:r>
              <a:rPr lang="en-US" sz="3600" b="1" baseline="-25000" dirty="0">
                <a:latin typeface="cmmi10"/>
              </a:rPr>
              <a:t>5</a:t>
            </a:r>
            <a:r>
              <a:rPr lang="en-US" sz="3600" b="1" dirty="0"/>
              <a:t> </a:t>
            </a:r>
            <a:r>
              <a:rPr lang="en-US" sz="3600" b="1" dirty="0">
                <a:latin typeface="cmmi10"/>
              </a:rPr>
              <a:t>!</a:t>
            </a:r>
            <a:r>
              <a:rPr lang="en-US" sz="3600" b="1" baseline="-25000" dirty="0">
                <a:latin typeface="cmmi10"/>
              </a:rPr>
              <a:t>6</a:t>
            </a:r>
            <a:r>
              <a:rPr lang="en-US" sz="3600" b="1" dirty="0"/>
              <a:t> </a:t>
            </a:r>
            <a:r>
              <a:rPr lang="en-US" sz="3600" b="1" dirty="0">
                <a:latin typeface="cmmi10"/>
              </a:rPr>
              <a:t>!</a:t>
            </a:r>
            <a:r>
              <a:rPr lang="en-US" sz="3600" b="1" baseline="-25000" dirty="0">
                <a:latin typeface="cmmi10"/>
              </a:rPr>
              <a:t>7 </a:t>
            </a:r>
            <a:r>
              <a:rPr lang="en-US" sz="3600" b="1" dirty="0">
                <a:latin typeface="cmmi10"/>
              </a:rPr>
              <a:t>!</a:t>
            </a:r>
            <a:r>
              <a:rPr lang="en-US" sz="3600" b="1" baseline="-25000" dirty="0">
                <a:latin typeface="cmmi10"/>
              </a:rPr>
              <a:t>8</a:t>
            </a:r>
            <a:r>
              <a:rPr lang="en-US" sz="3600" b="1" dirty="0"/>
              <a:t> </a:t>
            </a:r>
            <a:r>
              <a:rPr lang="en-US" sz="3600" b="1" dirty="0">
                <a:latin typeface="cmmi10"/>
              </a:rPr>
              <a:t>!</a:t>
            </a:r>
            <a:r>
              <a:rPr lang="en-US" sz="3600" b="1" baseline="-25000" dirty="0">
                <a:latin typeface="cmmi10"/>
              </a:rPr>
              <a:t>9</a:t>
            </a:r>
            <a:r>
              <a:rPr lang="en-US" sz="3600" b="1" dirty="0"/>
              <a:t> </a:t>
            </a:r>
            <a:r>
              <a:rPr lang="en-US" sz="3600" b="1" dirty="0">
                <a:latin typeface="cmmi10"/>
              </a:rPr>
              <a:t>!</a:t>
            </a:r>
            <a:r>
              <a:rPr lang="en-US" sz="3600" b="1" baseline="-25000" dirty="0">
                <a:latin typeface="cmmi10"/>
              </a:rPr>
              <a:t>10</a:t>
            </a:r>
            <a:r>
              <a:rPr lang="en-US" sz="3600" b="1" dirty="0"/>
              <a:t> </a:t>
            </a:r>
            <a:r>
              <a:rPr lang="en-US" sz="3600" b="1" dirty="0">
                <a:latin typeface="cmmi10"/>
              </a:rPr>
              <a:t>!</a:t>
            </a:r>
            <a:r>
              <a:rPr lang="en-US" sz="3600" b="1" baseline="-25000" dirty="0">
                <a:latin typeface="cmmi10"/>
              </a:rPr>
              <a:t>11</a:t>
            </a:r>
            <a:r>
              <a:rPr lang="en-US" sz="3600" b="1" dirty="0"/>
              <a:t> </a:t>
            </a:r>
          </a:p>
          <a:p>
            <a:r>
              <a:rPr lang="en-US" sz="3600" b="1" dirty="0">
                <a:latin typeface="cmmi10"/>
              </a:rPr>
              <a:t> !</a:t>
            </a:r>
            <a:r>
              <a:rPr lang="en-US" sz="3600" b="1" baseline="-25000" dirty="0">
                <a:latin typeface="cmmi10"/>
              </a:rPr>
              <a:t>12</a:t>
            </a:r>
            <a:r>
              <a:rPr lang="en-US" sz="3600" b="1" dirty="0"/>
              <a:t> </a:t>
            </a:r>
            <a:r>
              <a:rPr lang="en-US" sz="3600" b="1" dirty="0">
                <a:latin typeface="cmmi10"/>
              </a:rPr>
              <a:t>!</a:t>
            </a:r>
            <a:r>
              <a:rPr lang="en-US" sz="3600" b="1" baseline="-25000" dirty="0">
                <a:latin typeface="cmmi10"/>
              </a:rPr>
              <a:t>13</a:t>
            </a:r>
            <a:r>
              <a:rPr lang="en-US" sz="3600" b="1" dirty="0"/>
              <a:t> </a:t>
            </a:r>
            <a:r>
              <a:rPr lang="en-US" sz="3600" b="1" dirty="0">
                <a:latin typeface="cmmi10"/>
              </a:rPr>
              <a:t>!</a:t>
            </a:r>
            <a:r>
              <a:rPr lang="en-US" sz="3600" b="1" baseline="-25000" dirty="0">
                <a:latin typeface="cmmi10"/>
              </a:rPr>
              <a:t>14</a:t>
            </a:r>
            <a:r>
              <a:rPr lang="en-US" sz="3600" b="1" dirty="0"/>
              <a:t> </a:t>
            </a:r>
            <a:r>
              <a:rPr lang="en-US" sz="3600" b="1" dirty="0">
                <a:latin typeface="cmmi10"/>
              </a:rPr>
              <a:t>!</a:t>
            </a:r>
            <a:r>
              <a:rPr lang="en-US" sz="3600" b="1" baseline="-25000" dirty="0">
                <a:latin typeface="cmmi10"/>
              </a:rPr>
              <a:t>15 </a:t>
            </a:r>
            <a:r>
              <a:rPr lang="en-US" sz="3600" b="1" dirty="0">
                <a:latin typeface="cmmi10"/>
              </a:rPr>
              <a:t>!</a:t>
            </a:r>
            <a:r>
              <a:rPr lang="en-US" sz="3600" b="1" baseline="-25000" dirty="0">
                <a:latin typeface="cmmi10"/>
              </a:rPr>
              <a:t>16</a:t>
            </a:r>
            <a:r>
              <a:rPr lang="en-US" sz="3600" b="1" dirty="0"/>
              <a:t> </a:t>
            </a:r>
            <a:r>
              <a:rPr lang="en-US" sz="3600" b="1" dirty="0">
                <a:latin typeface="cmmi10"/>
              </a:rPr>
              <a:t>!</a:t>
            </a:r>
            <a:r>
              <a:rPr lang="en-US" sz="3600" b="1" baseline="-25000" dirty="0">
                <a:latin typeface="cmmi10"/>
              </a:rPr>
              <a:t>17</a:t>
            </a:r>
            <a:r>
              <a:rPr lang="en-US" sz="3600" b="1" dirty="0"/>
              <a:t> </a:t>
            </a:r>
            <a:r>
              <a:rPr lang="en-US" sz="3600" b="1" dirty="0">
                <a:latin typeface="cmmi10"/>
              </a:rPr>
              <a:t>!</a:t>
            </a:r>
            <a:r>
              <a:rPr lang="en-US" sz="3600" b="1" baseline="-25000" dirty="0">
                <a:latin typeface="cmmi10"/>
              </a:rPr>
              <a:t>18</a:t>
            </a:r>
            <a:r>
              <a:rPr lang="en-US" sz="3600" b="1" dirty="0"/>
              <a:t> </a:t>
            </a:r>
            <a:r>
              <a:rPr lang="en-US" sz="3600" b="1" dirty="0">
                <a:latin typeface="cmmi10"/>
              </a:rPr>
              <a:t>!</a:t>
            </a:r>
            <a:r>
              <a:rPr lang="en-US" sz="3600" b="1" baseline="-25000" dirty="0">
                <a:latin typeface="cmmi10"/>
              </a:rPr>
              <a:t>19</a:t>
            </a:r>
            <a:r>
              <a:rPr lang="en-US" sz="3600" b="1" dirty="0"/>
              <a:t> </a:t>
            </a:r>
          </a:p>
          <a:p>
            <a:r>
              <a:rPr lang="en-US" sz="3600" b="1" dirty="0">
                <a:latin typeface="cmmi10"/>
              </a:rPr>
              <a:t>!</a:t>
            </a:r>
            <a:r>
              <a:rPr lang="en-US" sz="3600" b="1" baseline="-25000" dirty="0">
                <a:latin typeface="cmmi10"/>
              </a:rPr>
              <a:t>20</a:t>
            </a:r>
            <a:r>
              <a:rPr lang="en-US" sz="3600" b="1" dirty="0"/>
              <a:t> </a:t>
            </a:r>
            <a:r>
              <a:rPr lang="en-US" sz="3600" b="1" dirty="0">
                <a:latin typeface="cmmi10"/>
              </a:rPr>
              <a:t>!</a:t>
            </a:r>
            <a:r>
              <a:rPr lang="en-US" sz="3600" b="1" baseline="-25000" dirty="0">
                <a:latin typeface="cmmi10"/>
              </a:rPr>
              <a:t>21</a:t>
            </a:r>
            <a:r>
              <a:rPr lang="en-US" sz="3600" b="1" dirty="0"/>
              <a:t> </a:t>
            </a:r>
            <a:r>
              <a:rPr lang="en-US" sz="3600" b="1" dirty="0">
                <a:latin typeface="cmmi10"/>
              </a:rPr>
              <a:t>!</a:t>
            </a:r>
            <a:r>
              <a:rPr lang="en-US" sz="3600" b="1" baseline="-25000" dirty="0">
                <a:latin typeface="cmmi10"/>
              </a:rPr>
              <a:t>22</a:t>
            </a:r>
            <a:r>
              <a:rPr lang="en-US" sz="3600" b="1" dirty="0"/>
              <a:t> </a:t>
            </a:r>
            <a:r>
              <a:rPr lang="en-US" sz="3600" b="1" dirty="0">
                <a:latin typeface="cmmi10"/>
              </a:rPr>
              <a:t>!</a:t>
            </a:r>
            <a:r>
              <a:rPr lang="en-US" sz="3600" b="1" baseline="-25000" dirty="0">
                <a:latin typeface="cmmi10"/>
              </a:rPr>
              <a:t>23 </a:t>
            </a:r>
            <a:r>
              <a:rPr lang="en-US" sz="3600" b="1" dirty="0">
                <a:latin typeface="cmmi10"/>
              </a:rPr>
              <a:t>!</a:t>
            </a:r>
            <a:r>
              <a:rPr lang="en-US" sz="3600" b="1" baseline="-25000" dirty="0">
                <a:latin typeface="cmmi10"/>
              </a:rPr>
              <a:t>24</a:t>
            </a:r>
            <a:r>
              <a:rPr lang="en-US" sz="3600" b="1" dirty="0"/>
              <a:t> </a:t>
            </a:r>
            <a:r>
              <a:rPr lang="en-US" sz="3600" b="1" dirty="0">
                <a:latin typeface="cmmi10"/>
              </a:rPr>
              <a:t>!</a:t>
            </a:r>
            <a:r>
              <a:rPr lang="en-US" sz="3600" b="1" baseline="-25000" dirty="0">
                <a:latin typeface="cmmi10"/>
              </a:rPr>
              <a:t>25</a:t>
            </a:r>
            <a:r>
              <a:rPr lang="en-US" sz="3600" b="1" dirty="0"/>
              <a:t> </a:t>
            </a:r>
            <a:r>
              <a:rPr lang="en-US" sz="3600" b="1" dirty="0">
                <a:latin typeface="cmmi10"/>
              </a:rPr>
              <a:t>!</a:t>
            </a:r>
            <a:r>
              <a:rPr lang="en-US" sz="3600" b="1" baseline="-25000" dirty="0">
                <a:latin typeface="cmmi10"/>
              </a:rPr>
              <a:t>26</a:t>
            </a:r>
            <a:r>
              <a:rPr lang="en-US" sz="3600" b="1" dirty="0"/>
              <a:t> …</a:t>
            </a:r>
          </a:p>
        </p:txBody>
      </p:sp>
      <p:sp>
        <p:nvSpPr>
          <p:cNvPr id="34" name="Oval 33"/>
          <p:cNvSpPr/>
          <p:nvPr/>
        </p:nvSpPr>
        <p:spPr bwMode="auto">
          <a:xfrm>
            <a:off x="5403273" y="5708087"/>
            <a:ext cx="69272" cy="45719"/>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9720895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48652" y="167978"/>
            <a:ext cx="5570831" cy="177601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8025548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39689" y="181833"/>
            <a:ext cx="7999526" cy="629503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2211014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52853" y="639466"/>
            <a:ext cx="8512585" cy="10512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32577000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14717" y="653320"/>
            <a:ext cx="8533437" cy="422999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4669341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28592" y="694452"/>
            <a:ext cx="8289989" cy="246498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84074841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32667" y="694452"/>
            <a:ext cx="8281837" cy="416290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18171254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4000" dirty="0">
                <a:solidFill>
                  <a:srgbClr val="0000FF"/>
                </a:solidFill>
              </a:rPr>
              <a:t>An Example: Speculative Trade</a:t>
            </a:r>
          </a:p>
        </p:txBody>
      </p:sp>
      <p:sp>
        <p:nvSpPr>
          <p:cNvPr id="2" name="TextBox 1"/>
          <p:cNvSpPr txBox="1"/>
          <p:nvPr/>
        </p:nvSpPr>
        <p:spPr>
          <a:xfrm>
            <a:off x="665021" y="1330023"/>
            <a:ext cx="7730837" cy="5016748"/>
          </a:xfrm>
          <a:prstGeom prst="rect">
            <a:avLst/>
          </a:prstGeom>
          <a:noFill/>
        </p:spPr>
        <p:txBody>
          <a:bodyPr wrap="square" lIns="91430" tIns="45715" rIns="91430" bIns="45715" rtlCol="0">
            <a:spAutoFit/>
          </a:bodyPr>
          <a:lstStyle/>
          <a:p>
            <a:r>
              <a:rPr lang="en-US" sz="2000" dirty="0">
                <a:solidFill>
                  <a:srgbClr val="0000FF"/>
                </a:solidFill>
              </a:rPr>
              <a:t>How to model the following example? </a:t>
            </a:r>
          </a:p>
          <a:p>
            <a:endParaRPr lang="en-US" sz="2000" dirty="0"/>
          </a:p>
          <a:p>
            <a:r>
              <a:rPr lang="en-US" sz="2000" dirty="0"/>
              <a:t>Two agents: An </a:t>
            </a:r>
            <a:r>
              <a:rPr lang="en-US" sz="2000" dirty="0">
                <a:solidFill>
                  <a:srgbClr val="0000FF"/>
                </a:solidFill>
              </a:rPr>
              <a:t>owner </a:t>
            </a:r>
            <a:r>
              <a:rPr lang="en-US" sz="2000" i="1" dirty="0">
                <a:solidFill>
                  <a:srgbClr val="0000FF"/>
                </a:solidFill>
              </a:rPr>
              <a:t>o</a:t>
            </a:r>
            <a:r>
              <a:rPr lang="en-US" sz="2000" dirty="0"/>
              <a:t> of a firm and a potential </a:t>
            </a:r>
            <a:r>
              <a:rPr lang="en-US" sz="2000" dirty="0">
                <a:solidFill>
                  <a:srgbClr val="FF0000"/>
                </a:solidFill>
              </a:rPr>
              <a:t>buyer </a:t>
            </a:r>
            <a:r>
              <a:rPr lang="en-US" sz="2000" i="1" dirty="0">
                <a:solidFill>
                  <a:srgbClr val="FF0000"/>
                </a:solidFill>
              </a:rPr>
              <a:t>b</a:t>
            </a:r>
            <a:r>
              <a:rPr lang="en-US" sz="2000" dirty="0"/>
              <a:t>.</a:t>
            </a:r>
          </a:p>
          <a:p>
            <a:endParaRPr lang="en-US" sz="2000" dirty="0"/>
          </a:p>
          <a:p>
            <a:r>
              <a:rPr lang="en-US" sz="2000" dirty="0"/>
              <a:t>Status quo value of the firm is $100.</a:t>
            </a:r>
          </a:p>
          <a:p>
            <a:endParaRPr lang="en-US" sz="2000" dirty="0"/>
          </a:p>
          <a:p>
            <a:r>
              <a:rPr lang="en-US" sz="2000" dirty="0"/>
              <a:t>The </a:t>
            </a:r>
            <a:r>
              <a:rPr lang="en-US" sz="2000" dirty="0">
                <a:solidFill>
                  <a:srgbClr val="0000FF"/>
                </a:solidFill>
              </a:rPr>
              <a:t>owner</a:t>
            </a:r>
            <a:r>
              <a:rPr lang="en-US" sz="2000" dirty="0"/>
              <a:t> is aware of a potential </a:t>
            </a:r>
            <a:r>
              <a:rPr lang="en-US" sz="2000" b="1" dirty="0"/>
              <a:t>lawsuit </a:t>
            </a:r>
            <a:r>
              <a:rPr lang="en-US" sz="2000" b="1" dirty="0">
                <a:latin typeface="cmmi10"/>
              </a:rPr>
              <a:t>l</a:t>
            </a:r>
            <a:r>
              <a:rPr lang="en-US" sz="2000" dirty="0"/>
              <a:t> that may cost the firm $20. The buyer is unaware of it. The owner knows that the buyer is unaware of it. </a:t>
            </a:r>
          </a:p>
          <a:p>
            <a:endParaRPr lang="en-US" sz="2000" dirty="0"/>
          </a:p>
          <a:p>
            <a:r>
              <a:rPr lang="en-US" sz="2000" dirty="0"/>
              <a:t>The </a:t>
            </a:r>
            <a:r>
              <a:rPr lang="en-US" sz="2000" dirty="0">
                <a:solidFill>
                  <a:srgbClr val="FF0000"/>
                </a:solidFill>
              </a:rPr>
              <a:t>buyer</a:t>
            </a:r>
            <a:r>
              <a:rPr lang="en-US" sz="2000" dirty="0"/>
              <a:t> is aware of a potential </a:t>
            </a:r>
            <a:r>
              <a:rPr lang="en-US" sz="2000" b="1" dirty="0"/>
              <a:t>innovation </a:t>
            </a:r>
            <a:r>
              <a:rPr lang="en-US" sz="2000" b="1" dirty="0">
                <a:latin typeface="cmmi10"/>
              </a:rPr>
              <a:t>n</a:t>
            </a:r>
            <a:r>
              <a:rPr lang="en-US" sz="2000" dirty="0"/>
              <a:t> that may enhance the value of the firm by $20. The owner is unaware of it. The buyer knows that the owner is unaware of it.  </a:t>
            </a:r>
          </a:p>
          <a:p>
            <a:endParaRPr lang="en-US" sz="2000" dirty="0"/>
          </a:p>
          <a:p>
            <a:r>
              <a:rPr lang="en-US" sz="2000" dirty="0"/>
              <a:t>Suppose the buyer is offering to buy the firm for $100. Is the owner going to sell to her?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Arrow Connector 59"/>
          <p:cNvCxnSpPr>
            <a:endCxn id="56" idx="0"/>
          </p:cNvCxnSpPr>
          <p:nvPr/>
        </p:nvCxnSpPr>
        <p:spPr bwMode="auto">
          <a:xfrm flipH="1">
            <a:off x="2750140" y="3754583"/>
            <a:ext cx="1600200" cy="1357743"/>
          </a:xfrm>
          <a:prstGeom prst="straightConnector1">
            <a:avLst/>
          </a:prstGeom>
          <a:noFill/>
          <a:ln w="25400" cap="flat" cmpd="sng" algn="ctr">
            <a:solidFill>
              <a:srgbClr val="FF0000"/>
            </a:solidFill>
            <a:prstDash val="solid"/>
            <a:round/>
            <a:headEnd type="none" w="med" len="med"/>
            <a:tailEnd type="triangle" w="lg" len="lg"/>
          </a:ln>
          <a:effectLst/>
        </p:spPr>
      </p:cxnSp>
      <p:cxnSp>
        <p:nvCxnSpPr>
          <p:cNvPr id="58" name="Straight Arrow Connector 57"/>
          <p:cNvCxnSpPr>
            <a:endCxn id="56" idx="0"/>
          </p:cNvCxnSpPr>
          <p:nvPr/>
        </p:nvCxnSpPr>
        <p:spPr bwMode="auto">
          <a:xfrm flipH="1">
            <a:off x="2750140" y="3754582"/>
            <a:ext cx="644236" cy="1357742"/>
          </a:xfrm>
          <a:prstGeom prst="straightConnector1">
            <a:avLst/>
          </a:prstGeom>
          <a:noFill/>
          <a:ln w="25400" cap="flat" cmpd="sng" algn="ctr">
            <a:solidFill>
              <a:srgbClr val="FF0000"/>
            </a:solidFill>
            <a:prstDash val="solid"/>
            <a:round/>
            <a:headEnd type="none" w="med" len="med"/>
            <a:tailEnd type="triangle" w="lg" len="lg"/>
          </a:ln>
          <a:effectLst/>
        </p:spPr>
      </p:cxnSp>
      <p:cxnSp>
        <p:nvCxnSpPr>
          <p:cNvPr id="53" name="Straight Arrow Connector 52"/>
          <p:cNvCxnSpPr>
            <a:endCxn id="55" idx="0"/>
          </p:cNvCxnSpPr>
          <p:nvPr/>
        </p:nvCxnSpPr>
        <p:spPr bwMode="auto">
          <a:xfrm>
            <a:off x="1025250" y="3768435"/>
            <a:ext cx="1724929" cy="1302324"/>
          </a:xfrm>
          <a:prstGeom prst="straightConnector1">
            <a:avLst/>
          </a:prstGeom>
          <a:noFill/>
          <a:ln w="25400" cap="flat" cmpd="sng" algn="ctr">
            <a:solidFill>
              <a:srgbClr val="0000FF"/>
            </a:solidFill>
            <a:prstDash val="solid"/>
            <a:round/>
            <a:headEnd type="none" w="med" len="med"/>
            <a:tailEnd type="triangle" w="lg" len="lg"/>
          </a:ln>
          <a:effectLst/>
        </p:spPr>
      </p:cxnSp>
      <p:cxnSp>
        <p:nvCxnSpPr>
          <p:cNvPr id="57" name="Straight Arrow Connector 56"/>
          <p:cNvCxnSpPr>
            <a:endCxn id="55" idx="0"/>
          </p:cNvCxnSpPr>
          <p:nvPr/>
        </p:nvCxnSpPr>
        <p:spPr bwMode="auto">
          <a:xfrm>
            <a:off x="1981213" y="3740728"/>
            <a:ext cx="768966" cy="1330033"/>
          </a:xfrm>
          <a:prstGeom prst="straightConnector1">
            <a:avLst/>
          </a:prstGeom>
          <a:noFill/>
          <a:ln w="25400" cap="flat" cmpd="sng" algn="ctr">
            <a:solidFill>
              <a:srgbClr val="0000FF"/>
            </a:solidFill>
            <a:prstDash val="solid"/>
            <a:round/>
            <a:headEnd type="none" w="med" len="med"/>
            <a:tailEnd type="triangle" w="lg" len="lg"/>
          </a:ln>
          <a:effectLst/>
        </p:spPr>
      </p:cxnSp>
      <p:cxnSp>
        <p:nvCxnSpPr>
          <p:cNvPr id="49" name="Straight Arrow Connector 48"/>
          <p:cNvCxnSpPr>
            <a:endCxn id="32" idx="0"/>
          </p:cNvCxnSpPr>
          <p:nvPr/>
        </p:nvCxnSpPr>
        <p:spPr bwMode="auto">
          <a:xfrm flipH="1">
            <a:off x="3886291" y="2092037"/>
            <a:ext cx="339361" cy="1440868"/>
          </a:xfrm>
          <a:prstGeom prst="straightConnector1">
            <a:avLst/>
          </a:prstGeom>
          <a:noFill/>
          <a:ln w="25400" cap="flat" cmpd="sng" algn="ctr">
            <a:solidFill>
              <a:srgbClr val="0000FF"/>
            </a:solidFill>
            <a:prstDash val="solid"/>
            <a:round/>
            <a:headEnd type="none" w="med" len="med"/>
            <a:tailEnd type="triangle" w="lg" len="lg"/>
          </a:ln>
          <a:effectLst/>
        </p:spPr>
      </p:cxnSp>
      <p:cxnSp>
        <p:nvCxnSpPr>
          <p:cNvPr id="46" name="Straight Arrow Connector 45"/>
          <p:cNvCxnSpPr>
            <a:endCxn id="32" idx="0"/>
          </p:cNvCxnSpPr>
          <p:nvPr/>
        </p:nvCxnSpPr>
        <p:spPr bwMode="auto">
          <a:xfrm>
            <a:off x="3158850" y="2092027"/>
            <a:ext cx="727438" cy="1440878"/>
          </a:xfrm>
          <a:prstGeom prst="straightConnector1">
            <a:avLst/>
          </a:prstGeom>
          <a:noFill/>
          <a:ln w="25400" cap="flat" cmpd="sng" algn="ctr">
            <a:solidFill>
              <a:srgbClr val="0000FF"/>
            </a:solidFill>
            <a:prstDash val="solid"/>
            <a:round/>
            <a:headEnd type="none" w="med" len="med"/>
            <a:tailEnd type="triangle" w="lg" len="lg"/>
          </a:ln>
          <a:effectLst/>
        </p:spPr>
      </p:cxnSp>
      <p:cxnSp>
        <p:nvCxnSpPr>
          <p:cNvPr id="44" name="Straight Arrow Connector 43"/>
          <p:cNvCxnSpPr>
            <a:endCxn id="32" idx="0"/>
          </p:cNvCxnSpPr>
          <p:nvPr/>
        </p:nvCxnSpPr>
        <p:spPr bwMode="auto">
          <a:xfrm>
            <a:off x="1205356" y="2105891"/>
            <a:ext cx="2680932" cy="1427014"/>
          </a:xfrm>
          <a:prstGeom prst="straightConnector1">
            <a:avLst/>
          </a:prstGeom>
          <a:noFill/>
          <a:ln w="25400" cap="flat" cmpd="sng" algn="ctr">
            <a:solidFill>
              <a:srgbClr val="0000FF"/>
            </a:solidFill>
            <a:prstDash val="solid"/>
            <a:round/>
            <a:headEnd type="none" w="med" len="med"/>
            <a:tailEnd type="triangle" w="lg" len="lg"/>
          </a:ln>
          <a:effectLst/>
        </p:spPr>
      </p:cxnSp>
      <p:cxnSp>
        <p:nvCxnSpPr>
          <p:cNvPr id="41" name="Straight Arrow Connector 40"/>
          <p:cNvCxnSpPr>
            <a:endCxn id="32" idx="0"/>
          </p:cNvCxnSpPr>
          <p:nvPr/>
        </p:nvCxnSpPr>
        <p:spPr bwMode="auto">
          <a:xfrm>
            <a:off x="2161323" y="2078183"/>
            <a:ext cx="1724966" cy="1454723"/>
          </a:xfrm>
          <a:prstGeom prst="straightConnector1">
            <a:avLst/>
          </a:prstGeom>
          <a:noFill/>
          <a:ln w="25400" cap="flat" cmpd="sng" algn="ctr">
            <a:solidFill>
              <a:srgbClr val="0000FF"/>
            </a:solidFill>
            <a:prstDash val="solid"/>
            <a:round/>
            <a:headEnd type="none" w="med" len="med"/>
            <a:tailEnd type="triangle" w="lg" len="lg"/>
          </a:ln>
          <a:effectLst/>
        </p:spPr>
      </p:cxnSp>
      <p:cxnSp>
        <p:nvCxnSpPr>
          <p:cNvPr id="39" name="Straight Arrow Connector 38"/>
          <p:cNvCxnSpPr>
            <a:endCxn id="3" idx="0"/>
          </p:cNvCxnSpPr>
          <p:nvPr/>
        </p:nvCxnSpPr>
        <p:spPr bwMode="auto">
          <a:xfrm flipH="1">
            <a:off x="1433959" y="2078182"/>
            <a:ext cx="2791691" cy="1454728"/>
          </a:xfrm>
          <a:prstGeom prst="straightConnector1">
            <a:avLst/>
          </a:prstGeom>
          <a:noFill/>
          <a:ln w="25400" cap="flat" cmpd="sng" algn="ctr">
            <a:solidFill>
              <a:srgbClr val="FF0000"/>
            </a:solidFill>
            <a:prstDash val="solid"/>
            <a:round/>
            <a:headEnd type="none" w="med" len="med"/>
            <a:tailEnd type="triangle" w="lg" len="lg"/>
          </a:ln>
          <a:effectLst/>
        </p:spPr>
      </p:cxnSp>
      <p:cxnSp>
        <p:nvCxnSpPr>
          <p:cNvPr id="37" name="Straight Arrow Connector 36"/>
          <p:cNvCxnSpPr>
            <a:endCxn id="3" idx="0"/>
          </p:cNvCxnSpPr>
          <p:nvPr/>
        </p:nvCxnSpPr>
        <p:spPr bwMode="auto">
          <a:xfrm flipH="1">
            <a:off x="1433959" y="2092038"/>
            <a:ext cx="1711036" cy="1440873"/>
          </a:xfrm>
          <a:prstGeom prst="straightConnector1">
            <a:avLst/>
          </a:prstGeom>
          <a:noFill/>
          <a:ln w="25400" cap="flat" cmpd="sng" algn="ctr">
            <a:solidFill>
              <a:srgbClr val="FF0000"/>
            </a:solidFill>
            <a:prstDash val="solid"/>
            <a:round/>
            <a:headEnd type="none" w="med" len="med"/>
            <a:tailEnd type="triangle" w="lg" len="lg"/>
          </a:ln>
          <a:effectLst/>
        </p:spPr>
      </p:cxnSp>
      <p:cxnSp>
        <p:nvCxnSpPr>
          <p:cNvPr id="35" name="Straight Arrow Connector 34"/>
          <p:cNvCxnSpPr>
            <a:endCxn id="3" idx="0"/>
          </p:cNvCxnSpPr>
          <p:nvPr/>
        </p:nvCxnSpPr>
        <p:spPr bwMode="auto">
          <a:xfrm flipH="1">
            <a:off x="1433959" y="2092038"/>
            <a:ext cx="727364" cy="1440873"/>
          </a:xfrm>
          <a:prstGeom prst="straightConnector1">
            <a:avLst/>
          </a:prstGeom>
          <a:noFill/>
          <a:ln w="25400" cap="flat" cmpd="sng" algn="ctr">
            <a:solidFill>
              <a:srgbClr val="FF0000"/>
            </a:solidFill>
            <a:prstDash val="solid"/>
            <a:round/>
            <a:headEnd type="none" w="med" len="med"/>
            <a:tailEnd type="triangle" w="lg" len="lg"/>
          </a:ln>
          <a:effectLst/>
        </p:spPr>
      </p:cxnSp>
      <p:cxnSp>
        <p:nvCxnSpPr>
          <p:cNvPr id="10" name="Straight Arrow Connector 9"/>
          <p:cNvCxnSpPr>
            <a:endCxn id="3" idx="0"/>
          </p:cNvCxnSpPr>
          <p:nvPr/>
        </p:nvCxnSpPr>
        <p:spPr bwMode="auto">
          <a:xfrm>
            <a:off x="1177652" y="2092038"/>
            <a:ext cx="256309" cy="1440873"/>
          </a:xfrm>
          <a:prstGeom prst="straightConnector1">
            <a:avLst/>
          </a:prstGeom>
          <a:noFill/>
          <a:ln w="25400" cap="flat" cmpd="sng" algn="ctr">
            <a:solidFill>
              <a:srgbClr val="FF0000"/>
            </a:solidFill>
            <a:prstDash val="solid"/>
            <a:round/>
            <a:headEnd type="none" w="med" len="med"/>
            <a:tailEnd type="triangle" w="lg" len="lg"/>
          </a:ln>
          <a:effectLst/>
        </p:spPr>
      </p:cxnSp>
      <p:sp>
        <p:nvSpPr>
          <p:cNvPr id="5" name="Oval 4"/>
          <p:cNvSpPr/>
          <p:nvPr/>
        </p:nvSpPr>
        <p:spPr bwMode="auto">
          <a:xfrm>
            <a:off x="623467" y="1600202"/>
            <a:ext cx="4211782" cy="122612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 name="Oval 5"/>
          <p:cNvSpPr/>
          <p:nvPr/>
        </p:nvSpPr>
        <p:spPr bwMode="auto">
          <a:xfrm>
            <a:off x="2860972" y="3276606"/>
            <a:ext cx="2036618" cy="122612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 name="Oval 6"/>
          <p:cNvSpPr/>
          <p:nvPr/>
        </p:nvSpPr>
        <p:spPr bwMode="auto">
          <a:xfrm>
            <a:off x="2138343" y="4927736"/>
            <a:ext cx="1233050" cy="122612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Oval 7"/>
          <p:cNvSpPr/>
          <p:nvPr/>
        </p:nvSpPr>
        <p:spPr bwMode="auto">
          <a:xfrm>
            <a:off x="436347" y="3276606"/>
            <a:ext cx="2036618" cy="122612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 name="TextBox 8"/>
          <p:cNvSpPr txBox="1"/>
          <p:nvPr/>
        </p:nvSpPr>
        <p:spPr>
          <a:xfrm>
            <a:off x="582734" y="1798467"/>
            <a:ext cx="3906145"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	  ●	   ●</a:t>
            </a:r>
          </a:p>
          <a:p>
            <a:pPr>
              <a:tabLst>
                <a:tab pos="1542877" algn="l"/>
              </a:tabLst>
            </a:pPr>
            <a:r>
              <a:rPr lang="en-US" sz="2800" dirty="0"/>
              <a:t>	</a:t>
            </a:r>
          </a:p>
        </p:txBody>
      </p:sp>
      <p:sp>
        <p:nvSpPr>
          <p:cNvPr id="11" name="TextBox 10"/>
          <p:cNvSpPr txBox="1"/>
          <p:nvPr/>
        </p:nvSpPr>
        <p:spPr>
          <a:xfrm>
            <a:off x="402615" y="3447157"/>
            <a:ext cx="2098060" cy="523210"/>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p:txBody>
      </p:sp>
      <p:sp>
        <p:nvSpPr>
          <p:cNvPr id="12" name="TextBox 11"/>
          <p:cNvSpPr txBox="1"/>
          <p:nvPr/>
        </p:nvSpPr>
        <p:spPr>
          <a:xfrm>
            <a:off x="2486907" y="5130479"/>
            <a:ext cx="540327" cy="523210"/>
          </a:xfrm>
          <a:prstGeom prst="rect">
            <a:avLst/>
          </a:prstGeom>
          <a:noFill/>
        </p:spPr>
        <p:txBody>
          <a:bodyPr wrap="square" lIns="91430" tIns="45715" rIns="91430" bIns="45715" rtlCol="0">
            <a:spAutoFit/>
          </a:bodyPr>
          <a:lstStyle/>
          <a:p>
            <a:pPr algn="ctr">
              <a:tabLst>
                <a:tab pos="1371446" algn="l"/>
                <a:tab pos="2174631" algn="l"/>
                <a:tab pos="3144485" algn="l"/>
              </a:tabLst>
            </a:pPr>
            <a:r>
              <a:rPr lang="en-US" sz="2800" dirty="0"/>
              <a:t>●</a:t>
            </a:r>
          </a:p>
        </p:txBody>
      </p:sp>
      <p:sp>
        <p:nvSpPr>
          <p:cNvPr id="13" name="TextBox 12"/>
          <p:cNvSpPr txBox="1"/>
          <p:nvPr/>
        </p:nvSpPr>
        <p:spPr>
          <a:xfrm>
            <a:off x="2799525" y="3447152"/>
            <a:ext cx="2098060" cy="523210"/>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p:txBody>
      </p:sp>
      <p:sp>
        <p:nvSpPr>
          <p:cNvPr id="50" name="TextBox 49"/>
          <p:cNvSpPr txBox="1"/>
          <p:nvPr/>
        </p:nvSpPr>
        <p:spPr>
          <a:xfrm>
            <a:off x="484916" y="2530892"/>
            <a:ext cx="551734" cy="369322"/>
          </a:xfrm>
          <a:prstGeom prst="rect">
            <a:avLst/>
          </a:prstGeom>
          <a:noFill/>
        </p:spPr>
        <p:txBody>
          <a:bodyPr wrap="none" lIns="91430" tIns="45715" rIns="91430" bIns="45715" rtlCol="0">
            <a:spAutoFit/>
          </a:bodyPr>
          <a:lstStyle/>
          <a:p>
            <a:r>
              <a:rPr lang="en-US" dirty="0" err="1" smtClean="0">
                <a:latin typeface="cmmi10"/>
              </a:rPr>
              <a:t>S</a:t>
            </a:r>
            <a:r>
              <a:rPr lang="en-US" baseline="-25000" dirty="0" err="1" smtClean="0">
                <a:latin typeface="cmmi10"/>
              </a:rPr>
              <a:t>n</a:t>
            </a:r>
            <a:r>
              <a:rPr lang="en-US" baseline="-25000" dirty="0" smtClean="0"/>
              <a:t>, </a:t>
            </a:r>
            <a:r>
              <a:rPr lang="en-US" baseline="-25000" dirty="0" smtClean="0">
                <a:latin typeface="cmmi10"/>
              </a:rPr>
              <a:t>l</a:t>
            </a:r>
            <a:endParaRPr lang="en-US" baseline="-25000" dirty="0">
              <a:latin typeface="cmmi10"/>
            </a:endParaRPr>
          </a:p>
        </p:txBody>
      </p:sp>
      <p:sp>
        <p:nvSpPr>
          <p:cNvPr id="51" name="TextBox 50"/>
          <p:cNvSpPr txBox="1"/>
          <p:nvPr/>
        </p:nvSpPr>
        <p:spPr>
          <a:xfrm>
            <a:off x="387936" y="4396516"/>
            <a:ext cx="418684" cy="369322"/>
          </a:xfrm>
          <a:prstGeom prst="rect">
            <a:avLst/>
          </a:prstGeom>
          <a:noFill/>
        </p:spPr>
        <p:txBody>
          <a:bodyPr wrap="none" lIns="91430" tIns="45715" rIns="91430" bIns="45715" rtlCol="0">
            <a:spAutoFit/>
          </a:bodyPr>
          <a:lstStyle/>
          <a:p>
            <a:r>
              <a:rPr lang="en-US" dirty="0" err="1" smtClean="0">
                <a:latin typeface="cmmi10"/>
              </a:rPr>
              <a:t>S</a:t>
            </a:r>
            <a:r>
              <a:rPr lang="en-US" baseline="-25000" dirty="0" err="1" smtClean="0">
                <a:latin typeface="cmmi10"/>
              </a:rPr>
              <a:t>n</a:t>
            </a:r>
            <a:endParaRPr lang="en-US" baseline="-25000" dirty="0">
              <a:latin typeface="cmmi10"/>
            </a:endParaRPr>
          </a:p>
        </p:txBody>
      </p:sp>
      <p:sp>
        <p:nvSpPr>
          <p:cNvPr id="52" name="TextBox 51"/>
          <p:cNvSpPr txBox="1"/>
          <p:nvPr/>
        </p:nvSpPr>
        <p:spPr>
          <a:xfrm>
            <a:off x="4628647" y="4318065"/>
            <a:ext cx="372198" cy="369322"/>
          </a:xfrm>
          <a:prstGeom prst="rect">
            <a:avLst/>
          </a:prstGeom>
          <a:noFill/>
        </p:spPr>
        <p:txBody>
          <a:bodyPr wrap="none" lIns="91430" tIns="45715" rIns="91430" bIns="45715" rtlCol="0">
            <a:spAutoFit/>
          </a:bodyPr>
          <a:lstStyle/>
          <a:p>
            <a:r>
              <a:rPr lang="en-US" dirty="0" err="1" smtClean="0">
                <a:latin typeface="cmmi10"/>
              </a:rPr>
              <a:t>S</a:t>
            </a:r>
            <a:r>
              <a:rPr lang="en-US" baseline="-25000" dirty="0" err="1" smtClean="0">
                <a:latin typeface="cmmi10"/>
              </a:rPr>
              <a:t>l</a:t>
            </a:r>
            <a:endParaRPr lang="en-US" baseline="-25000" dirty="0">
              <a:latin typeface="cmmi10"/>
            </a:endParaRPr>
          </a:p>
        </p:txBody>
      </p:sp>
      <p:sp>
        <p:nvSpPr>
          <p:cNvPr id="54" name="TextBox 53"/>
          <p:cNvSpPr txBox="1"/>
          <p:nvPr/>
        </p:nvSpPr>
        <p:spPr>
          <a:xfrm>
            <a:off x="3311320" y="5779776"/>
            <a:ext cx="402654" cy="369322"/>
          </a:xfrm>
          <a:prstGeom prst="rect">
            <a:avLst/>
          </a:prstGeom>
          <a:noFill/>
        </p:spPr>
        <p:txBody>
          <a:bodyPr wrap="none" lIns="91430" tIns="45715" rIns="91430" bIns="45715" rtlCol="0">
            <a:spAutoFit/>
          </a:bodyPr>
          <a:lstStyle/>
          <a:p>
            <a:r>
              <a:rPr lang="en-US" dirty="0" smtClean="0">
                <a:latin typeface="cmmi10"/>
              </a:rPr>
              <a:t>S</a:t>
            </a:r>
            <a:r>
              <a:rPr lang="en-US" baseline="-25000" dirty="0" smtClean="0">
                <a:latin typeface="cmsy10"/>
              </a:rPr>
              <a:t>;</a:t>
            </a:r>
            <a:endParaRPr lang="en-US" baseline="-25000" dirty="0">
              <a:latin typeface="cmsy10"/>
            </a:endParaRPr>
          </a:p>
        </p:txBody>
      </p:sp>
      <p:sp>
        <p:nvSpPr>
          <p:cNvPr id="3" name="Rounded Rectangle 2"/>
          <p:cNvSpPr/>
          <p:nvPr/>
        </p:nvSpPr>
        <p:spPr bwMode="auto">
          <a:xfrm>
            <a:off x="609614" y="3532911"/>
            <a:ext cx="1648691" cy="734291"/>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2" name="Rounded Rectangle 31"/>
          <p:cNvSpPr/>
          <p:nvPr/>
        </p:nvSpPr>
        <p:spPr bwMode="auto">
          <a:xfrm>
            <a:off x="3061945" y="3532906"/>
            <a:ext cx="1648691" cy="734291"/>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5" name="Rounded Rectangle 54"/>
          <p:cNvSpPr/>
          <p:nvPr/>
        </p:nvSpPr>
        <p:spPr bwMode="auto">
          <a:xfrm>
            <a:off x="2327652" y="5070761"/>
            <a:ext cx="845052" cy="914405"/>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6" name="Rounded Rectangle 55"/>
          <p:cNvSpPr/>
          <p:nvPr/>
        </p:nvSpPr>
        <p:spPr bwMode="auto">
          <a:xfrm>
            <a:off x="2369143" y="5112324"/>
            <a:ext cx="761999" cy="83127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4" name="TextBox 33"/>
          <p:cNvSpPr txBox="1"/>
          <p:nvPr/>
        </p:nvSpPr>
        <p:spPr>
          <a:xfrm>
            <a:off x="966884" y="2166041"/>
            <a:ext cx="583794" cy="369322"/>
          </a:xfrm>
          <a:prstGeom prst="rect">
            <a:avLst/>
          </a:prstGeom>
          <a:noFill/>
        </p:spPr>
        <p:txBody>
          <a:bodyPr wrap="none" lIns="91430" tIns="45715" rIns="91430" bIns="45715" rtlCol="0">
            <a:spAutoFit/>
          </a:bodyPr>
          <a:lstStyle/>
          <a:p>
            <a:r>
              <a:rPr lang="en-US" dirty="0">
                <a:latin typeface="cmmi10"/>
              </a:rPr>
              <a:t>n</a:t>
            </a:r>
            <a:r>
              <a:rPr lang="en-US" dirty="0" smtClean="0"/>
              <a:t>, </a:t>
            </a:r>
            <a:r>
              <a:rPr lang="en-US" dirty="0" smtClean="0">
                <a:latin typeface="cmmi10"/>
              </a:rPr>
              <a:t>l</a:t>
            </a:r>
            <a:r>
              <a:rPr lang="en-US" dirty="0" smtClean="0"/>
              <a:t> </a:t>
            </a:r>
            <a:endParaRPr lang="en-US" dirty="0"/>
          </a:p>
        </p:txBody>
      </p:sp>
      <p:sp>
        <p:nvSpPr>
          <p:cNvPr id="36" name="TextBox 35"/>
          <p:cNvSpPr txBox="1"/>
          <p:nvPr/>
        </p:nvSpPr>
        <p:spPr>
          <a:xfrm>
            <a:off x="1747209" y="2152185"/>
            <a:ext cx="673562" cy="369322"/>
          </a:xfrm>
          <a:prstGeom prst="rect">
            <a:avLst/>
          </a:prstGeom>
          <a:noFill/>
        </p:spPr>
        <p:txBody>
          <a:bodyPr wrap="none" lIns="91430" tIns="45715" rIns="91430" bIns="45715" rtlCol="0">
            <a:spAutoFit/>
          </a:bodyPr>
          <a:lstStyle/>
          <a:p>
            <a:r>
              <a:rPr lang="en-US" dirty="0" smtClean="0">
                <a:latin typeface="cmmi10"/>
              </a:rPr>
              <a:t>n</a:t>
            </a:r>
            <a:r>
              <a:rPr lang="en-US" dirty="0" smtClean="0"/>
              <a:t>, </a:t>
            </a:r>
            <a:r>
              <a:rPr lang="en-US" dirty="0" smtClean="0">
                <a:latin typeface="cmsy10"/>
              </a:rPr>
              <a:t>:</a:t>
            </a:r>
            <a:r>
              <a:rPr lang="en-US" dirty="0" smtClean="0">
                <a:latin typeface="cmmi10"/>
              </a:rPr>
              <a:t>l</a:t>
            </a:r>
            <a:endParaRPr lang="en-US" dirty="0">
              <a:latin typeface="cmmi10"/>
            </a:endParaRPr>
          </a:p>
        </p:txBody>
      </p:sp>
      <p:sp>
        <p:nvSpPr>
          <p:cNvPr id="38" name="TextBox 37"/>
          <p:cNvSpPr txBox="1"/>
          <p:nvPr/>
        </p:nvSpPr>
        <p:spPr>
          <a:xfrm>
            <a:off x="2847783" y="2171191"/>
            <a:ext cx="673562" cy="369322"/>
          </a:xfrm>
          <a:prstGeom prst="rect">
            <a:avLst/>
          </a:prstGeom>
          <a:noFill/>
        </p:spPr>
        <p:txBody>
          <a:bodyPr wrap="none" lIns="91430" tIns="45715" rIns="91430" bIns="45715" rtlCol="0">
            <a:spAutoFit/>
          </a:bodyPr>
          <a:lstStyle/>
          <a:p>
            <a:r>
              <a:rPr lang="en-US" dirty="0" smtClean="0">
                <a:latin typeface="cmsy10"/>
              </a:rPr>
              <a:t>:</a:t>
            </a:r>
            <a:r>
              <a:rPr lang="en-US" dirty="0" smtClean="0">
                <a:latin typeface="cmmi10"/>
              </a:rPr>
              <a:t>n</a:t>
            </a:r>
            <a:r>
              <a:rPr lang="en-US" dirty="0" smtClean="0"/>
              <a:t>, </a:t>
            </a:r>
            <a:r>
              <a:rPr lang="en-US" dirty="0" smtClean="0">
                <a:latin typeface="cmmi10"/>
              </a:rPr>
              <a:t>l</a:t>
            </a:r>
            <a:endParaRPr lang="en-US" dirty="0">
              <a:latin typeface="cmmi10"/>
            </a:endParaRPr>
          </a:p>
        </p:txBody>
      </p:sp>
      <p:sp>
        <p:nvSpPr>
          <p:cNvPr id="40" name="TextBox 39"/>
          <p:cNvSpPr txBox="1"/>
          <p:nvPr/>
        </p:nvSpPr>
        <p:spPr>
          <a:xfrm>
            <a:off x="3752798" y="2148722"/>
            <a:ext cx="763330" cy="369322"/>
          </a:xfrm>
          <a:prstGeom prst="rect">
            <a:avLst/>
          </a:prstGeom>
          <a:noFill/>
        </p:spPr>
        <p:txBody>
          <a:bodyPr wrap="none" lIns="91430" tIns="45715" rIns="91430" bIns="45715" rtlCol="0">
            <a:spAutoFit/>
          </a:bodyPr>
          <a:lstStyle/>
          <a:p>
            <a:r>
              <a:rPr lang="en-US" dirty="0" smtClean="0">
                <a:latin typeface="cmsy10"/>
              </a:rPr>
              <a:t>:</a:t>
            </a:r>
            <a:r>
              <a:rPr lang="en-US" dirty="0" err="1" smtClean="0">
                <a:latin typeface="cmmi10"/>
              </a:rPr>
              <a:t>n</a:t>
            </a:r>
            <a:r>
              <a:rPr lang="en-US" dirty="0" err="1" smtClean="0"/>
              <a:t>,</a:t>
            </a:r>
            <a:r>
              <a:rPr lang="en-US" dirty="0" err="1" smtClean="0">
                <a:latin typeface="cmsy10"/>
              </a:rPr>
              <a:t>:</a:t>
            </a:r>
            <a:r>
              <a:rPr lang="en-US" dirty="0" err="1" smtClean="0">
                <a:latin typeface="cmmi10"/>
              </a:rPr>
              <a:t>l</a:t>
            </a:r>
            <a:endParaRPr lang="en-US" dirty="0">
              <a:latin typeface="cmmi10"/>
            </a:endParaRPr>
          </a:p>
        </p:txBody>
      </p:sp>
      <p:sp>
        <p:nvSpPr>
          <p:cNvPr id="42" name="TextBox 41"/>
          <p:cNvSpPr txBox="1"/>
          <p:nvPr/>
        </p:nvSpPr>
        <p:spPr>
          <a:xfrm>
            <a:off x="800654" y="3814813"/>
            <a:ext cx="386624" cy="369322"/>
          </a:xfrm>
          <a:prstGeom prst="rect">
            <a:avLst/>
          </a:prstGeom>
          <a:noFill/>
        </p:spPr>
        <p:txBody>
          <a:bodyPr wrap="none" lIns="91430" tIns="45715" rIns="91430" bIns="45715" rtlCol="0">
            <a:spAutoFit/>
          </a:bodyPr>
          <a:lstStyle/>
          <a:p>
            <a:r>
              <a:rPr lang="en-US" dirty="0" smtClean="0">
                <a:latin typeface="cmmi10"/>
              </a:rPr>
              <a:t>n</a:t>
            </a:r>
            <a:r>
              <a:rPr lang="en-US" dirty="0" smtClean="0"/>
              <a:t> </a:t>
            </a:r>
            <a:endParaRPr lang="en-US" dirty="0"/>
          </a:p>
        </p:txBody>
      </p:sp>
      <p:sp>
        <p:nvSpPr>
          <p:cNvPr id="43" name="TextBox 42"/>
          <p:cNvSpPr txBox="1"/>
          <p:nvPr/>
        </p:nvSpPr>
        <p:spPr>
          <a:xfrm>
            <a:off x="4171781" y="3828667"/>
            <a:ext cx="407464" cy="369322"/>
          </a:xfrm>
          <a:prstGeom prst="rect">
            <a:avLst/>
          </a:prstGeom>
          <a:noFill/>
        </p:spPr>
        <p:txBody>
          <a:bodyPr wrap="none" lIns="91430" tIns="45715" rIns="91430" bIns="45715" rtlCol="0">
            <a:spAutoFit/>
          </a:bodyPr>
          <a:lstStyle/>
          <a:p>
            <a:r>
              <a:rPr lang="en-US" dirty="0" smtClean="0">
                <a:latin typeface="cmsy10"/>
              </a:rPr>
              <a:t>:</a:t>
            </a:r>
            <a:r>
              <a:rPr lang="en-US" dirty="0" smtClean="0">
                <a:latin typeface="cmmi10"/>
              </a:rPr>
              <a:t>l</a:t>
            </a:r>
            <a:endParaRPr lang="en-US" dirty="0">
              <a:latin typeface="cmmi10"/>
            </a:endParaRPr>
          </a:p>
        </p:txBody>
      </p:sp>
      <p:sp>
        <p:nvSpPr>
          <p:cNvPr id="45" name="TextBox 44"/>
          <p:cNvSpPr txBox="1"/>
          <p:nvPr/>
        </p:nvSpPr>
        <p:spPr>
          <a:xfrm>
            <a:off x="3291151" y="3819961"/>
            <a:ext cx="253575" cy="369322"/>
          </a:xfrm>
          <a:prstGeom prst="rect">
            <a:avLst/>
          </a:prstGeom>
          <a:noFill/>
        </p:spPr>
        <p:txBody>
          <a:bodyPr wrap="none" lIns="91430" tIns="45715" rIns="91430" bIns="45715" rtlCol="0">
            <a:spAutoFit/>
          </a:bodyPr>
          <a:lstStyle/>
          <a:p>
            <a:r>
              <a:rPr lang="en-US" dirty="0" smtClean="0">
                <a:latin typeface="cmmi10"/>
              </a:rPr>
              <a:t>l</a:t>
            </a:r>
            <a:endParaRPr lang="en-US" dirty="0">
              <a:latin typeface="cmmi10"/>
            </a:endParaRPr>
          </a:p>
        </p:txBody>
      </p:sp>
      <p:sp>
        <p:nvSpPr>
          <p:cNvPr id="47" name="TextBox 46"/>
          <p:cNvSpPr txBox="1"/>
          <p:nvPr/>
        </p:nvSpPr>
        <p:spPr>
          <a:xfrm>
            <a:off x="1688499" y="3797490"/>
            <a:ext cx="476392" cy="369322"/>
          </a:xfrm>
          <a:prstGeom prst="rect">
            <a:avLst/>
          </a:prstGeom>
          <a:noFill/>
        </p:spPr>
        <p:txBody>
          <a:bodyPr wrap="none" lIns="91430" tIns="45715" rIns="91430" bIns="45715" rtlCol="0">
            <a:spAutoFit/>
          </a:bodyPr>
          <a:lstStyle/>
          <a:p>
            <a:r>
              <a:rPr lang="en-US" dirty="0" smtClean="0">
                <a:latin typeface="cmsy10"/>
              </a:rPr>
              <a:t>:</a:t>
            </a:r>
            <a:r>
              <a:rPr lang="en-US" dirty="0" smtClean="0">
                <a:latin typeface="cmmi10"/>
              </a:rPr>
              <a:t>n</a:t>
            </a:r>
            <a:endParaRPr lang="en-US" dirty="0">
              <a:latin typeface="cmmi10"/>
            </a:endParaRPr>
          </a:p>
        </p:txBody>
      </p:sp>
      <p:sp>
        <p:nvSpPr>
          <p:cNvPr id="48" name="TextBox 47"/>
          <p:cNvSpPr txBox="1"/>
          <p:nvPr/>
        </p:nvSpPr>
        <p:spPr>
          <a:xfrm>
            <a:off x="2576955" y="5514102"/>
            <a:ext cx="364182" cy="369322"/>
          </a:xfrm>
          <a:prstGeom prst="rect">
            <a:avLst/>
          </a:prstGeom>
          <a:noFill/>
        </p:spPr>
        <p:txBody>
          <a:bodyPr wrap="none" lIns="91430" tIns="45715" rIns="91430" bIns="45715" rtlCol="0">
            <a:spAutoFit/>
          </a:bodyPr>
          <a:lstStyle/>
          <a:p>
            <a:r>
              <a:rPr lang="en-US" dirty="0" smtClean="0">
                <a:latin typeface="cmsy10"/>
              </a:rPr>
              <a:t>&gt;</a:t>
            </a:r>
            <a:endParaRPr lang="en-US" dirty="0">
              <a:latin typeface="cmsy10"/>
            </a:endParaRPr>
          </a:p>
        </p:txBody>
      </p:sp>
      <p:sp>
        <p:nvSpPr>
          <p:cNvPr id="59" name="Title 1"/>
          <p:cNvSpPr>
            <a:spLocks noGrp="1"/>
          </p:cNvSpPr>
          <p:nvPr>
            <p:ph type="title"/>
          </p:nvPr>
        </p:nvSpPr>
        <p:spPr>
          <a:xfrm>
            <a:off x="457200" y="274638"/>
            <a:ext cx="8229600" cy="1143000"/>
          </a:xfrm>
        </p:spPr>
        <p:txBody>
          <a:bodyPr/>
          <a:lstStyle/>
          <a:p>
            <a:r>
              <a:rPr lang="en-US" dirty="0">
                <a:solidFill>
                  <a:srgbClr val="0000FF"/>
                </a:solidFill>
              </a:rPr>
              <a:t>An Example: Speculative Trade</a:t>
            </a:r>
            <a:endParaRPr lang="en-US" dirty="0"/>
          </a:p>
        </p:txBody>
      </p:sp>
    </p:spTree>
    <p:extLst>
      <p:ext uri="{BB962C8B-B14F-4D97-AF65-F5344CB8AC3E}">
        <p14:creationId xmlns:p14="http://schemas.microsoft.com/office/powerpoint/2010/main" val="2338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par>
                                <p:cTn id="8" presetID="22" presetClass="entr" presetSubtype="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up)">
                                      <p:cBhvr>
                                        <p:cTn id="10" dur="500"/>
                                        <p:tgtEl>
                                          <p:spTgt spid="41"/>
                                        </p:tgtEl>
                                      </p:cBhvr>
                                    </p:animEffect>
                                  </p:childTnLst>
                                </p:cTn>
                              </p:par>
                              <p:par>
                                <p:cTn id="11" presetID="22" presetClass="entr" presetSubtype="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up)">
                                      <p:cBhvr>
                                        <p:cTn id="13" dur="500"/>
                                        <p:tgtEl>
                                          <p:spTgt spid="46"/>
                                        </p:tgtEl>
                                      </p:cBhvr>
                                    </p:animEffect>
                                  </p:childTnLst>
                                </p:cTn>
                              </p:par>
                              <p:par>
                                <p:cTn id="14" presetID="22" presetClass="entr" presetSubtype="1"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par>
                                <p:cTn id="25" presetID="22" presetClass="entr" presetSubtype="1"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up)">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par>
                                <p:cTn id="37" presetID="22" presetClass="entr" presetSubtype="1"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par>
                                <p:cTn id="40" presetID="22" presetClass="entr" presetSubtype="1"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500"/>
                                        <p:tgtEl>
                                          <p:spTgt spid="37"/>
                                        </p:tgtEl>
                                      </p:cBhvr>
                                    </p:animEffect>
                                  </p:childTnLst>
                                </p:cTn>
                              </p:par>
                              <p:par>
                                <p:cTn id="43" presetID="22" presetClass="entr" presetSubtype="1"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par>
                                <p:cTn id="49" presetID="22" presetClass="entr" presetSubtype="1"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up)">
                                      <p:cBhvr>
                                        <p:cTn id="51" dur="500"/>
                                        <p:tgtEl>
                                          <p:spTgt spid="58"/>
                                        </p:tgtEl>
                                      </p:cBhvr>
                                    </p:animEffect>
                                  </p:childTnLst>
                                </p:cTn>
                              </p:par>
                              <p:par>
                                <p:cTn id="52" presetID="22" presetClass="entr" presetSubtype="1"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up)">
                                      <p:cBhvr>
                                        <p:cTn id="54" dur="500"/>
                                        <p:tgtEl>
                                          <p:spTgt spid="6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up)">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55" grpId="0" animBg="1"/>
      <p:bldP spid="5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00FF"/>
                </a:solidFill>
              </a:rPr>
              <a:t>The First Approach: Awareness Structures </a:t>
            </a:r>
            <a:br>
              <a:rPr lang="en-US" sz="2800" dirty="0">
                <a:solidFill>
                  <a:srgbClr val="0000FF"/>
                </a:solidFill>
              </a:rPr>
            </a:br>
            <a:r>
              <a:rPr lang="en-US" sz="2800" dirty="0">
                <a:solidFill>
                  <a:srgbClr val="000000"/>
                </a:solidFill>
              </a:rPr>
              <a:t>(Fagin and Halpern, Artificial Intelligence 1988)</a:t>
            </a:r>
            <a:endParaRPr lang="en-US" dirty="0"/>
          </a:p>
        </p:txBody>
      </p:sp>
      <p:sp>
        <p:nvSpPr>
          <p:cNvPr id="17" name="AutoShape 21"/>
          <p:cNvSpPr>
            <a:spLocks noChangeAspect="1" noChangeArrowheads="1" noTextEdit="1"/>
          </p:cNvSpPr>
          <p:nvPr/>
        </p:nvSpPr>
        <p:spPr bwMode="auto">
          <a:xfrm>
            <a:off x="4787902" y="1685925"/>
            <a:ext cx="40560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endParaRPr lang="en-US"/>
          </a:p>
        </p:txBody>
      </p:sp>
      <p:pic>
        <p:nvPicPr>
          <p:cNvPr id="104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870" y="1685926"/>
            <a:ext cx="4071656" cy="74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256" y="2667002"/>
            <a:ext cx="3688982"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bwMode="auto">
          <a:xfrm>
            <a:off x="247651" y="1600201"/>
            <a:ext cx="4343400" cy="4367689"/>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9" name="TextBox 18"/>
          <p:cNvSpPr txBox="1"/>
          <p:nvPr/>
        </p:nvSpPr>
        <p:spPr>
          <a:xfrm>
            <a:off x="1247775" y="2657475"/>
            <a:ext cx="2890278" cy="2677646"/>
          </a:xfrm>
          <a:prstGeom prst="rect">
            <a:avLst/>
          </a:prstGeom>
          <a:noFill/>
        </p:spPr>
        <p:txBody>
          <a:bodyPr wrap="square" lIns="91430" tIns="45715" rIns="91430" bIns="45715" rtlCol="0">
            <a:spAutoFit/>
          </a:bodyPr>
          <a:lstStyle/>
          <a:p>
            <a:pPr>
              <a:tabLst>
                <a:tab pos="1371446" algn="l"/>
              </a:tabLst>
            </a:pPr>
            <a:r>
              <a:rPr lang="en-US" sz="2800" dirty="0"/>
              <a:t>  ●		●</a:t>
            </a:r>
          </a:p>
          <a:p>
            <a:pPr>
              <a:tabLst>
                <a:tab pos="1657164" algn="l"/>
              </a:tabLst>
            </a:pPr>
            <a:endParaRPr lang="en-US" sz="2800" dirty="0"/>
          </a:p>
          <a:p>
            <a:pPr>
              <a:tabLst>
                <a:tab pos="1657164" algn="l"/>
              </a:tabLst>
            </a:pPr>
            <a:r>
              <a:rPr lang="en-US" sz="2800" dirty="0"/>
              <a:t>	</a:t>
            </a:r>
          </a:p>
          <a:p>
            <a:pPr>
              <a:tabLst>
                <a:tab pos="1657164" algn="l"/>
              </a:tabLst>
            </a:pPr>
            <a:endParaRPr lang="en-US" sz="2800" dirty="0"/>
          </a:p>
          <a:p>
            <a:pPr>
              <a:tabLst>
                <a:tab pos="1371446" algn="l"/>
              </a:tabLst>
            </a:pPr>
            <a:r>
              <a:rPr lang="en-US" sz="2800" dirty="0"/>
              <a:t>  ●		●</a:t>
            </a:r>
          </a:p>
          <a:p>
            <a:pPr>
              <a:tabLst>
                <a:tab pos="1542877" algn="l"/>
              </a:tabLst>
            </a:pPr>
            <a:r>
              <a:rPr lang="en-US" sz="2800" dirty="0"/>
              <a:t>	</a:t>
            </a:r>
          </a:p>
        </p:txBody>
      </p:sp>
      <p:pic>
        <p:nvPicPr>
          <p:cNvPr id="105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2" y="3772190"/>
            <a:ext cx="4062781" cy="43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644" y="5156510"/>
            <a:ext cx="4719638" cy="45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369544" y="2960132"/>
            <a:ext cx="583794" cy="369322"/>
          </a:xfrm>
          <a:prstGeom prst="rect">
            <a:avLst/>
          </a:prstGeom>
          <a:noFill/>
        </p:spPr>
        <p:txBody>
          <a:bodyPr wrap="none" lIns="91430" tIns="45715" rIns="91430" bIns="45715" rtlCol="0">
            <a:spAutoFit/>
          </a:bodyPr>
          <a:lstStyle/>
          <a:p>
            <a:r>
              <a:rPr lang="en-US" dirty="0">
                <a:latin typeface="cmmi10"/>
              </a:rPr>
              <a:t>n</a:t>
            </a:r>
            <a:r>
              <a:rPr lang="en-US" dirty="0" smtClean="0"/>
              <a:t>, </a:t>
            </a:r>
            <a:r>
              <a:rPr lang="en-US" dirty="0" smtClean="0">
                <a:latin typeface="cmmi10"/>
              </a:rPr>
              <a:t>l</a:t>
            </a:r>
            <a:r>
              <a:rPr lang="en-US" dirty="0" smtClean="0"/>
              <a:t> </a:t>
            </a:r>
            <a:endParaRPr lang="en-US" dirty="0"/>
          </a:p>
        </p:txBody>
      </p:sp>
      <p:sp>
        <p:nvSpPr>
          <p:cNvPr id="21" name="TextBox 20"/>
          <p:cNvSpPr txBox="1"/>
          <p:nvPr/>
        </p:nvSpPr>
        <p:spPr>
          <a:xfrm>
            <a:off x="2953434" y="2960132"/>
            <a:ext cx="673562" cy="369322"/>
          </a:xfrm>
          <a:prstGeom prst="rect">
            <a:avLst/>
          </a:prstGeom>
          <a:noFill/>
        </p:spPr>
        <p:txBody>
          <a:bodyPr wrap="none" lIns="91430" tIns="45715" rIns="91430" bIns="45715" rtlCol="0">
            <a:spAutoFit/>
          </a:bodyPr>
          <a:lstStyle/>
          <a:p>
            <a:r>
              <a:rPr lang="en-US" dirty="0" smtClean="0">
                <a:latin typeface="cmmi10"/>
              </a:rPr>
              <a:t>n</a:t>
            </a:r>
            <a:r>
              <a:rPr lang="en-US" dirty="0" smtClean="0"/>
              <a:t>, </a:t>
            </a:r>
            <a:r>
              <a:rPr lang="en-US" dirty="0" smtClean="0">
                <a:latin typeface="cmsy10"/>
              </a:rPr>
              <a:t>:</a:t>
            </a:r>
            <a:r>
              <a:rPr lang="en-US" dirty="0" smtClean="0">
                <a:latin typeface="cmmi10"/>
              </a:rPr>
              <a:t>l</a:t>
            </a:r>
            <a:endParaRPr lang="en-US" dirty="0">
              <a:latin typeface="cmmi10"/>
            </a:endParaRPr>
          </a:p>
        </p:txBody>
      </p:sp>
      <p:sp>
        <p:nvSpPr>
          <p:cNvPr id="22" name="TextBox 21"/>
          <p:cNvSpPr txBox="1"/>
          <p:nvPr/>
        </p:nvSpPr>
        <p:spPr>
          <a:xfrm>
            <a:off x="1324659" y="4669392"/>
            <a:ext cx="673562" cy="369322"/>
          </a:xfrm>
          <a:prstGeom prst="rect">
            <a:avLst/>
          </a:prstGeom>
          <a:noFill/>
        </p:spPr>
        <p:txBody>
          <a:bodyPr wrap="none" lIns="91430" tIns="45715" rIns="91430" bIns="45715" rtlCol="0">
            <a:spAutoFit/>
          </a:bodyPr>
          <a:lstStyle/>
          <a:p>
            <a:r>
              <a:rPr lang="en-US" dirty="0" smtClean="0">
                <a:latin typeface="cmsy10"/>
              </a:rPr>
              <a:t>:</a:t>
            </a:r>
            <a:r>
              <a:rPr lang="en-US" dirty="0" smtClean="0">
                <a:latin typeface="cmmi10"/>
              </a:rPr>
              <a:t>n</a:t>
            </a:r>
            <a:r>
              <a:rPr lang="en-US" dirty="0" smtClean="0"/>
              <a:t>, </a:t>
            </a:r>
            <a:r>
              <a:rPr lang="en-US" dirty="0" smtClean="0">
                <a:latin typeface="cmmi10"/>
              </a:rPr>
              <a:t>l</a:t>
            </a:r>
            <a:endParaRPr lang="en-US" dirty="0">
              <a:latin typeface="cmmi10"/>
            </a:endParaRPr>
          </a:p>
        </p:txBody>
      </p:sp>
      <p:sp>
        <p:nvSpPr>
          <p:cNvPr id="23" name="TextBox 22"/>
          <p:cNvSpPr txBox="1"/>
          <p:nvPr/>
        </p:nvSpPr>
        <p:spPr>
          <a:xfrm>
            <a:off x="2908553" y="4674630"/>
            <a:ext cx="763330" cy="369322"/>
          </a:xfrm>
          <a:prstGeom prst="rect">
            <a:avLst/>
          </a:prstGeom>
          <a:noFill/>
        </p:spPr>
        <p:txBody>
          <a:bodyPr wrap="none" lIns="91430" tIns="45715" rIns="91430" bIns="45715" rtlCol="0">
            <a:spAutoFit/>
          </a:bodyPr>
          <a:lstStyle/>
          <a:p>
            <a:r>
              <a:rPr lang="en-US" dirty="0" smtClean="0">
                <a:latin typeface="cmsy10"/>
              </a:rPr>
              <a:t>:</a:t>
            </a:r>
            <a:r>
              <a:rPr lang="en-US" dirty="0" err="1" smtClean="0">
                <a:latin typeface="cmmi10"/>
              </a:rPr>
              <a:t>n</a:t>
            </a:r>
            <a:r>
              <a:rPr lang="en-US" dirty="0" err="1" smtClean="0"/>
              <a:t>,</a:t>
            </a:r>
            <a:r>
              <a:rPr lang="en-US" dirty="0" err="1" smtClean="0">
                <a:latin typeface="cmsy10"/>
              </a:rPr>
              <a:t>:</a:t>
            </a:r>
            <a:r>
              <a:rPr lang="en-US" dirty="0" err="1" smtClean="0">
                <a:latin typeface="cmmi10"/>
              </a:rPr>
              <a:t>l</a:t>
            </a:r>
            <a:endParaRPr lang="en-US" dirty="0">
              <a:latin typeface="cmmi10"/>
            </a:endParaRPr>
          </a:p>
        </p:txBody>
      </p:sp>
      <p:pic>
        <p:nvPicPr>
          <p:cNvPr id="1055"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3453" y="4268514"/>
            <a:ext cx="3186113" cy="74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bwMode="auto">
          <a:xfrm>
            <a:off x="885825" y="2219325"/>
            <a:ext cx="3105150" cy="311580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5" name="Rounded Rectangle 24"/>
          <p:cNvSpPr/>
          <p:nvPr/>
        </p:nvSpPr>
        <p:spPr bwMode="auto">
          <a:xfrm>
            <a:off x="771525" y="2162175"/>
            <a:ext cx="3318903" cy="3238500"/>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7" name="Oval Callout 26"/>
          <p:cNvSpPr/>
          <p:nvPr/>
        </p:nvSpPr>
        <p:spPr bwMode="auto">
          <a:xfrm>
            <a:off x="1714503" y="230981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5" name="Oval Callout 54"/>
          <p:cNvSpPr/>
          <p:nvPr/>
        </p:nvSpPr>
        <p:spPr bwMode="auto">
          <a:xfrm flipH="1">
            <a:off x="1047751" y="230981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8" name="TextBox 27"/>
          <p:cNvSpPr txBox="1"/>
          <p:nvPr/>
        </p:nvSpPr>
        <p:spPr>
          <a:xfrm>
            <a:off x="1024217" y="2434709"/>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29" name="TextBox 28"/>
          <p:cNvSpPr txBox="1"/>
          <p:nvPr/>
        </p:nvSpPr>
        <p:spPr>
          <a:xfrm>
            <a:off x="1733550" y="2444234"/>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62" name="Oval Callout 61"/>
          <p:cNvSpPr/>
          <p:nvPr/>
        </p:nvSpPr>
        <p:spPr bwMode="auto">
          <a:xfrm>
            <a:off x="3343278" y="230981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3" name="Oval Callout 62"/>
          <p:cNvSpPr/>
          <p:nvPr/>
        </p:nvSpPr>
        <p:spPr bwMode="auto">
          <a:xfrm flipH="1">
            <a:off x="2676524" y="230981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4" name="TextBox 63"/>
          <p:cNvSpPr txBox="1"/>
          <p:nvPr/>
        </p:nvSpPr>
        <p:spPr>
          <a:xfrm>
            <a:off x="2652992" y="2434709"/>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65" name="TextBox 64"/>
          <p:cNvSpPr txBox="1"/>
          <p:nvPr/>
        </p:nvSpPr>
        <p:spPr>
          <a:xfrm>
            <a:off x="3362325" y="2444234"/>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66" name="Oval Callout 65"/>
          <p:cNvSpPr/>
          <p:nvPr/>
        </p:nvSpPr>
        <p:spPr bwMode="auto">
          <a:xfrm>
            <a:off x="1714503" y="400526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7" name="Oval Callout 66"/>
          <p:cNvSpPr/>
          <p:nvPr/>
        </p:nvSpPr>
        <p:spPr bwMode="auto">
          <a:xfrm flipH="1">
            <a:off x="1047751" y="400526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8" name="TextBox 67"/>
          <p:cNvSpPr txBox="1"/>
          <p:nvPr/>
        </p:nvSpPr>
        <p:spPr>
          <a:xfrm>
            <a:off x="1024217" y="4130159"/>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69" name="TextBox 68"/>
          <p:cNvSpPr txBox="1"/>
          <p:nvPr/>
        </p:nvSpPr>
        <p:spPr>
          <a:xfrm>
            <a:off x="1733550" y="4139684"/>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70" name="Oval Callout 69"/>
          <p:cNvSpPr/>
          <p:nvPr/>
        </p:nvSpPr>
        <p:spPr bwMode="auto">
          <a:xfrm>
            <a:off x="3343278" y="400526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1" name="Oval Callout 70"/>
          <p:cNvSpPr/>
          <p:nvPr/>
        </p:nvSpPr>
        <p:spPr bwMode="auto">
          <a:xfrm flipH="1">
            <a:off x="2676524" y="400526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2" name="TextBox 71"/>
          <p:cNvSpPr txBox="1"/>
          <p:nvPr/>
        </p:nvSpPr>
        <p:spPr>
          <a:xfrm>
            <a:off x="2652992" y="4130159"/>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73" name="TextBox 72"/>
          <p:cNvSpPr txBox="1"/>
          <p:nvPr/>
        </p:nvSpPr>
        <p:spPr>
          <a:xfrm>
            <a:off x="3362325" y="4139684"/>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Tree>
    <p:extLst>
      <p:ext uri="{BB962C8B-B14F-4D97-AF65-F5344CB8AC3E}">
        <p14:creationId xmlns:p14="http://schemas.microsoft.com/office/powerpoint/2010/main" val="102258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50"/>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5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65"/>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7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054"/>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P spid="24" grpId="0" animBg="1"/>
      <p:bldP spid="25" grpId="0" animBg="1"/>
      <p:bldP spid="27" grpId="0" animBg="1"/>
      <p:bldP spid="55" grpId="0" animBg="1"/>
      <p:bldP spid="28" grpId="0"/>
      <p:bldP spid="29" grpId="0"/>
      <p:bldP spid="62" grpId="0" animBg="1"/>
      <p:bldP spid="63" grpId="0" animBg="1"/>
      <p:bldP spid="64" grpId="0"/>
      <p:bldP spid="65" grpId="0"/>
      <p:bldP spid="66" grpId="0" animBg="1"/>
      <p:bldP spid="67" grpId="0" animBg="1"/>
      <p:bldP spid="68" grpId="0"/>
      <p:bldP spid="69" grpId="0"/>
      <p:bldP spid="70" grpId="0" animBg="1"/>
      <p:bldP spid="71" grpId="0" animBg="1"/>
      <p:bldP spid="72" grpId="0"/>
      <p:bldP spid="7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bwMode="auto">
          <a:xfrm>
            <a:off x="219076" y="2266951"/>
            <a:ext cx="4343400" cy="4367689"/>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9" name="TextBox 18"/>
          <p:cNvSpPr txBox="1"/>
          <p:nvPr/>
        </p:nvSpPr>
        <p:spPr>
          <a:xfrm>
            <a:off x="1219200" y="3324225"/>
            <a:ext cx="2890278" cy="2677646"/>
          </a:xfrm>
          <a:prstGeom prst="rect">
            <a:avLst/>
          </a:prstGeom>
          <a:noFill/>
        </p:spPr>
        <p:txBody>
          <a:bodyPr wrap="square" lIns="91430" tIns="45715" rIns="91430" bIns="45715" rtlCol="0">
            <a:spAutoFit/>
          </a:bodyPr>
          <a:lstStyle/>
          <a:p>
            <a:pPr>
              <a:tabLst>
                <a:tab pos="1371446" algn="l"/>
              </a:tabLst>
            </a:pPr>
            <a:r>
              <a:rPr lang="en-US" sz="2800" dirty="0"/>
              <a:t>  ●		●</a:t>
            </a:r>
          </a:p>
          <a:p>
            <a:pPr>
              <a:tabLst>
                <a:tab pos="1657164" algn="l"/>
              </a:tabLst>
            </a:pPr>
            <a:endParaRPr lang="en-US" sz="2800" dirty="0"/>
          </a:p>
          <a:p>
            <a:pPr>
              <a:tabLst>
                <a:tab pos="1657164" algn="l"/>
              </a:tabLst>
            </a:pPr>
            <a:r>
              <a:rPr lang="en-US" sz="2800" dirty="0"/>
              <a:t>	</a:t>
            </a:r>
          </a:p>
          <a:p>
            <a:pPr>
              <a:tabLst>
                <a:tab pos="1657164" algn="l"/>
              </a:tabLst>
            </a:pPr>
            <a:endParaRPr lang="en-US" sz="2800" dirty="0"/>
          </a:p>
          <a:p>
            <a:pPr>
              <a:tabLst>
                <a:tab pos="1371446" algn="l"/>
              </a:tabLst>
            </a:pPr>
            <a:r>
              <a:rPr lang="en-US" sz="2800" dirty="0"/>
              <a:t>  ●		●</a:t>
            </a:r>
          </a:p>
          <a:p>
            <a:pPr>
              <a:tabLst>
                <a:tab pos="1542877" algn="l"/>
              </a:tabLst>
            </a:pPr>
            <a:r>
              <a:rPr lang="en-US" sz="2800" dirty="0"/>
              <a:t>	</a:t>
            </a:r>
          </a:p>
        </p:txBody>
      </p:sp>
      <p:sp>
        <p:nvSpPr>
          <p:cNvPr id="20" name="TextBox 19"/>
          <p:cNvSpPr txBox="1"/>
          <p:nvPr/>
        </p:nvSpPr>
        <p:spPr>
          <a:xfrm>
            <a:off x="1340969" y="3626882"/>
            <a:ext cx="583794" cy="369322"/>
          </a:xfrm>
          <a:prstGeom prst="rect">
            <a:avLst/>
          </a:prstGeom>
          <a:noFill/>
        </p:spPr>
        <p:txBody>
          <a:bodyPr wrap="none" lIns="91430" tIns="45715" rIns="91430" bIns="45715" rtlCol="0">
            <a:spAutoFit/>
          </a:bodyPr>
          <a:lstStyle/>
          <a:p>
            <a:r>
              <a:rPr lang="en-US" dirty="0">
                <a:latin typeface="cmmi10"/>
              </a:rPr>
              <a:t>n</a:t>
            </a:r>
            <a:r>
              <a:rPr lang="en-US" dirty="0" smtClean="0"/>
              <a:t>, </a:t>
            </a:r>
            <a:r>
              <a:rPr lang="en-US" dirty="0" smtClean="0">
                <a:latin typeface="cmmi10"/>
              </a:rPr>
              <a:t>l</a:t>
            </a:r>
            <a:r>
              <a:rPr lang="en-US" dirty="0" smtClean="0"/>
              <a:t> </a:t>
            </a:r>
            <a:endParaRPr lang="en-US" dirty="0"/>
          </a:p>
        </p:txBody>
      </p:sp>
      <p:sp>
        <p:nvSpPr>
          <p:cNvPr id="21" name="TextBox 20"/>
          <p:cNvSpPr txBox="1"/>
          <p:nvPr/>
        </p:nvSpPr>
        <p:spPr>
          <a:xfrm>
            <a:off x="2924859" y="3626882"/>
            <a:ext cx="673562" cy="369322"/>
          </a:xfrm>
          <a:prstGeom prst="rect">
            <a:avLst/>
          </a:prstGeom>
          <a:noFill/>
        </p:spPr>
        <p:txBody>
          <a:bodyPr wrap="none" lIns="91430" tIns="45715" rIns="91430" bIns="45715" rtlCol="0">
            <a:spAutoFit/>
          </a:bodyPr>
          <a:lstStyle/>
          <a:p>
            <a:r>
              <a:rPr lang="en-US" dirty="0" smtClean="0">
                <a:latin typeface="cmmi10"/>
              </a:rPr>
              <a:t>n</a:t>
            </a:r>
            <a:r>
              <a:rPr lang="en-US" dirty="0" smtClean="0"/>
              <a:t>, </a:t>
            </a:r>
            <a:r>
              <a:rPr lang="en-US" dirty="0" smtClean="0">
                <a:latin typeface="cmsy10"/>
              </a:rPr>
              <a:t>:</a:t>
            </a:r>
            <a:r>
              <a:rPr lang="en-US" dirty="0" smtClean="0">
                <a:latin typeface="cmmi10"/>
              </a:rPr>
              <a:t>l</a:t>
            </a:r>
            <a:endParaRPr lang="en-US" dirty="0">
              <a:latin typeface="cmmi10"/>
            </a:endParaRPr>
          </a:p>
        </p:txBody>
      </p:sp>
      <p:sp>
        <p:nvSpPr>
          <p:cNvPr id="22" name="TextBox 21"/>
          <p:cNvSpPr txBox="1"/>
          <p:nvPr/>
        </p:nvSpPr>
        <p:spPr>
          <a:xfrm>
            <a:off x="1296084" y="5336142"/>
            <a:ext cx="673562" cy="369322"/>
          </a:xfrm>
          <a:prstGeom prst="rect">
            <a:avLst/>
          </a:prstGeom>
          <a:noFill/>
        </p:spPr>
        <p:txBody>
          <a:bodyPr wrap="none" lIns="91430" tIns="45715" rIns="91430" bIns="45715" rtlCol="0">
            <a:spAutoFit/>
          </a:bodyPr>
          <a:lstStyle/>
          <a:p>
            <a:r>
              <a:rPr lang="en-US" dirty="0" smtClean="0">
                <a:latin typeface="cmsy10"/>
              </a:rPr>
              <a:t>:</a:t>
            </a:r>
            <a:r>
              <a:rPr lang="en-US" dirty="0" smtClean="0">
                <a:latin typeface="cmmi10"/>
              </a:rPr>
              <a:t>n</a:t>
            </a:r>
            <a:r>
              <a:rPr lang="en-US" dirty="0" smtClean="0"/>
              <a:t>, </a:t>
            </a:r>
            <a:r>
              <a:rPr lang="en-US" dirty="0" smtClean="0">
                <a:latin typeface="cmmi10"/>
              </a:rPr>
              <a:t>l</a:t>
            </a:r>
            <a:endParaRPr lang="en-US" dirty="0">
              <a:latin typeface="cmmi10"/>
            </a:endParaRPr>
          </a:p>
        </p:txBody>
      </p:sp>
      <p:sp>
        <p:nvSpPr>
          <p:cNvPr id="23" name="TextBox 22"/>
          <p:cNvSpPr txBox="1"/>
          <p:nvPr/>
        </p:nvSpPr>
        <p:spPr>
          <a:xfrm>
            <a:off x="2879978" y="5341380"/>
            <a:ext cx="763330" cy="369322"/>
          </a:xfrm>
          <a:prstGeom prst="rect">
            <a:avLst/>
          </a:prstGeom>
          <a:noFill/>
        </p:spPr>
        <p:txBody>
          <a:bodyPr wrap="none" lIns="91430" tIns="45715" rIns="91430" bIns="45715" rtlCol="0">
            <a:spAutoFit/>
          </a:bodyPr>
          <a:lstStyle/>
          <a:p>
            <a:r>
              <a:rPr lang="en-US" dirty="0" smtClean="0">
                <a:latin typeface="cmsy10"/>
              </a:rPr>
              <a:t>:</a:t>
            </a:r>
            <a:r>
              <a:rPr lang="en-US" dirty="0" err="1" smtClean="0">
                <a:latin typeface="cmmi10"/>
              </a:rPr>
              <a:t>n</a:t>
            </a:r>
            <a:r>
              <a:rPr lang="en-US" dirty="0" err="1" smtClean="0"/>
              <a:t>,</a:t>
            </a:r>
            <a:r>
              <a:rPr lang="en-US" dirty="0" err="1" smtClean="0">
                <a:latin typeface="cmsy10"/>
              </a:rPr>
              <a:t>:</a:t>
            </a:r>
            <a:r>
              <a:rPr lang="en-US" dirty="0" err="1" smtClean="0">
                <a:latin typeface="cmmi10"/>
              </a:rPr>
              <a:t>l</a:t>
            </a:r>
            <a:endParaRPr lang="en-US" dirty="0">
              <a:latin typeface="cmmi10"/>
            </a:endParaRPr>
          </a:p>
        </p:txBody>
      </p:sp>
      <p:sp>
        <p:nvSpPr>
          <p:cNvPr id="24" name="Rounded Rectangle 23"/>
          <p:cNvSpPr/>
          <p:nvPr/>
        </p:nvSpPr>
        <p:spPr bwMode="auto">
          <a:xfrm>
            <a:off x="857250" y="2886075"/>
            <a:ext cx="3105150" cy="311580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5" name="Rounded Rectangle 24"/>
          <p:cNvSpPr/>
          <p:nvPr/>
        </p:nvSpPr>
        <p:spPr bwMode="auto">
          <a:xfrm>
            <a:off x="742950" y="2828925"/>
            <a:ext cx="3318903" cy="3238500"/>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7" name="Oval Callout 26"/>
          <p:cNvSpPr/>
          <p:nvPr/>
        </p:nvSpPr>
        <p:spPr bwMode="auto">
          <a:xfrm>
            <a:off x="1685928" y="297656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5" name="Oval Callout 54"/>
          <p:cNvSpPr/>
          <p:nvPr/>
        </p:nvSpPr>
        <p:spPr bwMode="auto">
          <a:xfrm flipH="1">
            <a:off x="1019177" y="297656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8" name="TextBox 27"/>
          <p:cNvSpPr txBox="1"/>
          <p:nvPr/>
        </p:nvSpPr>
        <p:spPr>
          <a:xfrm>
            <a:off x="995642" y="3101459"/>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29" name="TextBox 28"/>
          <p:cNvSpPr txBox="1"/>
          <p:nvPr/>
        </p:nvSpPr>
        <p:spPr>
          <a:xfrm>
            <a:off x="1704975" y="3110984"/>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62" name="Oval Callout 61"/>
          <p:cNvSpPr/>
          <p:nvPr/>
        </p:nvSpPr>
        <p:spPr bwMode="auto">
          <a:xfrm>
            <a:off x="3314703" y="297656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3" name="Oval Callout 62"/>
          <p:cNvSpPr/>
          <p:nvPr/>
        </p:nvSpPr>
        <p:spPr bwMode="auto">
          <a:xfrm flipH="1">
            <a:off x="2647952" y="297656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4" name="TextBox 63"/>
          <p:cNvSpPr txBox="1"/>
          <p:nvPr/>
        </p:nvSpPr>
        <p:spPr>
          <a:xfrm>
            <a:off x="2624417" y="3101459"/>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65" name="TextBox 64"/>
          <p:cNvSpPr txBox="1"/>
          <p:nvPr/>
        </p:nvSpPr>
        <p:spPr>
          <a:xfrm>
            <a:off x="3333750" y="3110984"/>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66" name="Oval Callout 65"/>
          <p:cNvSpPr/>
          <p:nvPr/>
        </p:nvSpPr>
        <p:spPr bwMode="auto">
          <a:xfrm>
            <a:off x="1685928" y="467201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7" name="Oval Callout 66"/>
          <p:cNvSpPr/>
          <p:nvPr/>
        </p:nvSpPr>
        <p:spPr bwMode="auto">
          <a:xfrm flipH="1">
            <a:off x="1019177" y="467201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8" name="TextBox 67"/>
          <p:cNvSpPr txBox="1"/>
          <p:nvPr/>
        </p:nvSpPr>
        <p:spPr>
          <a:xfrm>
            <a:off x="995642" y="4796909"/>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69" name="TextBox 68"/>
          <p:cNvSpPr txBox="1"/>
          <p:nvPr/>
        </p:nvSpPr>
        <p:spPr>
          <a:xfrm>
            <a:off x="1704975" y="4806434"/>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70" name="Oval Callout 69"/>
          <p:cNvSpPr/>
          <p:nvPr/>
        </p:nvSpPr>
        <p:spPr bwMode="auto">
          <a:xfrm>
            <a:off x="3314703" y="467201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1" name="Oval Callout 70"/>
          <p:cNvSpPr/>
          <p:nvPr/>
        </p:nvSpPr>
        <p:spPr bwMode="auto">
          <a:xfrm flipH="1">
            <a:off x="2647952" y="467201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2" name="TextBox 71"/>
          <p:cNvSpPr txBox="1"/>
          <p:nvPr/>
        </p:nvSpPr>
        <p:spPr>
          <a:xfrm>
            <a:off x="2624417" y="4796909"/>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73" name="TextBox 72"/>
          <p:cNvSpPr txBox="1"/>
          <p:nvPr/>
        </p:nvSpPr>
        <p:spPr>
          <a:xfrm>
            <a:off x="3333750" y="4806434"/>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91" y="206307"/>
            <a:ext cx="7880391" cy="180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21382" y="2175166"/>
            <a:ext cx="4246418" cy="3477875"/>
          </a:xfrm>
          <a:prstGeom prst="rect">
            <a:avLst/>
          </a:prstGeom>
          <a:noFill/>
        </p:spPr>
        <p:txBody>
          <a:bodyPr wrap="square" lIns="91430" tIns="45715" rIns="91430" bIns="45715" rtlCol="0">
            <a:spAutoFit/>
          </a:bodyPr>
          <a:lstStyle/>
          <a:p>
            <a:r>
              <a:rPr lang="en-US" sz="2000" dirty="0"/>
              <a:t>Fagin and Halpern (1988), Halpern (2001), Halpern and </a:t>
            </a:r>
            <a:r>
              <a:rPr lang="en-US" sz="2000" dirty="0" err="1"/>
              <a:t>Rego</a:t>
            </a:r>
            <a:r>
              <a:rPr lang="en-US" sz="2000" dirty="0"/>
              <a:t> (2008) provide sound and complete </a:t>
            </a:r>
            <a:r>
              <a:rPr lang="en-US" sz="2000" dirty="0" err="1"/>
              <a:t>axiomatizations</a:t>
            </a:r>
            <a:r>
              <a:rPr lang="en-US" sz="2000" dirty="0"/>
              <a:t> of awareness structures under various assumptions on accessibility relations and awareness correspondences. </a:t>
            </a:r>
            <a:r>
              <a:rPr lang="en-US" sz="1400" dirty="0">
                <a:hlinkClick r:id="rId3" action="ppaction://hlinkfile"/>
              </a:rPr>
              <a:t>(details)</a:t>
            </a:r>
            <a:r>
              <a:rPr lang="en-US" sz="2000" dirty="0"/>
              <a:t>  </a:t>
            </a:r>
          </a:p>
          <a:p>
            <a:endParaRPr lang="en-US" sz="2000" dirty="0"/>
          </a:p>
          <a:p>
            <a:endParaRPr lang="en-US" sz="2000" dirty="0"/>
          </a:p>
          <a:p>
            <a:r>
              <a:rPr lang="en-US" sz="2000" dirty="0"/>
              <a:t>The example models our story. 	</a:t>
            </a:r>
            <a:r>
              <a:rPr lang="en-US" dirty="0" smtClean="0"/>
              <a:t>    </a:t>
            </a:r>
            <a:endParaRPr lang="en-US" dirty="0"/>
          </a:p>
        </p:txBody>
      </p:sp>
    </p:spTree>
    <p:extLst>
      <p:ext uri="{BB962C8B-B14F-4D97-AF65-F5344CB8AC3E}">
        <p14:creationId xmlns:p14="http://schemas.microsoft.com/office/powerpoint/2010/main" val="307400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2196892" y="1402157"/>
            <a:ext cx="6048795" cy="3708959"/>
          </a:xfrm>
          <a:custGeom>
            <a:avLst/>
            <a:gdLst>
              <a:gd name="connsiteX0" fmla="*/ 2790759 w 6048795"/>
              <a:gd name="connsiteY0" fmla="*/ 52597 h 3708959"/>
              <a:gd name="connsiteX1" fmla="*/ 975814 w 6048795"/>
              <a:gd name="connsiteY1" fmla="*/ 523652 h 3708959"/>
              <a:gd name="connsiteX2" fmla="*/ 33704 w 6048795"/>
              <a:gd name="connsiteY2" fmla="*/ 1438052 h 3708959"/>
              <a:gd name="connsiteX3" fmla="*/ 213814 w 6048795"/>
              <a:gd name="connsiteY3" fmla="*/ 2560270 h 3708959"/>
              <a:gd name="connsiteX4" fmla="*/ 255377 w 6048795"/>
              <a:gd name="connsiteY4" fmla="*/ 3031324 h 3708959"/>
              <a:gd name="connsiteX5" fmla="*/ 1031232 w 6048795"/>
              <a:gd name="connsiteY5" fmla="*/ 3502379 h 3708959"/>
              <a:gd name="connsiteX6" fmla="*/ 3261814 w 6048795"/>
              <a:gd name="connsiteY6" fmla="*/ 3696343 h 3708959"/>
              <a:gd name="connsiteX7" fmla="*/ 5506250 w 6048795"/>
              <a:gd name="connsiteY7" fmla="*/ 3169870 h 3708959"/>
              <a:gd name="connsiteX8" fmla="*/ 5658650 w 6048795"/>
              <a:gd name="connsiteY8" fmla="*/ 2629543 h 3708959"/>
              <a:gd name="connsiteX9" fmla="*/ 6046577 w 6048795"/>
              <a:gd name="connsiteY9" fmla="*/ 1812124 h 3708959"/>
              <a:gd name="connsiteX10" fmla="*/ 5464686 w 6048795"/>
              <a:gd name="connsiteY10" fmla="*/ 800743 h 3708959"/>
              <a:gd name="connsiteX11" fmla="*/ 3677450 w 6048795"/>
              <a:gd name="connsiteY11" fmla="*/ 52597 h 3708959"/>
              <a:gd name="connsiteX12" fmla="*/ 2569086 w 6048795"/>
              <a:gd name="connsiteY12" fmla="*/ 121870 h 37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8795" h="3708959">
                <a:moveTo>
                  <a:pt x="2790759" y="52597"/>
                </a:moveTo>
                <a:cubicBezTo>
                  <a:pt x="2113041" y="172670"/>
                  <a:pt x="1435323" y="292743"/>
                  <a:pt x="975814" y="523652"/>
                </a:cubicBezTo>
                <a:cubicBezTo>
                  <a:pt x="516305" y="754561"/>
                  <a:pt x="160704" y="1098616"/>
                  <a:pt x="33704" y="1438052"/>
                </a:cubicBezTo>
                <a:cubicBezTo>
                  <a:pt x="-93296" y="1777488"/>
                  <a:pt x="176869" y="2294725"/>
                  <a:pt x="213814" y="2560270"/>
                </a:cubicBezTo>
                <a:cubicBezTo>
                  <a:pt x="250759" y="2825815"/>
                  <a:pt x="119141" y="2874306"/>
                  <a:pt x="255377" y="3031324"/>
                </a:cubicBezTo>
                <a:cubicBezTo>
                  <a:pt x="391613" y="3188342"/>
                  <a:pt x="530159" y="3391543"/>
                  <a:pt x="1031232" y="3502379"/>
                </a:cubicBezTo>
                <a:cubicBezTo>
                  <a:pt x="1532305" y="3613216"/>
                  <a:pt x="2515978" y="3751761"/>
                  <a:pt x="3261814" y="3696343"/>
                </a:cubicBezTo>
                <a:cubicBezTo>
                  <a:pt x="4007650" y="3640925"/>
                  <a:pt x="5106777" y="3347670"/>
                  <a:pt x="5506250" y="3169870"/>
                </a:cubicBezTo>
                <a:cubicBezTo>
                  <a:pt x="5905723" y="2992070"/>
                  <a:pt x="5568596" y="2855834"/>
                  <a:pt x="5658650" y="2629543"/>
                </a:cubicBezTo>
                <a:cubicBezTo>
                  <a:pt x="5748704" y="2403252"/>
                  <a:pt x="6078904" y="2116924"/>
                  <a:pt x="6046577" y="1812124"/>
                </a:cubicBezTo>
                <a:cubicBezTo>
                  <a:pt x="6014250" y="1507324"/>
                  <a:pt x="5859540" y="1093997"/>
                  <a:pt x="5464686" y="800743"/>
                </a:cubicBezTo>
                <a:cubicBezTo>
                  <a:pt x="5069832" y="507489"/>
                  <a:pt x="4160050" y="165743"/>
                  <a:pt x="3677450" y="52597"/>
                </a:cubicBezTo>
                <a:cubicBezTo>
                  <a:pt x="3194850" y="-60549"/>
                  <a:pt x="2881968" y="30660"/>
                  <a:pt x="2569086" y="12187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 name="Oval 6"/>
          <p:cNvSpPr/>
          <p:nvPr/>
        </p:nvSpPr>
        <p:spPr bwMode="auto">
          <a:xfrm>
            <a:off x="5985157" y="3588354"/>
            <a:ext cx="581891" cy="678873"/>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Oval 7"/>
          <p:cNvSpPr/>
          <p:nvPr/>
        </p:nvSpPr>
        <p:spPr bwMode="auto">
          <a:xfrm>
            <a:off x="3962322" y="3588348"/>
            <a:ext cx="581891" cy="678873"/>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 name="Freeform 9"/>
          <p:cNvSpPr/>
          <p:nvPr/>
        </p:nvSpPr>
        <p:spPr bwMode="auto">
          <a:xfrm>
            <a:off x="5070777" y="4280869"/>
            <a:ext cx="582548" cy="178529"/>
          </a:xfrm>
          <a:custGeom>
            <a:avLst/>
            <a:gdLst>
              <a:gd name="connsiteX0" fmla="*/ 0 w 582548"/>
              <a:gd name="connsiteY0" fmla="*/ 138758 h 178529"/>
              <a:gd name="connsiteX1" fmla="*/ 249382 w 582548"/>
              <a:gd name="connsiteY1" fmla="*/ 212 h 178529"/>
              <a:gd name="connsiteX2" fmla="*/ 568037 w 582548"/>
              <a:gd name="connsiteY2" fmla="*/ 166467 h 178529"/>
              <a:gd name="connsiteX3" fmla="*/ 498764 w 582548"/>
              <a:gd name="connsiteY3" fmla="*/ 152612 h 178529"/>
            </a:gdLst>
            <a:ahLst/>
            <a:cxnLst>
              <a:cxn ang="0">
                <a:pos x="connsiteX0" y="connsiteY0"/>
              </a:cxn>
              <a:cxn ang="0">
                <a:pos x="connsiteX1" y="connsiteY1"/>
              </a:cxn>
              <a:cxn ang="0">
                <a:pos x="connsiteX2" y="connsiteY2"/>
              </a:cxn>
              <a:cxn ang="0">
                <a:pos x="connsiteX3" y="connsiteY3"/>
              </a:cxn>
            </a:cxnLst>
            <a:rect l="l" t="t" r="r" b="b"/>
            <a:pathLst>
              <a:path w="582548" h="178529">
                <a:moveTo>
                  <a:pt x="0" y="138758"/>
                </a:moveTo>
                <a:cubicBezTo>
                  <a:pt x="77354" y="67176"/>
                  <a:pt x="154709" y="-4406"/>
                  <a:pt x="249382" y="212"/>
                </a:cubicBezTo>
                <a:cubicBezTo>
                  <a:pt x="344055" y="4830"/>
                  <a:pt x="526473" y="141067"/>
                  <a:pt x="568037" y="166467"/>
                </a:cubicBezTo>
                <a:cubicBezTo>
                  <a:pt x="609601" y="191867"/>
                  <a:pt x="554182" y="172239"/>
                  <a:pt x="498764" y="152612"/>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 name="Freeform 11"/>
          <p:cNvSpPr/>
          <p:nvPr/>
        </p:nvSpPr>
        <p:spPr bwMode="auto">
          <a:xfrm>
            <a:off x="4170232" y="4655154"/>
            <a:ext cx="2369127" cy="342488"/>
          </a:xfrm>
          <a:custGeom>
            <a:avLst/>
            <a:gdLst>
              <a:gd name="connsiteX0" fmla="*/ 0 w 2369127"/>
              <a:gd name="connsiteY0" fmla="*/ 96982 h 196767"/>
              <a:gd name="connsiteX1" fmla="*/ 1094509 w 2369127"/>
              <a:gd name="connsiteY1" fmla="*/ 193964 h 196767"/>
              <a:gd name="connsiteX2" fmla="*/ 2369127 w 2369127"/>
              <a:gd name="connsiteY2" fmla="*/ 0 h 196767"/>
            </a:gdLst>
            <a:ahLst/>
            <a:cxnLst>
              <a:cxn ang="0">
                <a:pos x="connsiteX0" y="connsiteY0"/>
              </a:cxn>
              <a:cxn ang="0">
                <a:pos x="connsiteX1" y="connsiteY1"/>
              </a:cxn>
              <a:cxn ang="0">
                <a:pos x="connsiteX2" y="connsiteY2"/>
              </a:cxn>
            </a:cxnLst>
            <a:rect l="l" t="t" r="r" b="b"/>
            <a:pathLst>
              <a:path w="2369127" h="196767">
                <a:moveTo>
                  <a:pt x="0" y="96982"/>
                </a:moveTo>
                <a:cubicBezTo>
                  <a:pt x="349827" y="153555"/>
                  <a:pt x="699655" y="210128"/>
                  <a:pt x="1094509" y="193964"/>
                </a:cubicBezTo>
                <a:cubicBezTo>
                  <a:pt x="1489363" y="177800"/>
                  <a:pt x="1929245" y="88900"/>
                  <a:pt x="2369127"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 name="Oval 12"/>
          <p:cNvSpPr/>
          <p:nvPr/>
        </p:nvSpPr>
        <p:spPr bwMode="auto">
          <a:xfrm>
            <a:off x="4170232" y="3865444"/>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 name="Oval 13"/>
          <p:cNvSpPr/>
          <p:nvPr/>
        </p:nvSpPr>
        <p:spPr bwMode="auto">
          <a:xfrm>
            <a:off x="6179202" y="3865439"/>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 name="Freeform 14"/>
          <p:cNvSpPr/>
          <p:nvPr/>
        </p:nvSpPr>
        <p:spPr bwMode="auto">
          <a:xfrm>
            <a:off x="4391872" y="5112353"/>
            <a:ext cx="2012045" cy="914501"/>
          </a:xfrm>
          <a:custGeom>
            <a:avLst/>
            <a:gdLst>
              <a:gd name="connsiteX0" fmla="*/ 1094542 w 2012045"/>
              <a:gd name="connsiteY0" fmla="*/ 27709 h 914501"/>
              <a:gd name="connsiteX1" fmla="*/ 1953523 w 2012045"/>
              <a:gd name="connsiteY1" fmla="*/ 374073 h 914501"/>
              <a:gd name="connsiteX2" fmla="*/ 1856542 w 2012045"/>
              <a:gd name="connsiteY2" fmla="*/ 789709 h 914501"/>
              <a:gd name="connsiteX3" fmla="*/ 1219233 w 2012045"/>
              <a:gd name="connsiteY3" fmla="*/ 914400 h 914501"/>
              <a:gd name="connsiteX4" fmla="*/ 55451 w 2012045"/>
              <a:gd name="connsiteY4" fmla="*/ 775855 h 914501"/>
              <a:gd name="connsiteX5" fmla="*/ 249414 w 2012045"/>
              <a:gd name="connsiteY5" fmla="*/ 263237 h 914501"/>
              <a:gd name="connsiteX6" fmla="*/ 803596 w 2012045"/>
              <a:gd name="connsiteY6" fmla="*/ 0 h 91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045" h="914501">
                <a:moveTo>
                  <a:pt x="1094542" y="27709"/>
                </a:moveTo>
                <a:cubicBezTo>
                  <a:pt x="1460532" y="137391"/>
                  <a:pt x="1826523" y="247073"/>
                  <a:pt x="1953523" y="374073"/>
                </a:cubicBezTo>
                <a:cubicBezTo>
                  <a:pt x="2080523" y="501073"/>
                  <a:pt x="1978924" y="699655"/>
                  <a:pt x="1856542" y="789709"/>
                </a:cubicBezTo>
                <a:cubicBezTo>
                  <a:pt x="1734160" y="879763"/>
                  <a:pt x="1519415" y="916709"/>
                  <a:pt x="1219233" y="914400"/>
                </a:cubicBezTo>
                <a:cubicBezTo>
                  <a:pt x="919051" y="912091"/>
                  <a:pt x="217087" y="884382"/>
                  <a:pt x="55451" y="775855"/>
                </a:cubicBezTo>
                <a:cubicBezTo>
                  <a:pt x="-106185" y="667328"/>
                  <a:pt x="124723" y="392546"/>
                  <a:pt x="249414" y="263237"/>
                </a:cubicBezTo>
                <a:cubicBezTo>
                  <a:pt x="374105" y="133928"/>
                  <a:pt x="588850" y="66964"/>
                  <a:pt x="803596"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 name="Oval 15"/>
          <p:cNvSpPr/>
          <p:nvPr/>
        </p:nvSpPr>
        <p:spPr bwMode="auto">
          <a:xfrm>
            <a:off x="5971371" y="5166535"/>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7" name="Oval 16"/>
          <p:cNvSpPr/>
          <p:nvPr/>
        </p:nvSpPr>
        <p:spPr bwMode="auto">
          <a:xfrm>
            <a:off x="3713001" y="5221950"/>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8" name="Oval 17"/>
          <p:cNvSpPr/>
          <p:nvPr/>
        </p:nvSpPr>
        <p:spPr bwMode="auto">
          <a:xfrm>
            <a:off x="5971378" y="562496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9" name="Oval 18"/>
          <p:cNvSpPr/>
          <p:nvPr/>
        </p:nvSpPr>
        <p:spPr bwMode="auto">
          <a:xfrm>
            <a:off x="4350338" y="563881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0" name="TextBox 19"/>
          <p:cNvSpPr txBox="1"/>
          <p:nvPr/>
        </p:nvSpPr>
        <p:spPr>
          <a:xfrm>
            <a:off x="2230578" y="1277461"/>
            <a:ext cx="5904268" cy="2308314"/>
          </a:xfrm>
          <a:prstGeom prst="rect">
            <a:avLst/>
          </a:prstGeom>
          <a:noFill/>
        </p:spPr>
        <p:txBody>
          <a:bodyPr wrap="square" lIns="91430" tIns="45715" rIns="91430" bIns="45715" rtlCol="0">
            <a:spAutoFit/>
          </a:bodyPr>
          <a:lstStyle/>
          <a:p>
            <a:r>
              <a:rPr lang="en-US" sz="3600" b="1" dirty="0">
                <a:latin typeface="cmmi10"/>
              </a:rPr>
              <a:t>		   !</a:t>
            </a:r>
            <a:r>
              <a:rPr lang="en-US" sz="3600" b="1" baseline="-25000" dirty="0">
                <a:latin typeface="cmmi10"/>
              </a:rPr>
              <a:t>1</a:t>
            </a:r>
            <a:r>
              <a:rPr lang="en-US" sz="3600" b="1" dirty="0"/>
              <a:t> </a:t>
            </a:r>
            <a:r>
              <a:rPr lang="en-US" sz="3600" b="1" dirty="0">
                <a:latin typeface="cmmi10"/>
              </a:rPr>
              <a:t>!</a:t>
            </a:r>
            <a:r>
              <a:rPr lang="en-US" sz="3600" b="1" baseline="-25000" dirty="0">
                <a:latin typeface="cmmi10"/>
              </a:rPr>
              <a:t>2</a:t>
            </a:r>
            <a:r>
              <a:rPr lang="en-US" sz="3600" b="1" dirty="0"/>
              <a:t> </a:t>
            </a:r>
            <a:r>
              <a:rPr lang="en-US" sz="3600" b="1" dirty="0">
                <a:latin typeface="cmmi10"/>
              </a:rPr>
              <a:t>!</a:t>
            </a:r>
            <a:r>
              <a:rPr lang="en-US" sz="3600" b="1" baseline="-25000" dirty="0">
                <a:latin typeface="cmmi10"/>
              </a:rPr>
              <a:t>3</a:t>
            </a:r>
            <a:r>
              <a:rPr lang="en-US" sz="3600" b="1" dirty="0"/>
              <a:t>	</a:t>
            </a:r>
          </a:p>
          <a:p>
            <a:r>
              <a:rPr lang="en-US" sz="3600" b="1" dirty="0">
                <a:latin typeface="cmmi10"/>
              </a:rPr>
              <a:t>    !</a:t>
            </a:r>
            <a:r>
              <a:rPr lang="en-US" sz="3600" b="1" baseline="-25000" dirty="0">
                <a:latin typeface="cmmi10"/>
              </a:rPr>
              <a:t>4</a:t>
            </a:r>
            <a:r>
              <a:rPr lang="en-US" sz="3600" b="1" dirty="0"/>
              <a:t> </a:t>
            </a:r>
            <a:r>
              <a:rPr lang="en-US" sz="3600" b="1" dirty="0">
                <a:latin typeface="cmmi10"/>
              </a:rPr>
              <a:t>!</a:t>
            </a:r>
            <a:r>
              <a:rPr lang="en-US" sz="3600" b="1" baseline="-25000" dirty="0">
                <a:latin typeface="cmmi10"/>
              </a:rPr>
              <a:t>5</a:t>
            </a:r>
            <a:r>
              <a:rPr lang="en-US" sz="3600" b="1" dirty="0"/>
              <a:t> </a:t>
            </a:r>
            <a:r>
              <a:rPr lang="en-US" sz="3600" b="1" dirty="0">
                <a:latin typeface="cmmi10"/>
              </a:rPr>
              <a:t>!</a:t>
            </a:r>
            <a:r>
              <a:rPr lang="en-US" sz="3600" b="1" baseline="-25000" dirty="0">
                <a:latin typeface="cmmi10"/>
              </a:rPr>
              <a:t>6</a:t>
            </a:r>
            <a:r>
              <a:rPr lang="en-US" sz="3600" b="1" dirty="0"/>
              <a:t> </a:t>
            </a:r>
            <a:r>
              <a:rPr lang="en-US" sz="3600" b="1" dirty="0">
                <a:latin typeface="cmmi10"/>
              </a:rPr>
              <a:t>!</a:t>
            </a:r>
            <a:r>
              <a:rPr lang="en-US" sz="3600" b="1" baseline="-25000" dirty="0">
                <a:latin typeface="cmmi10"/>
              </a:rPr>
              <a:t>7 </a:t>
            </a:r>
            <a:r>
              <a:rPr lang="en-US" sz="3600" b="1" dirty="0">
                <a:latin typeface="cmmi10"/>
              </a:rPr>
              <a:t>!</a:t>
            </a:r>
            <a:r>
              <a:rPr lang="en-US" sz="3600" b="1" baseline="-25000" dirty="0">
                <a:latin typeface="cmmi10"/>
              </a:rPr>
              <a:t>8</a:t>
            </a:r>
            <a:r>
              <a:rPr lang="en-US" sz="3600" b="1" dirty="0"/>
              <a:t> </a:t>
            </a:r>
            <a:r>
              <a:rPr lang="en-US" sz="3600" b="1" dirty="0">
                <a:latin typeface="cmmi10"/>
              </a:rPr>
              <a:t>!</a:t>
            </a:r>
            <a:r>
              <a:rPr lang="en-US" sz="3600" b="1" baseline="-25000" dirty="0">
                <a:latin typeface="cmmi10"/>
              </a:rPr>
              <a:t>9</a:t>
            </a:r>
            <a:r>
              <a:rPr lang="en-US" sz="3600" b="1" dirty="0"/>
              <a:t> </a:t>
            </a:r>
            <a:r>
              <a:rPr lang="en-US" sz="3600" b="1" dirty="0">
                <a:latin typeface="cmmi10"/>
              </a:rPr>
              <a:t>!</a:t>
            </a:r>
            <a:r>
              <a:rPr lang="en-US" sz="3600" b="1" baseline="-25000" dirty="0">
                <a:latin typeface="cmmi10"/>
              </a:rPr>
              <a:t>10</a:t>
            </a:r>
            <a:r>
              <a:rPr lang="en-US" sz="3600" b="1" dirty="0"/>
              <a:t> </a:t>
            </a:r>
            <a:r>
              <a:rPr lang="en-US" sz="3600" b="1" dirty="0">
                <a:latin typeface="cmmi10"/>
              </a:rPr>
              <a:t>!</a:t>
            </a:r>
            <a:r>
              <a:rPr lang="en-US" sz="3600" b="1" baseline="-25000" dirty="0">
                <a:latin typeface="cmmi10"/>
              </a:rPr>
              <a:t>11</a:t>
            </a:r>
            <a:r>
              <a:rPr lang="en-US" sz="3600" b="1" dirty="0"/>
              <a:t> </a:t>
            </a:r>
          </a:p>
          <a:p>
            <a:r>
              <a:rPr lang="en-US" sz="3600" b="1" dirty="0">
                <a:latin typeface="cmmi10"/>
              </a:rPr>
              <a:t> !</a:t>
            </a:r>
            <a:r>
              <a:rPr lang="en-US" sz="3600" b="1" baseline="-25000" dirty="0">
                <a:latin typeface="cmmi10"/>
              </a:rPr>
              <a:t>12</a:t>
            </a:r>
            <a:r>
              <a:rPr lang="en-US" sz="3600" b="1" dirty="0"/>
              <a:t> </a:t>
            </a:r>
            <a:r>
              <a:rPr lang="en-US" sz="3600" b="1" dirty="0">
                <a:latin typeface="cmmi10"/>
              </a:rPr>
              <a:t>!</a:t>
            </a:r>
            <a:r>
              <a:rPr lang="en-US" sz="3600" b="1" baseline="-25000" dirty="0">
                <a:latin typeface="cmmi10"/>
              </a:rPr>
              <a:t>13</a:t>
            </a:r>
            <a:r>
              <a:rPr lang="en-US" sz="3600" b="1" dirty="0"/>
              <a:t> </a:t>
            </a:r>
            <a:r>
              <a:rPr lang="en-US" sz="3600" b="1" dirty="0">
                <a:latin typeface="cmmi10"/>
              </a:rPr>
              <a:t>!</a:t>
            </a:r>
            <a:r>
              <a:rPr lang="en-US" sz="3600" b="1" baseline="-25000" dirty="0">
                <a:latin typeface="cmmi10"/>
              </a:rPr>
              <a:t>14</a:t>
            </a:r>
            <a:r>
              <a:rPr lang="en-US" sz="3600" b="1" dirty="0"/>
              <a:t> </a:t>
            </a:r>
            <a:r>
              <a:rPr lang="en-US" sz="3600" b="1" dirty="0">
                <a:latin typeface="cmmi10"/>
              </a:rPr>
              <a:t>!</a:t>
            </a:r>
            <a:r>
              <a:rPr lang="en-US" sz="3600" b="1" baseline="-25000" dirty="0">
                <a:latin typeface="cmmi10"/>
              </a:rPr>
              <a:t>15 </a:t>
            </a:r>
            <a:r>
              <a:rPr lang="en-US" sz="3600" b="1" dirty="0">
                <a:latin typeface="cmmi10"/>
              </a:rPr>
              <a:t>!</a:t>
            </a:r>
            <a:r>
              <a:rPr lang="en-US" sz="3600" b="1" baseline="-25000" dirty="0">
                <a:latin typeface="cmmi10"/>
              </a:rPr>
              <a:t>16</a:t>
            </a:r>
            <a:r>
              <a:rPr lang="en-US" sz="3600" b="1" dirty="0"/>
              <a:t> </a:t>
            </a:r>
            <a:r>
              <a:rPr lang="en-US" sz="3600" b="1" dirty="0">
                <a:latin typeface="cmmi10"/>
              </a:rPr>
              <a:t>!</a:t>
            </a:r>
            <a:r>
              <a:rPr lang="en-US" sz="3600" b="1" baseline="-25000" dirty="0">
                <a:latin typeface="cmmi10"/>
              </a:rPr>
              <a:t>17</a:t>
            </a:r>
            <a:r>
              <a:rPr lang="en-US" sz="3600" b="1" dirty="0"/>
              <a:t> </a:t>
            </a:r>
            <a:r>
              <a:rPr lang="en-US" sz="3600" b="1" dirty="0">
                <a:latin typeface="cmmi10"/>
              </a:rPr>
              <a:t>!</a:t>
            </a:r>
            <a:r>
              <a:rPr lang="en-US" sz="3600" b="1" baseline="-25000" dirty="0">
                <a:latin typeface="cmmi10"/>
              </a:rPr>
              <a:t>18</a:t>
            </a:r>
            <a:r>
              <a:rPr lang="en-US" sz="3600" b="1" dirty="0"/>
              <a:t> </a:t>
            </a:r>
            <a:r>
              <a:rPr lang="en-US" sz="3600" b="1" dirty="0">
                <a:latin typeface="cmmi10"/>
              </a:rPr>
              <a:t>!</a:t>
            </a:r>
            <a:r>
              <a:rPr lang="en-US" sz="3600" b="1" baseline="-25000" dirty="0">
                <a:latin typeface="cmmi10"/>
              </a:rPr>
              <a:t>19</a:t>
            </a:r>
            <a:r>
              <a:rPr lang="en-US" sz="3600" b="1" dirty="0"/>
              <a:t> </a:t>
            </a:r>
          </a:p>
          <a:p>
            <a:r>
              <a:rPr lang="en-US" sz="3600" b="1" dirty="0">
                <a:latin typeface="cmmi10"/>
              </a:rPr>
              <a:t>!</a:t>
            </a:r>
            <a:r>
              <a:rPr lang="en-US" sz="3600" b="1" baseline="-25000" dirty="0">
                <a:latin typeface="cmmi10"/>
              </a:rPr>
              <a:t>20</a:t>
            </a:r>
            <a:r>
              <a:rPr lang="en-US" sz="3600" b="1" dirty="0"/>
              <a:t> </a:t>
            </a:r>
            <a:r>
              <a:rPr lang="en-US" sz="3600" b="1" dirty="0">
                <a:latin typeface="cmmi10"/>
              </a:rPr>
              <a:t>!</a:t>
            </a:r>
            <a:r>
              <a:rPr lang="en-US" sz="3600" b="1" baseline="-25000" dirty="0">
                <a:latin typeface="cmmi10"/>
              </a:rPr>
              <a:t>21</a:t>
            </a:r>
            <a:r>
              <a:rPr lang="en-US" sz="3600" b="1" dirty="0"/>
              <a:t> </a:t>
            </a:r>
            <a:r>
              <a:rPr lang="en-US" sz="3600" b="1" dirty="0">
                <a:latin typeface="cmmi10"/>
              </a:rPr>
              <a:t>!</a:t>
            </a:r>
            <a:r>
              <a:rPr lang="en-US" sz="3600" b="1" baseline="-25000" dirty="0">
                <a:latin typeface="cmmi10"/>
              </a:rPr>
              <a:t>22</a:t>
            </a:r>
            <a:r>
              <a:rPr lang="en-US" sz="3600" b="1" dirty="0"/>
              <a:t> </a:t>
            </a:r>
            <a:r>
              <a:rPr lang="en-US" sz="3600" b="1" dirty="0">
                <a:latin typeface="cmmi10"/>
              </a:rPr>
              <a:t>!</a:t>
            </a:r>
            <a:r>
              <a:rPr lang="en-US" sz="3600" b="1" baseline="-25000" dirty="0">
                <a:latin typeface="cmmi10"/>
              </a:rPr>
              <a:t>23 </a:t>
            </a:r>
            <a:r>
              <a:rPr lang="en-US" sz="3600" b="1" dirty="0">
                <a:latin typeface="cmmi10"/>
              </a:rPr>
              <a:t>!</a:t>
            </a:r>
            <a:r>
              <a:rPr lang="en-US" sz="3600" b="1" baseline="-25000" dirty="0">
                <a:latin typeface="cmmi10"/>
              </a:rPr>
              <a:t>24</a:t>
            </a:r>
            <a:r>
              <a:rPr lang="en-US" sz="3600" b="1" dirty="0"/>
              <a:t> </a:t>
            </a:r>
            <a:r>
              <a:rPr lang="en-US" sz="3600" b="1" dirty="0">
                <a:latin typeface="cmmi10"/>
              </a:rPr>
              <a:t>!</a:t>
            </a:r>
            <a:r>
              <a:rPr lang="en-US" sz="3600" b="1" baseline="-25000" dirty="0">
                <a:latin typeface="cmmi10"/>
              </a:rPr>
              <a:t>25</a:t>
            </a:r>
            <a:r>
              <a:rPr lang="en-US" sz="3600" b="1" dirty="0"/>
              <a:t> </a:t>
            </a:r>
            <a:r>
              <a:rPr lang="en-US" sz="3600" b="1" dirty="0">
                <a:latin typeface="cmmi10"/>
              </a:rPr>
              <a:t>!</a:t>
            </a:r>
            <a:r>
              <a:rPr lang="en-US" sz="3600" b="1" baseline="-25000" dirty="0">
                <a:latin typeface="cmmi10"/>
              </a:rPr>
              <a:t>26</a:t>
            </a:r>
            <a:r>
              <a:rPr lang="en-US" sz="3600" b="1" dirty="0"/>
              <a:t> …</a:t>
            </a:r>
          </a:p>
        </p:txBody>
      </p:sp>
      <p:sp>
        <p:nvSpPr>
          <p:cNvPr id="32" name="Freeform 31"/>
          <p:cNvSpPr/>
          <p:nvPr/>
        </p:nvSpPr>
        <p:spPr bwMode="auto">
          <a:xfrm rot="10643057">
            <a:off x="4167742" y="4666841"/>
            <a:ext cx="2370270" cy="54949"/>
          </a:xfrm>
          <a:custGeom>
            <a:avLst/>
            <a:gdLst>
              <a:gd name="connsiteX0" fmla="*/ 0 w 2369127"/>
              <a:gd name="connsiteY0" fmla="*/ 96982 h 196767"/>
              <a:gd name="connsiteX1" fmla="*/ 1094509 w 2369127"/>
              <a:gd name="connsiteY1" fmla="*/ 193964 h 196767"/>
              <a:gd name="connsiteX2" fmla="*/ 2369127 w 2369127"/>
              <a:gd name="connsiteY2" fmla="*/ 0 h 196767"/>
            </a:gdLst>
            <a:ahLst/>
            <a:cxnLst>
              <a:cxn ang="0">
                <a:pos x="connsiteX0" y="connsiteY0"/>
              </a:cxn>
              <a:cxn ang="0">
                <a:pos x="connsiteX1" y="connsiteY1"/>
              </a:cxn>
              <a:cxn ang="0">
                <a:pos x="connsiteX2" y="connsiteY2"/>
              </a:cxn>
            </a:cxnLst>
            <a:rect l="l" t="t" r="r" b="b"/>
            <a:pathLst>
              <a:path w="2369127" h="196767">
                <a:moveTo>
                  <a:pt x="0" y="96982"/>
                </a:moveTo>
                <a:cubicBezTo>
                  <a:pt x="349827" y="153555"/>
                  <a:pt x="699655" y="210128"/>
                  <a:pt x="1094509" y="193964"/>
                </a:cubicBezTo>
                <a:cubicBezTo>
                  <a:pt x="1489363" y="177800"/>
                  <a:pt x="1929245" y="88900"/>
                  <a:pt x="2369127"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4" name="Oval 33"/>
          <p:cNvSpPr/>
          <p:nvPr/>
        </p:nvSpPr>
        <p:spPr bwMode="auto">
          <a:xfrm>
            <a:off x="5403273" y="5708087"/>
            <a:ext cx="69272" cy="45719"/>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grpSp>
        <p:nvGrpSpPr>
          <p:cNvPr id="3" name="Group 2"/>
          <p:cNvGrpSpPr/>
          <p:nvPr/>
        </p:nvGrpSpPr>
        <p:grpSpPr>
          <a:xfrm>
            <a:off x="221673" y="3671484"/>
            <a:ext cx="1975219" cy="2050458"/>
            <a:chOff x="221672" y="3671484"/>
            <a:chExt cx="1975219" cy="2050458"/>
          </a:xfrm>
        </p:grpSpPr>
        <p:sp>
          <p:nvSpPr>
            <p:cNvPr id="33" name="Rounded Rectangular Callout 32"/>
            <p:cNvSpPr/>
            <p:nvPr/>
          </p:nvSpPr>
          <p:spPr bwMode="auto">
            <a:xfrm>
              <a:off x="221672" y="3671484"/>
              <a:ext cx="1975219" cy="2050458"/>
            </a:xfrm>
            <a:prstGeom prst="wedgeRoundRectCallout">
              <a:avLst>
                <a:gd name="adj1" fmla="val 200818"/>
                <a:gd name="adj2" fmla="val 6420"/>
                <a:gd name="adj3" fmla="val 16667"/>
              </a:avLst>
            </a:prstGeom>
            <a:solidFill>
              <a:schemeClr val="bg1"/>
            </a:solidFill>
            <a:ln w="25400" cap="flat" cmpd="sng" algn="ctr">
              <a:solidFill>
                <a:srgbClr val="FF66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defTabSz="914297"/>
              <a:endParaRPr lang="en-US">
                <a:latin typeface="Arial" charset="0"/>
                <a:cs typeface="Arial" charset="0"/>
              </a:endParaRPr>
            </a:p>
          </p:txBody>
        </p:sp>
        <p:grpSp>
          <p:nvGrpSpPr>
            <p:cNvPr id="2" name="Group 1"/>
            <p:cNvGrpSpPr/>
            <p:nvPr/>
          </p:nvGrpSpPr>
          <p:grpSpPr>
            <a:xfrm>
              <a:off x="371318" y="3865439"/>
              <a:ext cx="1637591" cy="1569325"/>
              <a:chOff x="371318" y="3865439"/>
              <a:chExt cx="1637591" cy="1569325"/>
            </a:xfrm>
          </p:grpSpPr>
          <p:sp>
            <p:nvSpPr>
              <p:cNvPr id="26" name="Freeform 25"/>
              <p:cNvSpPr/>
              <p:nvPr/>
            </p:nvSpPr>
            <p:spPr bwMode="auto">
              <a:xfrm>
                <a:off x="789503" y="4093817"/>
                <a:ext cx="731088" cy="640464"/>
              </a:xfrm>
              <a:custGeom>
                <a:avLst/>
                <a:gdLst>
                  <a:gd name="connsiteX0" fmla="*/ 665224 w 731088"/>
                  <a:gd name="connsiteY0" fmla="*/ 145674 h 640464"/>
                  <a:gd name="connsiteX1" fmla="*/ 318861 w 731088"/>
                  <a:gd name="connsiteY1" fmla="*/ 7128 h 640464"/>
                  <a:gd name="connsiteX2" fmla="*/ 206 w 731088"/>
                  <a:gd name="connsiteY2" fmla="*/ 339638 h 640464"/>
                  <a:gd name="connsiteX3" fmla="*/ 277297 w 731088"/>
                  <a:gd name="connsiteY3" fmla="*/ 630583 h 640464"/>
                  <a:gd name="connsiteX4" fmla="*/ 692933 w 731088"/>
                  <a:gd name="connsiteY4" fmla="*/ 533601 h 640464"/>
                  <a:gd name="connsiteX5" fmla="*/ 665224 w 731088"/>
                  <a:gd name="connsiteY5" fmla="*/ 145674 h 64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88" h="640464">
                    <a:moveTo>
                      <a:pt x="665224" y="145674"/>
                    </a:moveTo>
                    <a:cubicBezTo>
                      <a:pt x="602879" y="57929"/>
                      <a:pt x="429697" y="-25199"/>
                      <a:pt x="318861" y="7128"/>
                    </a:cubicBezTo>
                    <a:cubicBezTo>
                      <a:pt x="208025" y="39455"/>
                      <a:pt x="7133" y="235729"/>
                      <a:pt x="206" y="339638"/>
                    </a:cubicBezTo>
                    <a:cubicBezTo>
                      <a:pt x="-6721" y="443547"/>
                      <a:pt x="161843" y="598256"/>
                      <a:pt x="277297" y="630583"/>
                    </a:cubicBezTo>
                    <a:cubicBezTo>
                      <a:pt x="392751" y="662910"/>
                      <a:pt x="623660" y="612110"/>
                      <a:pt x="692933" y="533601"/>
                    </a:cubicBezTo>
                    <a:cubicBezTo>
                      <a:pt x="762206" y="455092"/>
                      <a:pt x="727569" y="233419"/>
                      <a:pt x="665224" y="145674"/>
                    </a:cubicBezTo>
                    <a:close/>
                  </a:path>
                </a:pathLst>
              </a:custGeom>
              <a:noFill/>
              <a:ln w="25400" cap="flat" cmpd="sng" algn="ctr">
                <a:solidFill>
                  <a:srgbClr val="0000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defTabSz="914297"/>
                <a:endParaRPr lang="en-US">
                  <a:latin typeface="Arial" charset="0"/>
                  <a:cs typeface="Arial" charset="0"/>
                </a:endParaRPr>
              </a:p>
            </p:txBody>
          </p:sp>
          <p:sp>
            <p:nvSpPr>
              <p:cNvPr id="28" name="Freeform 27"/>
              <p:cNvSpPr/>
              <p:nvPr/>
            </p:nvSpPr>
            <p:spPr bwMode="auto">
              <a:xfrm>
                <a:off x="637128" y="4350327"/>
                <a:ext cx="1103215" cy="184835"/>
              </a:xfrm>
              <a:custGeom>
                <a:avLst/>
                <a:gdLst>
                  <a:gd name="connsiteX0" fmla="*/ 138727 w 1103215"/>
                  <a:gd name="connsiteY0" fmla="*/ 0 h 184835"/>
                  <a:gd name="connsiteX1" fmla="*/ 181 w 1103215"/>
                  <a:gd name="connsiteY1" fmla="*/ 96982 h 184835"/>
                  <a:gd name="connsiteX2" fmla="*/ 124872 w 1103215"/>
                  <a:gd name="connsiteY2" fmla="*/ 180109 h 184835"/>
                  <a:gd name="connsiteX3" fmla="*/ 651345 w 1103215"/>
                  <a:gd name="connsiteY3" fmla="*/ 166255 h 184835"/>
                  <a:gd name="connsiteX4" fmla="*/ 1094690 w 1103215"/>
                  <a:gd name="connsiteY4" fmla="*/ 96982 h 184835"/>
                  <a:gd name="connsiteX5" fmla="*/ 900727 w 1103215"/>
                  <a:gd name="connsiteY5" fmla="*/ 0 h 18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215" h="184835">
                    <a:moveTo>
                      <a:pt x="138727" y="0"/>
                    </a:moveTo>
                    <a:cubicBezTo>
                      <a:pt x="70608" y="33482"/>
                      <a:pt x="2490" y="66964"/>
                      <a:pt x="181" y="96982"/>
                    </a:cubicBezTo>
                    <a:cubicBezTo>
                      <a:pt x="-2128" y="127000"/>
                      <a:pt x="16345" y="168564"/>
                      <a:pt x="124872" y="180109"/>
                    </a:cubicBezTo>
                    <a:cubicBezTo>
                      <a:pt x="233399" y="191655"/>
                      <a:pt x="489709" y="180109"/>
                      <a:pt x="651345" y="166255"/>
                    </a:cubicBezTo>
                    <a:cubicBezTo>
                      <a:pt x="812981" y="152401"/>
                      <a:pt x="1053126" y="124691"/>
                      <a:pt x="1094690" y="96982"/>
                    </a:cubicBezTo>
                    <a:cubicBezTo>
                      <a:pt x="1136254" y="69273"/>
                      <a:pt x="1018490" y="34636"/>
                      <a:pt x="900727" y="0"/>
                    </a:cubicBezTo>
                  </a:path>
                </a:pathLst>
              </a:cu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297"/>
                <a:endParaRPr lang="en-US">
                  <a:latin typeface="Arial" charset="0"/>
                  <a:cs typeface="Arial" charset="0"/>
                </a:endParaRPr>
              </a:p>
            </p:txBody>
          </p:sp>
          <p:sp>
            <p:nvSpPr>
              <p:cNvPr id="29" name="Freeform 28"/>
              <p:cNvSpPr/>
              <p:nvPr/>
            </p:nvSpPr>
            <p:spPr bwMode="auto">
              <a:xfrm>
                <a:off x="371318" y="4997641"/>
                <a:ext cx="411865" cy="437123"/>
              </a:xfrm>
              <a:custGeom>
                <a:avLst/>
                <a:gdLst>
                  <a:gd name="connsiteX0" fmla="*/ 238271 w 411865"/>
                  <a:gd name="connsiteY0" fmla="*/ 3850 h 437123"/>
                  <a:gd name="connsiteX1" fmla="*/ 2743 w 411865"/>
                  <a:gd name="connsiteY1" fmla="*/ 170104 h 437123"/>
                  <a:gd name="connsiteX2" fmla="*/ 127434 w 411865"/>
                  <a:gd name="connsiteY2" fmla="*/ 433341 h 437123"/>
                  <a:gd name="connsiteX3" fmla="*/ 390671 w 411865"/>
                  <a:gd name="connsiteY3" fmla="*/ 308650 h 437123"/>
                  <a:gd name="connsiteX4" fmla="*/ 376816 w 411865"/>
                  <a:gd name="connsiteY4" fmla="*/ 73123 h 437123"/>
                  <a:gd name="connsiteX5" fmla="*/ 238271 w 411865"/>
                  <a:gd name="connsiteY5" fmla="*/ 3850 h 43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65" h="437123">
                    <a:moveTo>
                      <a:pt x="238271" y="3850"/>
                    </a:moveTo>
                    <a:cubicBezTo>
                      <a:pt x="175925" y="20014"/>
                      <a:pt x="21216" y="98522"/>
                      <a:pt x="2743" y="170104"/>
                    </a:cubicBezTo>
                    <a:cubicBezTo>
                      <a:pt x="-15730" y="241686"/>
                      <a:pt x="62779" y="410250"/>
                      <a:pt x="127434" y="433341"/>
                    </a:cubicBezTo>
                    <a:cubicBezTo>
                      <a:pt x="192089" y="456432"/>
                      <a:pt x="349107" y="368686"/>
                      <a:pt x="390671" y="308650"/>
                    </a:cubicBezTo>
                    <a:cubicBezTo>
                      <a:pt x="432235" y="248614"/>
                      <a:pt x="404525" y="121614"/>
                      <a:pt x="376816" y="73123"/>
                    </a:cubicBezTo>
                    <a:cubicBezTo>
                      <a:pt x="349107" y="24632"/>
                      <a:pt x="300617" y="-12314"/>
                      <a:pt x="238271" y="3850"/>
                    </a:cubicBezTo>
                    <a:close/>
                  </a:path>
                </a:pathLst>
              </a:custGeom>
              <a:noFill/>
              <a:ln w="25400" cap="flat" cmpd="sng" algn="ctr">
                <a:solidFill>
                  <a:srgbClr val="0000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defTabSz="914297"/>
                <a:endParaRPr lang="en-US">
                  <a:latin typeface="Arial" charset="0"/>
                  <a:cs typeface="Arial" charset="0"/>
                </a:endParaRPr>
              </a:p>
            </p:txBody>
          </p:sp>
          <p:sp>
            <p:nvSpPr>
              <p:cNvPr id="30" name="Oval 29"/>
              <p:cNvSpPr/>
              <p:nvPr/>
            </p:nvSpPr>
            <p:spPr bwMode="auto">
              <a:xfrm>
                <a:off x="1371600" y="4851920"/>
                <a:ext cx="148991" cy="145721"/>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defTabSz="914297"/>
                <a:endParaRPr lang="en-US">
                  <a:latin typeface="Arial" charset="0"/>
                  <a:cs typeface="Arial" charset="0"/>
                </a:endParaRPr>
              </a:p>
            </p:txBody>
          </p:sp>
          <p:sp>
            <p:nvSpPr>
              <p:cNvPr id="31" name="Oval 30"/>
              <p:cNvSpPr/>
              <p:nvPr/>
            </p:nvSpPr>
            <p:spPr bwMode="auto">
              <a:xfrm>
                <a:off x="1740343" y="3865439"/>
                <a:ext cx="268566" cy="228378"/>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defTabSz="914297"/>
                <a:endParaRPr lang="en-US">
                  <a:latin typeface="Arial" charset="0"/>
                  <a:cs typeface="Arial" charset="0"/>
                </a:endParaRPr>
              </a:p>
            </p:txBody>
          </p:sp>
        </p:grpSp>
      </p:grpSp>
    </p:spTree>
    <p:extLst>
      <p:ext uri="{BB962C8B-B14F-4D97-AF65-F5344CB8AC3E}">
        <p14:creationId xmlns:p14="http://schemas.microsoft.com/office/powerpoint/2010/main" val="110485263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bwMode="auto">
          <a:xfrm>
            <a:off x="219076" y="238054"/>
            <a:ext cx="4343400" cy="4367689"/>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9" name="TextBox 18"/>
          <p:cNvSpPr txBox="1"/>
          <p:nvPr/>
        </p:nvSpPr>
        <p:spPr>
          <a:xfrm>
            <a:off x="1219200" y="1295329"/>
            <a:ext cx="2890278" cy="2677646"/>
          </a:xfrm>
          <a:prstGeom prst="rect">
            <a:avLst/>
          </a:prstGeom>
          <a:noFill/>
        </p:spPr>
        <p:txBody>
          <a:bodyPr wrap="square" lIns="91430" tIns="45715" rIns="91430" bIns="45715" rtlCol="0">
            <a:spAutoFit/>
          </a:bodyPr>
          <a:lstStyle/>
          <a:p>
            <a:pPr>
              <a:tabLst>
                <a:tab pos="1371446" algn="l"/>
              </a:tabLst>
            </a:pPr>
            <a:r>
              <a:rPr lang="en-US" sz="2800" dirty="0"/>
              <a:t>  ●		●</a:t>
            </a:r>
          </a:p>
          <a:p>
            <a:pPr>
              <a:tabLst>
                <a:tab pos="1657164" algn="l"/>
              </a:tabLst>
            </a:pPr>
            <a:endParaRPr lang="en-US" sz="2800" dirty="0"/>
          </a:p>
          <a:p>
            <a:pPr>
              <a:tabLst>
                <a:tab pos="1657164" algn="l"/>
              </a:tabLst>
            </a:pPr>
            <a:r>
              <a:rPr lang="en-US" sz="2800" dirty="0"/>
              <a:t>	</a:t>
            </a:r>
          </a:p>
          <a:p>
            <a:pPr>
              <a:tabLst>
                <a:tab pos="1657164" algn="l"/>
              </a:tabLst>
            </a:pPr>
            <a:endParaRPr lang="en-US" sz="2800" dirty="0"/>
          </a:p>
          <a:p>
            <a:pPr>
              <a:tabLst>
                <a:tab pos="1371446" algn="l"/>
              </a:tabLst>
            </a:pPr>
            <a:r>
              <a:rPr lang="en-US" sz="2800" dirty="0"/>
              <a:t>  ●		●</a:t>
            </a:r>
          </a:p>
          <a:p>
            <a:pPr>
              <a:tabLst>
                <a:tab pos="1542877" algn="l"/>
              </a:tabLst>
            </a:pPr>
            <a:r>
              <a:rPr lang="en-US" sz="2800" dirty="0"/>
              <a:t>	</a:t>
            </a:r>
          </a:p>
        </p:txBody>
      </p:sp>
      <p:sp>
        <p:nvSpPr>
          <p:cNvPr id="20" name="TextBox 19"/>
          <p:cNvSpPr txBox="1"/>
          <p:nvPr/>
        </p:nvSpPr>
        <p:spPr>
          <a:xfrm>
            <a:off x="1340969" y="1597986"/>
            <a:ext cx="583794" cy="369322"/>
          </a:xfrm>
          <a:prstGeom prst="rect">
            <a:avLst/>
          </a:prstGeom>
          <a:noFill/>
        </p:spPr>
        <p:txBody>
          <a:bodyPr wrap="none" lIns="91430" tIns="45715" rIns="91430" bIns="45715" rtlCol="0">
            <a:spAutoFit/>
          </a:bodyPr>
          <a:lstStyle/>
          <a:p>
            <a:r>
              <a:rPr lang="en-US" dirty="0">
                <a:latin typeface="cmmi10"/>
              </a:rPr>
              <a:t>n</a:t>
            </a:r>
            <a:r>
              <a:rPr lang="en-US" dirty="0" smtClean="0"/>
              <a:t>, </a:t>
            </a:r>
            <a:r>
              <a:rPr lang="en-US" dirty="0" smtClean="0">
                <a:latin typeface="cmmi10"/>
              </a:rPr>
              <a:t>l</a:t>
            </a:r>
            <a:r>
              <a:rPr lang="en-US" dirty="0" smtClean="0"/>
              <a:t> </a:t>
            </a:r>
            <a:endParaRPr lang="en-US" dirty="0"/>
          </a:p>
        </p:txBody>
      </p:sp>
      <p:sp>
        <p:nvSpPr>
          <p:cNvPr id="21" name="TextBox 20"/>
          <p:cNvSpPr txBox="1"/>
          <p:nvPr/>
        </p:nvSpPr>
        <p:spPr>
          <a:xfrm>
            <a:off x="2924859" y="1597986"/>
            <a:ext cx="673562" cy="369322"/>
          </a:xfrm>
          <a:prstGeom prst="rect">
            <a:avLst/>
          </a:prstGeom>
          <a:noFill/>
        </p:spPr>
        <p:txBody>
          <a:bodyPr wrap="none" lIns="91430" tIns="45715" rIns="91430" bIns="45715" rtlCol="0">
            <a:spAutoFit/>
          </a:bodyPr>
          <a:lstStyle/>
          <a:p>
            <a:r>
              <a:rPr lang="en-US" dirty="0" smtClean="0">
                <a:latin typeface="cmmi10"/>
              </a:rPr>
              <a:t>n</a:t>
            </a:r>
            <a:r>
              <a:rPr lang="en-US" dirty="0" smtClean="0"/>
              <a:t>, </a:t>
            </a:r>
            <a:r>
              <a:rPr lang="en-US" dirty="0" smtClean="0">
                <a:latin typeface="cmsy10"/>
              </a:rPr>
              <a:t>:</a:t>
            </a:r>
            <a:r>
              <a:rPr lang="en-US" dirty="0" smtClean="0">
                <a:latin typeface="cmmi10"/>
              </a:rPr>
              <a:t>l</a:t>
            </a:r>
            <a:endParaRPr lang="en-US" dirty="0">
              <a:latin typeface="cmmi10"/>
            </a:endParaRPr>
          </a:p>
        </p:txBody>
      </p:sp>
      <p:sp>
        <p:nvSpPr>
          <p:cNvPr id="22" name="TextBox 21"/>
          <p:cNvSpPr txBox="1"/>
          <p:nvPr/>
        </p:nvSpPr>
        <p:spPr>
          <a:xfrm>
            <a:off x="1296084" y="3307246"/>
            <a:ext cx="673562" cy="369322"/>
          </a:xfrm>
          <a:prstGeom prst="rect">
            <a:avLst/>
          </a:prstGeom>
          <a:noFill/>
        </p:spPr>
        <p:txBody>
          <a:bodyPr wrap="none" lIns="91430" tIns="45715" rIns="91430" bIns="45715" rtlCol="0">
            <a:spAutoFit/>
          </a:bodyPr>
          <a:lstStyle/>
          <a:p>
            <a:r>
              <a:rPr lang="en-US" dirty="0" smtClean="0">
                <a:latin typeface="cmsy10"/>
              </a:rPr>
              <a:t>:</a:t>
            </a:r>
            <a:r>
              <a:rPr lang="en-US" dirty="0" smtClean="0">
                <a:latin typeface="cmmi10"/>
              </a:rPr>
              <a:t>n</a:t>
            </a:r>
            <a:r>
              <a:rPr lang="en-US" dirty="0" smtClean="0"/>
              <a:t>, </a:t>
            </a:r>
            <a:r>
              <a:rPr lang="en-US" dirty="0" smtClean="0">
                <a:latin typeface="cmmi10"/>
              </a:rPr>
              <a:t>l</a:t>
            </a:r>
            <a:endParaRPr lang="en-US" dirty="0">
              <a:latin typeface="cmmi10"/>
            </a:endParaRPr>
          </a:p>
        </p:txBody>
      </p:sp>
      <p:sp>
        <p:nvSpPr>
          <p:cNvPr id="23" name="TextBox 22"/>
          <p:cNvSpPr txBox="1"/>
          <p:nvPr/>
        </p:nvSpPr>
        <p:spPr>
          <a:xfrm>
            <a:off x="2879978" y="3312484"/>
            <a:ext cx="763330" cy="369322"/>
          </a:xfrm>
          <a:prstGeom prst="rect">
            <a:avLst/>
          </a:prstGeom>
          <a:noFill/>
        </p:spPr>
        <p:txBody>
          <a:bodyPr wrap="none" lIns="91430" tIns="45715" rIns="91430" bIns="45715" rtlCol="0">
            <a:spAutoFit/>
          </a:bodyPr>
          <a:lstStyle/>
          <a:p>
            <a:r>
              <a:rPr lang="en-US" dirty="0" smtClean="0">
                <a:latin typeface="cmsy10"/>
              </a:rPr>
              <a:t>:</a:t>
            </a:r>
            <a:r>
              <a:rPr lang="en-US" dirty="0" err="1" smtClean="0">
                <a:latin typeface="cmmi10"/>
              </a:rPr>
              <a:t>n</a:t>
            </a:r>
            <a:r>
              <a:rPr lang="en-US" dirty="0" err="1" smtClean="0"/>
              <a:t>,</a:t>
            </a:r>
            <a:r>
              <a:rPr lang="en-US" dirty="0" err="1" smtClean="0">
                <a:latin typeface="cmsy10"/>
              </a:rPr>
              <a:t>:</a:t>
            </a:r>
            <a:r>
              <a:rPr lang="en-US" dirty="0" err="1" smtClean="0">
                <a:latin typeface="cmmi10"/>
              </a:rPr>
              <a:t>l</a:t>
            </a:r>
            <a:endParaRPr lang="en-US" dirty="0">
              <a:latin typeface="cmmi10"/>
            </a:endParaRPr>
          </a:p>
        </p:txBody>
      </p:sp>
      <p:sp>
        <p:nvSpPr>
          <p:cNvPr id="24" name="Rounded Rectangle 23"/>
          <p:cNvSpPr/>
          <p:nvPr/>
        </p:nvSpPr>
        <p:spPr bwMode="auto">
          <a:xfrm>
            <a:off x="857250" y="857179"/>
            <a:ext cx="3105150" cy="311580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5" name="Rounded Rectangle 24"/>
          <p:cNvSpPr/>
          <p:nvPr/>
        </p:nvSpPr>
        <p:spPr bwMode="auto">
          <a:xfrm>
            <a:off x="742950" y="800029"/>
            <a:ext cx="3318903" cy="3238500"/>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7" name="Oval Callout 26"/>
          <p:cNvSpPr/>
          <p:nvPr/>
        </p:nvSpPr>
        <p:spPr bwMode="auto">
          <a:xfrm>
            <a:off x="1685928" y="947666"/>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5" name="Oval Callout 54"/>
          <p:cNvSpPr/>
          <p:nvPr/>
        </p:nvSpPr>
        <p:spPr bwMode="auto">
          <a:xfrm flipH="1">
            <a:off x="1019177" y="947666"/>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8" name="TextBox 27"/>
          <p:cNvSpPr txBox="1"/>
          <p:nvPr/>
        </p:nvSpPr>
        <p:spPr>
          <a:xfrm>
            <a:off x="995642" y="1072563"/>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29" name="TextBox 28"/>
          <p:cNvSpPr txBox="1"/>
          <p:nvPr/>
        </p:nvSpPr>
        <p:spPr>
          <a:xfrm>
            <a:off x="1704975" y="1082088"/>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62" name="Oval Callout 61"/>
          <p:cNvSpPr/>
          <p:nvPr/>
        </p:nvSpPr>
        <p:spPr bwMode="auto">
          <a:xfrm>
            <a:off x="3314703" y="947666"/>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3" name="Oval Callout 62"/>
          <p:cNvSpPr/>
          <p:nvPr/>
        </p:nvSpPr>
        <p:spPr bwMode="auto">
          <a:xfrm flipH="1">
            <a:off x="2647952" y="947666"/>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4" name="TextBox 63"/>
          <p:cNvSpPr txBox="1"/>
          <p:nvPr/>
        </p:nvSpPr>
        <p:spPr>
          <a:xfrm>
            <a:off x="2624417" y="1072563"/>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65" name="TextBox 64"/>
          <p:cNvSpPr txBox="1"/>
          <p:nvPr/>
        </p:nvSpPr>
        <p:spPr>
          <a:xfrm>
            <a:off x="3333750" y="1082088"/>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66" name="Oval Callout 65"/>
          <p:cNvSpPr/>
          <p:nvPr/>
        </p:nvSpPr>
        <p:spPr bwMode="auto">
          <a:xfrm>
            <a:off x="1685928" y="2643116"/>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7" name="Oval Callout 66"/>
          <p:cNvSpPr/>
          <p:nvPr/>
        </p:nvSpPr>
        <p:spPr bwMode="auto">
          <a:xfrm flipH="1">
            <a:off x="1019177" y="2643116"/>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8" name="TextBox 67"/>
          <p:cNvSpPr txBox="1"/>
          <p:nvPr/>
        </p:nvSpPr>
        <p:spPr>
          <a:xfrm>
            <a:off x="995642" y="2768013"/>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69" name="TextBox 68"/>
          <p:cNvSpPr txBox="1"/>
          <p:nvPr/>
        </p:nvSpPr>
        <p:spPr>
          <a:xfrm>
            <a:off x="1704975" y="2777538"/>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70" name="Oval Callout 69"/>
          <p:cNvSpPr/>
          <p:nvPr/>
        </p:nvSpPr>
        <p:spPr bwMode="auto">
          <a:xfrm>
            <a:off x="3314703" y="2643116"/>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1" name="Oval Callout 70"/>
          <p:cNvSpPr/>
          <p:nvPr/>
        </p:nvSpPr>
        <p:spPr bwMode="auto">
          <a:xfrm flipH="1">
            <a:off x="2647952" y="2643116"/>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2" name="TextBox 71"/>
          <p:cNvSpPr txBox="1"/>
          <p:nvPr/>
        </p:nvSpPr>
        <p:spPr>
          <a:xfrm>
            <a:off x="2624417" y="2768013"/>
            <a:ext cx="604633" cy="369322"/>
          </a:xfrm>
          <a:prstGeom prst="rect">
            <a:avLst/>
          </a:prstGeom>
          <a:noFill/>
        </p:spPr>
        <p:txBody>
          <a:bodyPr wrap="none" lIns="91430" tIns="45715" rIns="91430" bIns="45715" rtlCol="0">
            <a:spAutoFit/>
          </a:bodyPr>
          <a:lstStyle/>
          <a:p>
            <a:r>
              <a:rPr lang="en-US" dirty="0" smtClean="0"/>
              <a:t>L(</a:t>
            </a:r>
            <a:r>
              <a:rPr lang="en-US" dirty="0" smtClean="0">
                <a:latin typeface="cmmi10"/>
              </a:rPr>
              <a:t>n</a:t>
            </a:r>
            <a:r>
              <a:rPr lang="en-US" dirty="0" smtClean="0"/>
              <a:t>)</a:t>
            </a:r>
            <a:endParaRPr lang="en-US" dirty="0"/>
          </a:p>
        </p:txBody>
      </p:sp>
      <p:sp>
        <p:nvSpPr>
          <p:cNvPr id="73" name="TextBox 72"/>
          <p:cNvSpPr txBox="1"/>
          <p:nvPr/>
        </p:nvSpPr>
        <p:spPr>
          <a:xfrm>
            <a:off x="3333750" y="2777538"/>
            <a:ext cx="535704" cy="369322"/>
          </a:xfrm>
          <a:prstGeom prst="rect">
            <a:avLst/>
          </a:prstGeom>
          <a:noFill/>
        </p:spPr>
        <p:txBody>
          <a:bodyPr wrap="none" lIns="91430" tIns="45715" rIns="91430" bIns="45715" rtlCol="0">
            <a:spAutoFit/>
          </a:bodyPr>
          <a:lstStyle/>
          <a:p>
            <a:r>
              <a:rPr lang="en-US" dirty="0" smtClean="0"/>
              <a:t>L(</a:t>
            </a:r>
            <a:r>
              <a:rPr lang="en-US" dirty="0" smtClean="0">
                <a:latin typeface="cmmi10"/>
              </a:rPr>
              <a:t>l</a:t>
            </a:r>
            <a:r>
              <a:rPr lang="en-US" dirty="0" smtClean="0"/>
              <a:t>)</a:t>
            </a:r>
            <a:endParaRPr lang="en-US" dirty="0"/>
          </a:p>
        </p:txBody>
      </p:sp>
      <p:sp>
        <p:nvSpPr>
          <p:cNvPr id="4" name="TextBox 3"/>
          <p:cNvSpPr txBox="1"/>
          <p:nvPr/>
        </p:nvSpPr>
        <p:spPr>
          <a:xfrm>
            <a:off x="4424788" y="299968"/>
            <a:ext cx="4414415" cy="4524305"/>
          </a:xfrm>
          <a:prstGeom prst="rect">
            <a:avLst/>
          </a:prstGeom>
          <a:noFill/>
        </p:spPr>
        <p:txBody>
          <a:bodyPr wrap="square" lIns="91430" tIns="45715" rIns="91430" bIns="45715" rtlCol="0">
            <a:spAutoFit/>
          </a:bodyPr>
          <a:lstStyle/>
          <a:p>
            <a:r>
              <a:rPr lang="en-US" dirty="0" smtClean="0">
                <a:solidFill>
                  <a:srgbClr val="FF0000"/>
                </a:solidFill>
              </a:rPr>
              <a:t>Buyer: </a:t>
            </a:r>
            <a:r>
              <a:rPr lang="en-US" dirty="0" smtClean="0"/>
              <a:t>	“I (implicitly) know that the 	owner is aware of the lawsuit 	but unfortunately I am 	unaware of the lawsuit.”</a:t>
            </a:r>
          </a:p>
          <a:p>
            <a:endParaRPr lang="en-US" dirty="0"/>
          </a:p>
          <a:p>
            <a:r>
              <a:rPr lang="en-US" dirty="0" smtClean="0"/>
              <a:t>	It models reasoning of an 	outside</a:t>
            </a:r>
            <a:r>
              <a:rPr lang="en-US" dirty="0"/>
              <a:t> </a:t>
            </a:r>
            <a:r>
              <a:rPr lang="en-US" dirty="0" smtClean="0"/>
              <a:t>observer about the 	knowledge and awareness of 	agents but not the agents’ 	subjective reasoning that 	economists, decision	theorists, and game theorists 	are interested in.</a:t>
            </a:r>
          </a:p>
          <a:p>
            <a:endParaRPr lang="en-US" dirty="0"/>
          </a:p>
          <a:p>
            <a:r>
              <a:rPr lang="en-US" dirty="0" smtClean="0"/>
              <a:t>Semantics is not syntax-free. What would be the analogue to a </a:t>
            </a:r>
            <a:r>
              <a:rPr lang="en-US" dirty="0" err="1" smtClean="0"/>
              <a:t>Kripke</a:t>
            </a:r>
            <a:r>
              <a:rPr lang="en-US" dirty="0" smtClean="0"/>
              <a:t> frame? 	    </a:t>
            </a:r>
            <a:endParaRPr lang="en-US" dirty="0"/>
          </a:p>
        </p:txBody>
      </p:sp>
      <p:sp>
        <p:nvSpPr>
          <p:cNvPr id="2" name="TextBox 1"/>
          <p:cNvSpPr txBox="1"/>
          <p:nvPr/>
        </p:nvSpPr>
        <p:spPr>
          <a:xfrm>
            <a:off x="451996" y="5043047"/>
            <a:ext cx="6019576" cy="1477317"/>
          </a:xfrm>
          <a:prstGeom prst="rect">
            <a:avLst/>
          </a:prstGeom>
          <a:noFill/>
        </p:spPr>
        <p:txBody>
          <a:bodyPr wrap="none" lIns="91430" tIns="45715" rIns="91430" bIns="45715" rtlCol="0">
            <a:spAutoFit/>
          </a:bodyPr>
          <a:lstStyle/>
          <a:p>
            <a:r>
              <a:rPr lang="en-US" dirty="0" smtClean="0"/>
              <a:t>Awareness structures are very flexible. For instance,</a:t>
            </a:r>
          </a:p>
          <a:p>
            <a:endParaRPr lang="en-US" dirty="0"/>
          </a:p>
          <a:p>
            <a:endParaRPr lang="en-US" dirty="0" smtClean="0"/>
          </a:p>
          <a:p>
            <a:endParaRPr lang="en-US" dirty="0"/>
          </a:p>
          <a:p>
            <a:r>
              <a:rPr lang="en-US" dirty="0" smtClean="0"/>
              <a:t>Should be very useful to model various forms of framing.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316" y="5457474"/>
            <a:ext cx="4427054" cy="54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8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a:endCxn id="3" idx="0"/>
          </p:cNvCxnSpPr>
          <p:nvPr/>
        </p:nvCxnSpPr>
        <p:spPr bwMode="auto">
          <a:xfrm flipH="1">
            <a:off x="1059874" y="2078182"/>
            <a:ext cx="2791691" cy="1454728"/>
          </a:xfrm>
          <a:prstGeom prst="straightConnector1">
            <a:avLst/>
          </a:prstGeom>
          <a:noFill/>
          <a:ln w="25400" cap="flat" cmpd="sng" algn="ctr">
            <a:solidFill>
              <a:srgbClr val="FF0000"/>
            </a:solidFill>
            <a:prstDash val="solid"/>
            <a:round/>
            <a:headEnd type="none" w="med" len="med"/>
            <a:tailEnd type="triangle" w="lg" len="lg"/>
          </a:ln>
          <a:effectLst/>
        </p:spPr>
      </p:cxnSp>
      <p:cxnSp>
        <p:nvCxnSpPr>
          <p:cNvPr id="37" name="Straight Arrow Connector 36"/>
          <p:cNvCxnSpPr>
            <a:endCxn id="3" idx="0"/>
          </p:cNvCxnSpPr>
          <p:nvPr/>
        </p:nvCxnSpPr>
        <p:spPr bwMode="auto">
          <a:xfrm flipH="1">
            <a:off x="1059874" y="2092038"/>
            <a:ext cx="1711036" cy="1440873"/>
          </a:xfrm>
          <a:prstGeom prst="straightConnector1">
            <a:avLst/>
          </a:prstGeom>
          <a:noFill/>
          <a:ln w="25400" cap="flat" cmpd="sng" algn="ctr">
            <a:solidFill>
              <a:srgbClr val="FF0000"/>
            </a:solidFill>
            <a:prstDash val="solid"/>
            <a:round/>
            <a:headEnd type="none" w="med" len="med"/>
            <a:tailEnd type="triangle" w="lg" len="lg"/>
          </a:ln>
          <a:effectLst/>
        </p:spPr>
      </p:cxnSp>
      <p:cxnSp>
        <p:nvCxnSpPr>
          <p:cNvPr id="35" name="Straight Arrow Connector 34"/>
          <p:cNvCxnSpPr>
            <a:endCxn id="3" idx="0"/>
          </p:cNvCxnSpPr>
          <p:nvPr/>
        </p:nvCxnSpPr>
        <p:spPr bwMode="auto">
          <a:xfrm flipH="1">
            <a:off x="1059874" y="2092038"/>
            <a:ext cx="727364" cy="1440873"/>
          </a:xfrm>
          <a:prstGeom prst="straightConnector1">
            <a:avLst/>
          </a:prstGeom>
          <a:noFill/>
          <a:ln w="25400" cap="flat" cmpd="sng" algn="ctr">
            <a:solidFill>
              <a:srgbClr val="FF0000"/>
            </a:solidFill>
            <a:prstDash val="solid"/>
            <a:round/>
            <a:headEnd type="none" w="med" len="med"/>
            <a:tailEnd type="triangle" w="lg" len="lg"/>
          </a:ln>
          <a:effectLst/>
        </p:spPr>
      </p:cxnSp>
      <p:cxnSp>
        <p:nvCxnSpPr>
          <p:cNvPr id="10" name="Straight Arrow Connector 9"/>
          <p:cNvCxnSpPr>
            <a:endCxn id="3" idx="0"/>
          </p:cNvCxnSpPr>
          <p:nvPr/>
        </p:nvCxnSpPr>
        <p:spPr bwMode="auto">
          <a:xfrm>
            <a:off x="803567" y="2092038"/>
            <a:ext cx="256309" cy="1440873"/>
          </a:xfrm>
          <a:prstGeom prst="straightConnector1">
            <a:avLst/>
          </a:prstGeom>
          <a:noFill/>
          <a:ln w="25400" cap="flat" cmpd="sng" algn="ctr">
            <a:solidFill>
              <a:srgbClr val="FF0000"/>
            </a:solidFill>
            <a:prstDash val="solid"/>
            <a:round/>
            <a:headEnd type="none" w="med" len="med"/>
            <a:tailEnd type="triangle" w="lg" len="lg"/>
          </a:ln>
          <a:effectLst/>
        </p:spPr>
      </p:cxnSp>
      <p:sp>
        <p:nvSpPr>
          <p:cNvPr id="2" name="Title 1"/>
          <p:cNvSpPr>
            <a:spLocks noGrp="1"/>
          </p:cNvSpPr>
          <p:nvPr>
            <p:ph type="title"/>
          </p:nvPr>
        </p:nvSpPr>
        <p:spPr>
          <a:xfrm>
            <a:off x="235529" y="274638"/>
            <a:ext cx="8672945" cy="1143000"/>
          </a:xfrm>
        </p:spPr>
        <p:txBody>
          <a:bodyPr/>
          <a:lstStyle/>
          <a:p>
            <a:r>
              <a:rPr lang="en-US" sz="2800" dirty="0">
                <a:solidFill>
                  <a:srgbClr val="0000FF"/>
                </a:solidFill>
              </a:rPr>
              <a:t>The Second Approach: Generalized Standard Models</a:t>
            </a:r>
            <a:r>
              <a:rPr lang="en-US" sz="2800" dirty="0">
                <a:solidFill>
                  <a:srgbClr val="000000"/>
                </a:solidFill>
              </a:rPr>
              <a:t/>
            </a:r>
            <a:br>
              <a:rPr lang="en-US" sz="2800" dirty="0">
                <a:solidFill>
                  <a:srgbClr val="000000"/>
                </a:solidFill>
              </a:rPr>
            </a:br>
            <a:r>
              <a:rPr lang="en-US" sz="2800" dirty="0">
                <a:solidFill>
                  <a:srgbClr val="000000"/>
                </a:solidFill>
              </a:rPr>
              <a:t>(</a:t>
            </a:r>
            <a:r>
              <a:rPr lang="en-US" sz="2800" dirty="0" err="1">
                <a:solidFill>
                  <a:srgbClr val="000000"/>
                </a:solidFill>
              </a:rPr>
              <a:t>Modica</a:t>
            </a:r>
            <a:r>
              <a:rPr lang="en-US" sz="2800" dirty="0">
                <a:solidFill>
                  <a:srgbClr val="000000"/>
                </a:solidFill>
              </a:rPr>
              <a:t> and </a:t>
            </a:r>
            <a:r>
              <a:rPr lang="en-US" sz="2800" dirty="0" err="1">
                <a:solidFill>
                  <a:srgbClr val="000000"/>
                </a:solidFill>
              </a:rPr>
              <a:t>Rustichini</a:t>
            </a:r>
            <a:r>
              <a:rPr lang="en-US" sz="2800" dirty="0">
                <a:solidFill>
                  <a:srgbClr val="000000"/>
                </a:solidFill>
              </a:rPr>
              <a:t>, GEB 1999)</a:t>
            </a:r>
            <a:endParaRPr lang="en-US" dirty="0"/>
          </a:p>
        </p:txBody>
      </p:sp>
      <p:sp>
        <p:nvSpPr>
          <p:cNvPr id="5" name="Oval 4"/>
          <p:cNvSpPr/>
          <p:nvPr/>
        </p:nvSpPr>
        <p:spPr bwMode="auto">
          <a:xfrm>
            <a:off x="249382" y="1600202"/>
            <a:ext cx="4211782" cy="122612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Oval 7"/>
          <p:cNvSpPr/>
          <p:nvPr/>
        </p:nvSpPr>
        <p:spPr bwMode="auto">
          <a:xfrm>
            <a:off x="62262" y="3276606"/>
            <a:ext cx="2036618" cy="122612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 name="TextBox 8"/>
          <p:cNvSpPr txBox="1"/>
          <p:nvPr/>
        </p:nvSpPr>
        <p:spPr>
          <a:xfrm>
            <a:off x="208649" y="1798467"/>
            <a:ext cx="3906145"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	  ●	   ●</a:t>
            </a:r>
          </a:p>
          <a:p>
            <a:pPr>
              <a:tabLst>
                <a:tab pos="1542877" algn="l"/>
              </a:tabLst>
            </a:pPr>
            <a:r>
              <a:rPr lang="en-US" sz="2800" dirty="0"/>
              <a:t>	</a:t>
            </a:r>
          </a:p>
        </p:txBody>
      </p:sp>
      <p:sp>
        <p:nvSpPr>
          <p:cNvPr id="11" name="TextBox 10"/>
          <p:cNvSpPr txBox="1"/>
          <p:nvPr/>
        </p:nvSpPr>
        <p:spPr>
          <a:xfrm>
            <a:off x="28530" y="3447157"/>
            <a:ext cx="2098060" cy="523210"/>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p:txBody>
      </p:sp>
      <p:sp>
        <p:nvSpPr>
          <p:cNvPr id="50" name="TextBox 49"/>
          <p:cNvSpPr txBox="1"/>
          <p:nvPr/>
        </p:nvSpPr>
        <p:spPr>
          <a:xfrm>
            <a:off x="110831" y="2530892"/>
            <a:ext cx="551734" cy="369322"/>
          </a:xfrm>
          <a:prstGeom prst="rect">
            <a:avLst/>
          </a:prstGeom>
          <a:noFill/>
        </p:spPr>
        <p:txBody>
          <a:bodyPr wrap="none" lIns="91430" tIns="45715" rIns="91430" bIns="45715" rtlCol="0">
            <a:spAutoFit/>
          </a:bodyPr>
          <a:lstStyle/>
          <a:p>
            <a:r>
              <a:rPr lang="en-US" dirty="0" err="1" smtClean="0">
                <a:latin typeface="cmmi10"/>
              </a:rPr>
              <a:t>S</a:t>
            </a:r>
            <a:r>
              <a:rPr lang="en-US" baseline="-25000" dirty="0" err="1" smtClean="0">
                <a:latin typeface="cmmi10"/>
              </a:rPr>
              <a:t>n</a:t>
            </a:r>
            <a:r>
              <a:rPr lang="en-US" baseline="-25000" dirty="0" smtClean="0"/>
              <a:t>, </a:t>
            </a:r>
            <a:r>
              <a:rPr lang="en-US" baseline="-25000" dirty="0" smtClean="0">
                <a:latin typeface="cmmi10"/>
              </a:rPr>
              <a:t>l</a:t>
            </a:r>
            <a:endParaRPr lang="en-US" baseline="-25000" dirty="0">
              <a:latin typeface="cmmi10"/>
            </a:endParaRPr>
          </a:p>
        </p:txBody>
      </p:sp>
      <p:sp>
        <p:nvSpPr>
          <p:cNvPr id="51" name="TextBox 50"/>
          <p:cNvSpPr txBox="1"/>
          <p:nvPr/>
        </p:nvSpPr>
        <p:spPr>
          <a:xfrm>
            <a:off x="13851" y="4396516"/>
            <a:ext cx="418684" cy="369322"/>
          </a:xfrm>
          <a:prstGeom prst="rect">
            <a:avLst/>
          </a:prstGeom>
          <a:noFill/>
        </p:spPr>
        <p:txBody>
          <a:bodyPr wrap="none" lIns="91430" tIns="45715" rIns="91430" bIns="45715" rtlCol="0">
            <a:spAutoFit/>
          </a:bodyPr>
          <a:lstStyle/>
          <a:p>
            <a:r>
              <a:rPr lang="en-US" dirty="0" err="1" smtClean="0">
                <a:latin typeface="cmmi10"/>
              </a:rPr>
              <a:t>S</a:t>
            </a:r>
            <a:r>
              <a:rPr lang="en-US" baseline="-25000" dirty="0" err="1" smtClean="0">
                <a:latin typeface="cmmi10"/>
              </a:rPr>
              <a:t>n</a:t>
            </a:r>
            <a:endParaRPr lang="en-US" baseline="-25000" dirty="0">
              <a:latin typeface="cmmi10"/>
            </a:endParaRPr>
          </a:p>
        </p:txBody>
      </p:sp>
      <p:sp>
        <p:nvSpPr>
          <p:cNvPr id="3" name="Rounded Rectangle 2"/>
          <p:cNvSpPr/>
          <p:nvPr/>
        </p:nvSpPr>
        <p:spPr bwMode="auto">
          <a:xfrm>
            <a:off x="235529" y="3532911"/>
            <a:ext cx="1648691" cy="734291"/>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6" name="TextBox 35"/>
          <p:cNvSpPr txBox="1"/>
          <p:nvPr/>
        </p:nvSpPr>
        <p:spPr>
          <a:xfrm>
            <a:off x="592799" y="2166041"/>
            <a:ext cx="583794" cy="369322"/>
          </a:xfrm>
          <a:prstGeom prst="rect">
            <a:avLst/>
          </a:prstGeom>
          <a:noFill/>
        </p:spPr>
        <p:txBody>
          <a:bodyPr wrap="none" lIns="91430" tIns="45715" rIns="91430" bIns="45715" rtlCol="0">
            <a:spAutoFit/>
          </a:bodyPr>
          <a:lstStyle/>
          <a:p>
            <a:r>
              <a:rPr lang="en-US" dirty="0">
                <a:latin typeface="cmmi10"/>
              </a:rPr>
              <a:t>n</a:t>
            </a:r>
            <a:r>
              <a:rPr lang="en-US" dirty="0" smtClean="0"/>
              <a:t>, </a:t>
            </a:r>
            <a:r>
              <a:rPr lang="en-US" dirty="0" smtClean="0">
                <a:latin typeface="cmmi10"/>
              </a:rPr>
              <a:t>l</a:t>
            </a:r>
            <a:r>
              <a:rPr lang="en-US" dirty="0" smtClean="0"/>
              <a:t> </a:t>
            </a:r>
            <a:endParaRPr lang="en-US" dirty="0"/>
          </a:p>
        </p:txBody>
      </p:sp>
      <p:sp>
        <p:nvSpPr>
          <p:cNvPr id="38" name="TextBox 37"/>
          <p:cNvSpPr txBox="1"/>
          <p:nvPr/>
        </p:nvSpPr>
        <p:spPr>
          <a:xfrm>
            <a:off x="1373124" y="2152185"/>
            <a:ext cx="673562" cy="369322"/>
          </a:xfrm>
          <a:prstGeom prst="rect">
            <a:avLst/>
          </a:prstGeom>
          <a:noFill/>
        </p:spPr>
        <p:txBody>
          <a:bodyPr wrap="none" lIns="91430" tIns="45715" rIns="91430" bIns="45715" rtlCol="0">
            <a:spAutoFit/>
          </a:bodyPr>
          <a:lstStyle/>
          <a:p>
            <a:r>
              <a:rPr lang="en-US" dirty="0" smtClean="0">
                <a:latin typeface="cmmi10"/>
              </a:rPr>
              <a:t>n</a:t>
            </a:r>
            <a:r>
              <a:rPr lang="en-US" dirty="0" smtClean="0"/>
              <a:t>, </a:t>
            </a:r>
            <a:r>
              <a:rPr lang="en-US" dirty="0" smtClean="0">
                <a:latin typeface="cmsy10"/>
              </a:rPr>
              <a:t>:</a:t>
            </a:r>
            <a:r>
              <a:rPr lang="en-US" dirty="0" smtClean="0">
                <a:latin typeface="cmmi10"/>
              </a:rPr>
              <a:t>l</a:t>
            </a:r>
            <a:endParaRPr lang="en-US" dirty="0">
              <a:latin typeface="cmmi10"/>
            </a:endParaRPr>
          </a:p>
        </p:txBody>
      </p:sp>
      <p:sp>
        <p:nvSpPr>
          <p:cNvPr id="40" name="TextBox 39"/>
          <p:cNvSpPr txBox="1"/>
          <p:nvPr/>
        </p:nvSpPr>
        <p:spPr>
          <a:xfrm>
            <a:off x="2473698" y="2171191"/>
            <a:ext cx="673562" cy="369322"/>
          </a:xfrm>
          <a:prstGeom prst="rect">
            <a:avLst/>
          </a:prstGeom>
          <a:noFill/>
        </p:spPr>
        <p:txBody>
          <a:bodyPr wrap="none" lIns="91430" tIns="45715" rIns="91430" bIns="45715" rtlCol="0">
            <a:spAutoFit/>
          </a:bodyPr>
          <a:lstStyle/>
          <a:p>
            <a:r>
              <a:rPr lang="en-US" dirty="0" smtClean="0">
                <a:latin typeface="cmsy10"/>
              </a:rPr>
              <a:t>:</a:t>
            </a:r>
            <a:r>
              <a:rPr lang="en-US" dirty="0" smtClean="0">
                <a:latin typeface="cmmi10"/>
              </a:rPr>
              <a:t>n</a:t>
            </a:r>
            <a:r>
              <a:rPr lang="en-US" dirty="0" smtClean="0"/>
              <a:t>, </a:t>
            </a:r>
            <a:r>
              <a:rPr lang="en-US" dirty="0" smtClean="0">
                <a:latin typeface="cmmi10"/>
              </a:rPr>
              <a:t>l</a:t>
            </a:r>
            <a:endParaRPr lang="en-US" dirty="0">
              <a:latin typeface="cmmi10"/>
            </a:endParaRPr>
          </a:p>
        </p:txBody>
      </p:sp>
      <p:sp>
        <p:nvSpPr>
          <p:cNvPr id="42" name="TextBox 41"/>
          <p:cNvSpPr txBox="1"/>
          <p:nvPr/>
        </p:nvSpPr>
        <p:spPr>
          <a:xfrm>
            <a:off x="3378713" y="2148722"/>
            <a:ext cx="763330" cy="369322"/>
          </a:xfrm>
          <a:prstGeom prst="rect">
            <a:avLst/>
          </a:prstGeom>
          <a:noFill/>
        </p:spPr>
        <p:txBody>
          <a:bodyPr wrap="none" lIns="91430" tIns="45715" rIns="91430" bIns="45715" rtlCol="0">
            <a:spAutoFit/>
          </a:bodyPr>
          <a:lstStyle/>
          <a:p>
            <a:r>
              <a:rPr lang="en-US" dirty="0" smtClean="0">
                <a:latin typeface="cmsy10"/>
              </a:rPr>
              <a:t>:</a:t>
            </a:r>
            <a:r>
              <a:rPr lang="en-US" dirty="0" err="1" smtClean="0">
                <a:latin typeface="cmmi10"/>
              </a:rPr>
              <a:t>n</a:t>
            </a:r>
            <a:r>
              <a:rPr lang="en-US" dirty="0" err="1" smtClean="0"/>
              <a:t>,</a:t>
            </a:r>
            <a:r>
              <a:rPr lang="en-US" dirty="0" err="1" smtClean="0">
                <a:latin typeface="cmsy10"/>
              </a:rPr>
              <a:t>:</a:t>
            </a:r>
            <a:r>
              <a:rPr lang="en-US" dirty="0" err="1" smtClean="0">
                <a:latin typeface="cmmi10"/>
              </a:rPr>
              <a:t>l</a:t>
            </a:r>
            <a:endParaRPr lang="en-US" dirty="0">
              <a:latin typeface="cmmi10"/>
            </a:endParaRPr>
          </a:p>
        </p:txBody>
      </p:sp>
      <p:sp>
        <p:nvSpPr>
          <p:cNvPr id="43" name="TextBox 42"/>
          <p:cNvSpPr txBox="1"/>
          <p:nvPr/>
        </p:nvSpPr>
        <p:spPr>
          <a:xfrm>
            <a:off x="426569" y="3814813"/>
            <a:ext cx="386624" cy="369322"/>
          </a:xfrm>
          <a:prstGeom prst="rect">
            <a:avLst/>
          </a:prstGeom>
          <a:noFill/>
        </p:spPr>
        <p:txBody>
          <a:bodyPr wrap="none" lIns="91430" tIns="45715" rIns="91430" bIns="45715" rtlCol="0">
            <a:spAutoFit/>
          </a:bodyPr>
          <a:lstStyle/>
          <a:p>
            <a:r>
              <a:rPr lang="en-US" dirty="0" smtClean="0">
                <a:latin typeface="cmmi10"/>
              </a:rPr>
              <a:t>n</a:t>
            </a:r>
            <a:r>
              <a:rPr lang="en-US" dirty="0" smtClean="0"/>
              <a:t> </a:t>
            </a:r>
            <a:endParaRPr lang="en-US" dirty="0"/>
          </a:p>
        </p:txBody>
      </p:sp>
      <p:sp>
        <p:nvSpPr>
          <p:cNvPr id="48" name="TextBox 47"/>
          <p:cNvSpPr txBox="1"/>
          <p:nvPr/>
        </p:nvSpPr>
        <p:spPr>
          <a:xfrm>
            <a:off x="1314414" y="3797490"/>
            <a:ext cx="476392" cy="369322"/>
          </a:xfrm>
          <a:prstGeom prst="rect">
            <a:avLst/>
          </a:prstGeom>
          <a:noFill/>
        </p:spPr>
        <p:txBody>
          <a:bodyPr wrap="none" lIns="91430" tIns="45715" rIns="91430" bIns="45715" rtlCol="0">
            <a:spAutoFit/>
          </a:bodyPr>
          <a:lstStyle/>
          <a:p>
            <a:r>
              <a:rPr lang="en-US" dirty="0" smtClean="0">
                <a:latin typeface="cmsy10"/>
              </a:rPr>
              <a:t>:</a:t>
            </a:r>
            <a:r>
              <a:rPr lang="en-US" dirty="0" smtClean="0">
                <a:latin typeface="cmmi10"/>
              </a:rPr>
              <a:t>n</a:t>
            </a:r>
            <a:endParaRPr lang="en-US" dirty="0">
              <a:latin typeface="cmmi10"/>
            </a:endParaRPr>
          </a:p>
        </p:txBody>
      </p:sp>
      <p:sp>
        <p:nvSpPr>
          <p:cNvPr id="15" name="TextBox 14"/>
          <p:cNvSpPr txBox="1"/>
          <p:nvPr/>
        </p:nvSpPr>
        <p:spPr>
          <a:xfrm>
            <a:off x="4752101" y="1731811"/>
            <a:ext cx="3198291" cy="461655"/>
          </a:xfrm>
          <a:prstGeom prst="rect">
            <a:avLst/>
          </a:prstGeom>
          <a:noFill/>
        </p:spPr>
        <p:txBody>
          <a:bodyPr wrap="none" lIns="91430" tIns="45715" rIns="91430" bIns="45715" rtlCol="0">
            <a:spAutoFit/>
          </a:bodyPr>
          <a:lstStyle/>
          <a:p>
            <a:r>
              <a:rPr lang="en-US" sz="2400" dirty="0"/>
              <a:t>Single-agent structure</a:t>
            </a:r>
          </a:p>
        </p:txBody>
      </p:sp>
      <p:sp>
        <p:nvSpPr>
          <p:cNvPr id="16" name="TextBox 15"/>
          <p:cNvSpPr txBox="1"/>
          <p:nvPr/>
        </p:nvSpPr>
        <p:spPr>
          <a:xfrm>
            <a:off x="2452256" y="3713012"/>
            <a:ext cx="6483927" cy="3046978"/>
          </a:xfrm>
          <a:prstGeom prst="rect">
            <a:avLst/>
          </a:prstGeom>
          <a:noFill/>
        </p:spPr>
        <p:txBody>
          <a:bodyPr wrap="square" lIns="91430" tIns="45715" rIns="91430" bIns="45715" rtlCol="0">
            <a:spAutoFit/>
          </a:bodyPr>
          <a:lstStyle/>
          <a:p>
            <a:r>
              <a:rPr lang="en-US" sz="2400" dirty="0" err="1"/>
              <a:t>Modica</a:t>
            </a:r>
            <a:r>
              <a:rPr lang="en-US" sz="2400" dirty="0"/>
              <a:t> and </a:t>
            </a:r>
            <a:r>
              <a:rPr lang="en-US" sz="2400" dirty="0" err="1"/>
              <a:t>Rustichini</a:t>
            </a:r>
            <a:r>
              <a:rPr lang="en-US" sz="2400" dirty="0"/>
              <a:t> (1999) prove a sound and complete </a:t>
            </a:r>
            <a:r>
              <a:rPr lang="en-US" sz="2400" dirty="0" err="1"/>
              <a:t>axiomatization</a:t>
            </a:r>
            <a:r>
              <a:rPr lang="en-US" sz="2400" dirty="0"/>
              <a:t>. </a:t>
            </a:r>
          </a:p>
          <a:p>
            <a:endParaRPr lang="en-US" sz="2400" dirty="0"/>
          </a:p>
          <a:p>
            <a:r>
              <a:rPr lang="en-US" sz="2400" dirty="0"/>
              <a:t>Use “objective” validity.</a:t>
            </a:r>
          </a:p>
          <a:p>
            <a:endParaRPr lang="en-US" sz="2400" dirty="0"/>
          </a:p>
          <a:p>
            <a:r>
              <a:rPr lang="en-US" sz="2400" dirty="0"/>
              <a:t>Models reasoning of an outside observer about knowledge and awareness of a single agent.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30" y="2353012"/>
            <a:ext cx="4218709" cy="115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1" grpId="0"/>
      <p:bldP spid="50" grpId="0"/>
      <p:bldP spid="3" grpId="0" animBg="1"/>
      <p:bldP spid="36" grpId="0"/>
      <p:bldP spid="38" grpId="0"/>
      <p:bldP spid="40" grpId="0"/>
      <p:bldP spid="42" grpId="0"/>
      <p:bldP spid="43" grpId="0"/>
      <p:bldP spid="4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3"/>
            <a:ext cx="8229600" cy="1143000"/>
          </a:xfrm>
        </p:spPr>
        <p:txBody>
          <a:bodyPr/>
          <a:lstStyle/>
          <a:p>
            <a:r>
              <a:rPr lang="en-US" sz="2800" dirty="0">
                <a:solidFill>
                  <a:srgbClr val="0000FF"/>
                </a:solidFill>
              </a:rPr>
              <a:t>A Fourth Approach: Product Models </a:t>
            </a:r>
            <a:br>
              <a:rPr lang="en-US" sz="2800" dirty="0">
                <a:solidFill>
                  <a:srgbClr val="0000FF"/>
                </a:solidFill>
              </a:rPr>
            </a:br>
            <a:r>
              <a:rPr lang="en-US" sz="2800" dirty="0">
                <a:solidFill>
                  <a:srgbClr val="000000"/>
                </a:solidFill>
              </a:rPr>
              <a:t>(Li, 2008, JET 2009)</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003" y="2147446"/>
            <a:ext cx="2942482" cy="9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800" y="3186542"/>
            <a:ext cx="3635042" cy="87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398" y="4184070"/>
            <a:ext cx="3547333" cy="92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Oval 34"/>
          <p:cNvSpPr/>
          <p:nvPr/>
        </p:nvSpPr>
        <p:spPr bwMode="auto">
          <a:xfrm>
            <a:off x="247651" y="1600201"/>
            <a:ext cx="4343400" cy="4367689"/>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7" name="TextBox 36"/>
          <p:cNvSpPr txBox="1"/>
          <p:nvPr/>
        </p:nvSpPr>
        <p:spPr>
          <a:xfrm>
            <a:off x="1247775" y="2657475"/>
            <a:ext cx="2890278" cy="2677646"/>
          </a:xfrm>
          <a:prstGeom prst="rect">
            <a:avLst/>
          </a:prstGeom>
          <a:noFill/>
        </p:spPr>
        <p:txBody>
          <a:bodyPr wrap="square" lIns="91430" tIns="45715" rIns="91430" bIns="45715" rtlCol="0">
            <a:spAutoFit/>
          </a:bodyPr>
          <a:lstStyle/>
          <a:p>
            <a:pPr>
              <a:tabLst>
                <a:tab pos="1371446" algn="l"/>
              </a:tabLst>
            </a:pPr>
            <a:r>
              <a:rPr lang="en-US" sz="2800" dirty="0"/>
              <a:t>  ●		●</a:t>
            </a:r>
          </a:p>
          <a:p>
            <a:pPr>
              <a:tabLst>
                <a:tab pos="1657164" algn="l"/>
              </a:tabLst>
            </a:pPr>
            <a:endParaRPr lang="en-US" sz="2800" dirty="0"/>
          </a:p>
          <a:p>
            <a:pPr>
              <a:tabLst>
                <a:tab pos="1657164" algn="l"/>
              </a:tabLst>
            </a:pPr>
            <a:r>
              <a:rPr lang="en-US" sz="2800" dirty="0"/>
              <a:t>	</a:t>
            </a:r>
          </a:p>
          <a:p>
            <a:pPr>
              <a:tabLst>
                <a:tab pos="1657164" algn="l"/>
              </a:tabLst>
            </a:pPr>
            <a:endParaRPr lang="en-US" sz="2800" dirty="0"/>
          </a:p>
          <a:p>
            <a:pPr>
              <a:tabLst>
                <a:tab pos="1371446" algn="l"/>
              </a:tabLst>
            </a:pPr>
            <a:r>
              <a:rPr lang="en-US" sz="2800" dirty="0"/>
              <a:t>  ●		●</a:t>
            </a:r>
          </a:p>
          <a:p>
            <a:pPr>
              <a:tabLst>
                <a:tab pos="1542877" algn="l"/>
              </a:tabLst>
            </a:pPr>
            <a:r>
              <a:rPr lang="en-US" sz="2800" dirty="0"/>
              <a:t>	</a:t>
            </a:r>
          </a:p>
        </p:txBody>
      </p:sp>
      <p:sp>
        <p:nvSpPr>
          <p:cNvPr id="38" name="TextBox 37"/>
          <p:cNvSpPr txBox="1"/>
          <p:nvPr/>
        </p:nvSpPr>
        <p:spPr>
          <a:xfrm>
            <a:off x="1286416" y="296013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400" dirty="0"/>
              <a:t>,</a:t>
            </a:r>
            <a:r>
              <a:rPr lang="en-US" sz="2400" dirty="0">
                <a:latin typeface="cmmi10"/>
              </a:rPr>
              <a:t>1</a:t>
            </a:r>
            <a:r>
              <a:rPr lang="en-US" sz="2400" baseline="-25000" dirty="0">
                <a:latin typeface="cmmi10"/>
              </a:rPr>
              <a:t>l</a:t>
            </a:r>
            <a:r>
              <a:rPr lang="en-US" sz="2000" dirty="0"/>
              <a:t>)</a:t>
            </a:r>
          </a:p>
        </p:txBody>
      </p:sp>
      <p:sp>
        <p:nvSpPr>
          <p:cNvPr id="39" name="TextBox 38"/>
          <p:cNvSpPr txBox="1"/>
          <p:nvPr/>
        </p:nvSpPr>
        <p:spPr>
          <a:xfrm>
            <a:off x="2911872" y="2960134"/>
            <a:ext cx="931645" cy="461655"/>
          </a:xfrm>
          <a:prstGeom prst="rect">
            <a:avLst/>
          </a:prstGeom>
          <a:noFill/>
        </p:spPr>
        <p:txBody>
          <a:bodyPr wrap="none" lIns="91430" tIns="45715" rIns="91430" bIns="45715" rtlCol="0">
            <a:spAutoFit/>
          </a:bodyPr>
          <a:lstStyle/>
          <a:p>
            <a:pPr lvl="0"/>
            <a:r>
              <a:rPr lang="en-US" sz="2000" dirty="0"/>
              <a:t>(</a:t>
            </a:r>
            <a:r>
              <a:rPr lang="en-US" sz="2400" dirty="0">
                <a:latin typeface="cmmi10"/>
              </a:rPr>
              <a:t>1</a:t>
            </a:r>
            <a:r>
              <a:rPr lang="en-US" sz="2400" baseline="-25000" dirty="0">
                <a:latin typeface="cmmi10"/>
              </a:rPr>
              <a:t>n</a:t>
            </a:r>
            <a:r>
              <a:rPr lang="en-US" sz="2400" dirty="0"/>
              <a:t>,</a:t>
            </a:r>
            <a:r>
              <a:rPr lang="en-US" sz="2400" dirty="0">
                <a:latin typeface="cmmi10"/>
              </a:rPr>
              <a:t>0</a:t>
            </a:r>
            <a:r>
              <a:rPr lang="en-US" sz="2400" baseline="-25000" dirty="0">
                <a:latin typeface="cmmi10"/>
              </a:rPr>
              <a:t>l</a:t>
            </a:r>
            <a:r>
              <a:rPr lang="en-US" sz="2000" dirty="0">
                <a:solidFill>
                  <a:srgbClr val="000000"/>
                </a:solidFill>
              </a:rPr>
              <a:t>)</a:t>
            </a:r>
          </a:p>
        </p:txBody>
      </p:sp>
      <p:sp>
        <p:nvSpPr>
          <p:cNvPr id="41" name="TextBox 40"/>
          <p:cNvSpPr txBox="1"/>
          <p:nvPr/>
        </p:nvSpPr>
        <p:spPr>
          <a:xfrm>
            <a:off x="1269242" y="4669394"/>
            <a:ext cx="931645" cy="461655"/>
          </a:xfrm>
          <a:prstGeom prst="rect">
            <a:avLst/>
          </a:prstGeom>
          <a:noFill/>
        </p:spPr>
        <p:txBody>
          <a:bodyPr wrap="none" lIns="91430" tIns="45715" rIns="91430" bIns="45715" rtlCol="0">
            <a:spAutoFit/>
          </a:bodyPr>
          <a:lstStyle/>
          <a:p>
            <a:pPr lvl="0"/>
            <a:r>
              <a:rPr lang="en-US" sz="2000" dirty="0"/>
              <a:t>(</a:t>
            </a:r>
            <a:r>
              <a:rPr lang="en-US" sz="2400" dirty="0">
                <a:latin typeface="cmmi10"/>
              </a:rPr>
              <a:t>0</a:t>
            </a:r>
            <a:r>
              <a:rPr lang="en-US" sz="2400" baseline="-25000" dirty="0">
                <a:latin typeface="cmmi10"/>
              </a:rPr>
              <a:t>n</a:t>
            </a:r>
            <a:r>
              <a:rPr lang="en-US" sz="2400" dirty="0"/>
              <a:t>,</a:t>
            </a:r>
            <a:r>
              <a:rPr lang="en-US" sz="2400" dirty="0">
                <a:latin typeface="cmmi10"/>
              </a:rPr>
              <a:t>1</a:t>
            </a:r>
            <a:r>
              <a:rPr lang="en-US" sz="2400" baseline="-25000" dirty="0">
                <a:latin typeface="cmmi10"/>
              </a:rPr>
              <a:t>l</a:t>
            </a:r>
            <a:r>
              <a:rPr lang="en-US" sz="2000" dirty="0">
                <a:solidFill>
                  <a:srgbClr val="000000"/>
                </a:solidFill>
              </a:rPr>
              <a:t>)</a:t>
            </a:r>
          </a:p>
        </p:txBody>
      </p:sp>
      <p:sp>
        <p:nvSpPr>
          <p:cNvPr id="42" name="TextBox 41"/>
          <p:cNvSpPr txBox="1"/>
          <p:nvPr/>
        </p:nvSpPr>
        <p:spPr>
          <a:xfrm>
            <a:off x="2908553" y="4674631"/>
            <a:ext cx="931645" cy="461655"/>
          </a:xfrm>
          <a:prstGeom prst="rect">
            <a:avLst/>
          </a:prstGeom>
          <a:noFill/>
        </p:spPr>
        <p:txBody>
          <a:bodyPr wrap="none" lIns="91430" tIns="45715" rIns="91430" bIns="45715" rtlCol="0">
            <a:spAutoFit/>
          </a:bodyPr>
          <a:lstStyle/>
          <a:p>
            <a:pPr lvl="0"/>
            <a:r>
              <a:rPr lang="en-US" sz="2000" dirty="0"/>
              <a:t>(</a:t>
            </a:r>
            <a:r>
              <a:rPr lang="en-US" sz="2400" dirty="0">
                <a:latin typeface="cmmi10"/>
              </a:rPr>
              <a:t>0</a:t>
            </a:r>
            <a:r>
              <a:rPr lang="en-US" sz="2400" baseline="-25000" dirty="0">
                <a:latin typeface="cmmi10"/>
              </a:rPr>
              <a:t>n</a:t>
            </a:r>
            <a:r>
              <a:rPr lang="en-US" sz="2400" dirty="0"/>
              <a:t>,</a:t>
            </a:r>
            <a:r>
              <a:rPr lang="en-US" sz="2400" dirty="0">
                <a:latin typeface="cmmi10"/>
              </a:rPr>
              <a:t>0</a:t>
            </a:r>
            <a:r>
              <a:rPr lang="en-US" sz="2400" baseline="-25000" dirty="0">
                <a:latin typeface="cmmi10"/>
              </a:rPr>
              <a:t>l</a:t>
            </a:r>
            <a:r>
              <a:rPr lang="en-US" sz="2000" dirty="0">
                <a:solidFill>
                  <a:srgbClr val="000000"/>
                </a:solidFill>
              </a:rPr>
              <a:t>)</a:t>
            </a:r>
          </a:p>
        </p:txBody>
      </p:sp>
      <p:sp>
        <p:nvSpPr>
          <p:cNvPr id="44" name="Rounded Rectangle 43"/>
          <p:cNvSpPr/>
          <p:nvPr/>
        </p:nvSpPr>
        <p:spPr bwMode="auto">
          <a:xfrm>
            <a:off x="885825" y="2219325"/>
            <a:ext cx="3105150" cy="311580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6" name="Rounded Rectangle 45"/>
          <p:cNvSpPr/>
          <p:nvPr/>
        </p:nvSpPr>
        <p:spPr bwMode="auto">
          <a:xfrm>
            <a:off x="771525" y="2162175"/>
            <a:ext cx="3318903" cy="3238500"/>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7" name="Oval Callout 46"/>
          <p:cNvSpPr/>
          <p:nvPr/>
        </p:nvSpPr>
        <p:spPr bwMode="auto">
          <a:xfrm>
            <a:off x="1714503" y="230981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9" name="Oval Callout 48"/>
          <p:cNvSpPr/>
          <p:nvPr/>
        </p:nvSpPr>
        <p:spPr bwMode="auto">
          <a:xfrm flipH="1">
            <a:off x="1047751" y="230981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3" name="TextBox 52"/>
          <p:cNvSpPr txBox="1"/>
          <p:nvPr/>
        </p:nvSpPr>
        <p:spPr>
          <a:xfrm>
            <a:off x="1148911" y="243470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55" name="TextBox 54"/>
          <p:cNvSpPr txBox="1"/>
          <p:nvPr/>
        </p:nvSpPr>
        <p:spPr>
          <a:xfrm>
            <a:off x="1858246" y="2444234"/>
            <a:ext cx="253575" cy="369322"/>
          </a:xfrm>
          <a:prstGeom prst="rect">
            <a:avLst/>
          </a:prstGeom>
          <a:noFill/>
        </p:spPr>
        <p:txBody>
          <a:bodyPr wrap="none" lIns="91430" tIns="45715" rIns="91430" bIns="45715" rtlCol="0">
            <a:spAutoFit/>
          </a:bodyPr>
          <a:lstStyle/>
          <a:p>
            <a:r>
              <a:rPr lang="en-US" dirty="0" smtClean="0">
                <a:latin typeface="cmmi10"/>
              </a:rPr>
              <a:t>l</a:t>
            </a:r>
            <a:endParaRPr lang="en-US" dirty="0"/>
          </a:p>
        </p:txBody>
      </p:sp>
      <p:sp>
        <p:nvSpPr>
          <p:cNvPr id="56" name="Oval Callout 55"/>
          <p:cNvSpPr/>
          <p:nvPr/>
        </p:nvSpPr>
        <p:spPr bwMode="auto">
          <a:xfrm>
            <a:off x="3343278" y="230981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7" name="Oval Callout 56"/>
          <p:cNvSpPr/>
          <p:nvPr/>
        </p:nvSpPr>
        <p:spPr bwMode="auto">
          <a:xfrm flipH="1">
            <a:off x="2676524" y="230981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8" name="TextBox 57"/>
          <p:cNvSpPr txBox="1"/>
          <p:nvPr/>
        </p:nvSpPr>
        <p:spPr>
          <a:xfrm>
            <a:off x="2791541" y="243470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59" name="TextBox 58"/>
          <p:cNvSpPr txBox="1"/>
          <p:nvPr/>
        </p:nvSpPr>
        <p:spPr>
          <a:xfrm>
            <a:off x="3487021" y="2444234"/>
            <a:ext cx="253575" cy="369322"/>
          </a:xfrm>
          <a:prstGeom prst="rect">
            <a:avLst/>
          </a:prstGeom>
          <a:noFill/>
        </p:spPr>
        <p:txBody>
          <a:bodyPr wrap="none" lIns="91430" tIns="45715" rIns="91430" bIns="45715" rtlCol="0">
            <a:spAutoFit/>
          </a:bodyPr>
          <a:lstStyle/>
          <a:p>
            <a:r>
              <a:rPr lang="en-US" dirty="0" smtClean="0">
                <a:latin typeface="cmmi10"/>
              </a:rPr>
              <a:t>l</a:t>
            </a:r>
            <a:endParaRPr lang="en-US" dirty="0"/>
          </a:p>
        </p:txBody>
      </p:sp>
      <p:sp>
        <p:nvSpPr>
          <p:cNvPr id="60" name="Oval Callout 59"/>
          <p:cNvSpPr/>
          <p:nvPr/>
        </p:nvSpPr>
        <p:spPr bwMode="auto">
          <a:xfrm>
            <a:off x="1714503" y="400526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1" name="Oval Callout 60"/>
          <p:cNvSpPr/>
          <p:nvPr/>
        </p:nvSpPr>
        <p:spPr bwMode="auto">
          <a:xfrm flipH="1">
            <a:off x="1047751" y="400526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 name="TextBox 61"/>
          <p:cNvSpPr txBox="1"/>
          <p:nvPr/>
        </p:nvSpPr>
        <p:spPr>
          <a:xfrm>
            <a:off x="1148911" y="413015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63" name="TextBox 62"/>
          <p:cNvSpPr txBox="1"/>
          <p:nvPr/>
        </p:nvSpPr>
        <p:spPr>
          <a:xfrm>
            <a:off x="1858246" y="4139684"/>
            <a:ext cx="253575" cy="369322"/>
          </a:xfrm>
          <a:prstGeom prst="rect">
            <a:avLst/>
          </a:prstGeom>
          <a:noFill/>
        </p:spPr>
        <p:txBody>
          <a:bodyPr wrap="none" lIns="91430" tIns="45715" rIns="91430" bIns="45715" rtlCol="0">
            <a:spAutoFit/>
          </a:bodyPr>
          <a:lstStyle/>
          <a:p>
            <a:r>
              <a:rPr lang="en-US" dirty="0" smtClean="0">
                <a:latin typeface="cmmi10"/>
              </a:rPr>
              <a:t>l</a:t>
            </a:r>
            <a:endParaRPr lang="en-US" dirty="0"/>
          </a:p>
        </p:txBody>
      </p:sp>
      <p:sp>
        <p:nvSpPr>
          <p:cNvPr id="64" name="Oval Callout 63"/>
          <p:cNvSpPr/>
          <p:nvPr/>
        </p:nvSpPr>
        <p:spPr bwMode="auto">
          <a:xfrm>
            <a:off x="3343278" y="4005264"/>
            <a:ext cx="518091" cy="657225"/>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5" name="Oval Callout 64"/>
          <p:cNvSpPr/>
          <p:nvPr/>
        </p:nvSpPr>
        <p:spPr bwMode="auto">
          <a:xfrm flipH="1">
            <a:off x="2676524" y="4005264"/>
            <a:ext cx="523875" cy="657225"/>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6" name="TextBox 65"/>
          <p:cNvSpPr txBox="1"/>
          <p:nvPr/>
        </p:nvSpPr>
        <p:spPr>
          <a:xfrm>
            <a:off x="2777686" y="413015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67" name="TextBox 66"/>
          <p:cNvSpPr txBox="1"/>
          <p:nvPr/>
        </p:nvSpPr>
        <p:spPr>
          <a:xfrm>
            <a:off x="3473166" y="4139684"/>
            <a:ext cx="253575" cy="369322"/>
          </a:xfrm>
          <a:prstGeom prst="rect">
            <a:avLst/>
          </a:prstGeom>
          <a:noFill/>
        </p:spPr>
        <p:txBody>
          <a:bodyPr wrap="none" lIns="91430" tIns="45715" rIns="91430" bIns="45715" rtlCol="0">
            <a:spAutoFit/>
          </a:bodyPr>
          <a:lstStyle/>
          <a:p>
            <a:r>
              <a:rPr lang="en-US" dirty="0" smtClean="0">
                <a:latin typeface="cmmi10"/>
              </a:rPr>
              <a:t>l</a:t>
            </a:r>
            <a:endParaRPr lang="en-US" dirty="0"/>
          </a:p>
        </p:txBody>
      </p:sp>
      <p:pic>
        <p:nvPicPr>
          <p:cNvPr id="92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3" y="1092492"/>
            <a:ext cx="3453245" cy="39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7636" y="1604316"/>
            <a:ext cx="2876118" cy="31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8358" y="5329845"/>
            <a:ext cx="544483" cy="369322"/>
          </a:xfrm>
          <a:prstGeom prst="rect">
            <a:avLst/>
          </a:prstGeom>
          <a:noFill/>
        </p:spPr>
        <p:txBody>
          <a:bodyPr wrap="square" lIns="91430" tIns="45715" rIns="91430" bIns="45715" rtlCol="0">
            <a:spAutoFit/>
          </a:bodyPr>
          <a:lstStyle/>
          <a:p>
            <a:r>
              <a:rPr lang="en-US" dirty="0" smtClean="0">
                <a:latin typeface="Symbol"/>
                <a:sym typeface="Symbol"/>
              </a:rPr>
              <a:t></a:t>
            </a:r>
            <a:r>
              <a:rPr lang="en-US" baseline="30000" dirty="0" smtClean="0">
                <a:latin typeface="Symbol"/>
                <a:sym typeface="Symbol"/>
              </a:rPr>
              <a:t>*</a:t>
            </a:r>
            <a:endParaRPr lang="en-US" baseline="30000" dirty="0"/>
          </a:p>
        </p:txBody>
      </p:sp>
    </p:spTree>
    <p:extLst>
      <p:ext uri="{BB962C8B-B14F-4D97-AF65-F5344CB8AC3E}">
        <p14:creationId xmlns:p14="http://schemas.microsoft.com/office/powerpoint/2010/main" val="162271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22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221"/>
                                        </p:tgtEl>
                                        <p:attrNameLst>
                                          <p:attrName>style.visibility</p:attrName>
                                        </p:attrNameLst>
                                      </p:cBhvr>
                                      <p:to>
                                        <p:strVal val="visible"/>
                                      </p:to>
                                    </p:set>
                                  </p:childTnLst>
                                </p:cTn>
                              </p:par>
                              <p:par>
                                <p:cTn id="74" presetID="22" presetClass="entr" presetSubtype="8"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left)">
                                      <p:cBhvr>
                                        <p:cTn id="76" dur="500"/>
                                        <p:tgtEl>
                                          <p:spTgt spid="46"/>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xit" presetSubtype="0" fill="hold" grpId="1" nodeType="clickEffect">
                                  <p:stCondLst>
                                    <p:cond delay="0"/>
                                  </p:stCondLst>
                                  <p:childTnLst>
                                    <p:anim calcmode="lin" valueType="num">
                                      <p:cBhvr>
                                        <p:cTn id="84" dur="1000"/>
                                        <p:tgtEl>
                                          <p:spTgt spid="35"/>
                                        </p:tgtEl>
                                        <p:attrNameLst>
                                          <p:attrName>ppt_w</p:attrName>
                                        </p:attrNameLst>
                                      </p:cBhvr>
                                      <p:tavLst>
                                        <p:tav tm="0">
                                          <p:val>
                                            <p:strVal val="ppt_w"/>
                                          </p:val>
                                        </p:tav>
                                        <p:tav tm="100000">
                                          <p:val>
                                            <p:fltVal val="0"/>
                                          </p:val>
                                        </p:tav>
                                      </p:tavLst>
                                    </p:anim>
                                    <p:anim calcmode="lin" valueType="num">
                                      <p:cBhvr>
                                        <p:cTn id="85" dur="1000"/>
                                        <p:tgtEl>
                                          <p:spTgt spid="35"/>
                                        </p:tgtEl>
                                        <p:attrNameLst>
                                          <p:attrName>ppt_h</p:attrName>
                                        </p:attrNameLst>
                                      </p:cBhvr>
                                      <p:tavLst>
                                        <p:tav tm="0">
                                          <p:val>
                                            <p:strVal val="ppt_h"/>
                                          </p:val>
                                        </p:tav>
                                        <p:tav tm="100000">
                                          <p:val>
                                            <p:fltVal val="0"/>
                                          </p:val>
                                        </p:tav>
                                      </p:tavLst>
                                    </p:anim>
                                    <p:anim calcmode="lin" valueType="num">
                                      <p:cBhvr>
                                        <p:cTn id="86" dur="1000"/>
                                        <p:tgtEl>
                                          <p:spTgt spid="35"/>
                                        </p:tgtEl>
                                        <p:attrNameLst>
                                          <p:attrName>style.rotation</p:attrName>
                                        </p:attrNameLst>
                                      </p:cBhvr>
                                      <p:tavLst>
                                        <p:tav tm="0">
                                          <p:val>
                                            <p:fltVal val="0"/>
                                          </p:val>
                                        </p:tav>
                                        <p:tav tm="100000">
                                          <p:val>
                                            <p:fltVal val="90"/>
                                          </p:val>
                                        </p:tav>
                                      </p:tavLst>
                                    </p:anim>
                                    <p:animEffect transition="out" filter="fade">
                                      <p:cBhvr>
                                        <p:cTn id="87" dur="1000"/>
                                        <p:tgtEl>
                                          <p:spTgt spid="35"/>
                                        </p:tgtEl>
                                      </p:cBhvr>
                                    </p:animEffect>
                                    <p:set>
                                      <p:cBhvr>
                                        <p:cTn id="88" dur="1" fill="hold">
                                          <p:stCondLst>
                                            <p:cond delay="999"/>
                                          </p:stCondLst>
                                        </p:cTn>
                                        <p:tgtEl>
                                          <p:spTgt spid="35"/>
                                        </p:tgtEl>
                                        <p:attrNameLst>
                                          <p:attrName>style.visibility</p:attrName>
                                        </p:attrNameLst>
                                      </p:cBhvr>
                                      <p:to>
                                        <p:strVal val="hidden"/>
                                      </p:to>
                                    </p:set>
                                  </p:childTnLst>
                                </p:cTn>
                              </p:par>
                              <p:par>
                                <p:cTn id="89" presetID="31" presetClass="exit" presetSubtype="0" fill="hold" grpId="1" nodeType="withEffect">
                                  <p:stCondLst>
                                    <p:cond delay="0"/>
                                  </p:stCondLst>
                                  <p:childTnLst>
                                    <p:anim calcmode="lin" valueType="num">
                                      <p:cBhvr>
                                        <p:cTn id="90" dur="1000"/>
                                        <p:tgtEl>
                                          <p:spTgt spid="3"/>
                                        </p:tgtEl>
                                        <p:attrNameLst>
                                          <p:attrName>ppt_w</p:attrName>
                                        </p:attrNameLst>
                                      </p:cBhvr>
                                      <p:tavLst>
                                        <p:tav tm="0">
                                          <p:val>
                                            <p:strVal val="ppt_w"/>
                                          </p:val>
                                        </p:tav>
                                        <p:tav tm="100000">
                                          <p:val>
                                            <p:fltVal val="0"/>
                                          </p:val>
                                        </p:tav>
                                      </p:tavLst>
                                    </p:anim>
                                    <p:anim calcmode="lin" valueType="num">
                                      <p:cBhvr>
                                        <p:cTn id="91" dur="1000"/>
                                        <p:tgtEl>
                                          <p:spTgt spid="3"/>
                                        </p:tgtEl>
                                        <p:attrNameLst>
                                          <p:attrName>ppt_h</p:attrName>
                                        </p:attrNameLst>
                                      </p:cBhvr>
                                      <p:tavLst>
                                        <p:tav tm="0">
                                          <p:val>
                                            <p:strVal val="ppt_h"/>
                                          </p:val>
                                        </p:tav>
                                        <p:tav tm="100000">
                                          <p:val>
                                            <p:fltVal val="0"/>
                                          </p:val>
                                        </p:tav>
                                      </p:tavLst>
                                    </p:anim>
                                    <p:anim calcmode="lin" valueType="num">
                                      <p:cBhvr>
                                        <p:cTn id="92" dur="1000"/>
                                        <p:tgtEl>
                                          <p:spTgt spid="3"/>
                                        </p:tgtEl>
                                        <p:attrNameLst>
                                          <p:attrName>style.rotation</p:attrName>
                                        </p:attrNameLst>
                                      </p:cBhvr>
                                      <p:tavLst>
                                        <p:tav tm="0">
                                          <p:val>
                                            <p:fltVal val="0"/>
                                          </p:val>
                                        </p:tav>
                                        <p:tav tm="100000">
                                          <p:val>
                                            <p:fltVal val="90"/>
                                          </p:val>
                                        </p:tav>
                                      </p:tavLst>
                                    </p:anim>
                                    <p:animEffect transition="out" filter="fade">
                                      <p:cBhvr>
                                        <p:cTn id="93" dur="1000"/>
                                        <p:tgtEl>
                                          <p:spTgt spid="3"/>
                                        </p:tgtEl>
                                      </p:cBhvr>
                                    </p:animEffect>
                                    <p:set>
                                      <p:cBhvr>
                                        <p:cTn id="94" dur="1" fill="hold">
                                          <p:stCondLst>
                                            <p:cond delay="999"/>
                                          </p:stCondLst>
                                        </p:cTn>
                                        <p:tgtEl>
                                          <p:spTgt spid="3"/>
                                        </p:tgtEl>
                                        <p:attrNameLst>
                                          <p:attrName>style.visibility</p:attrName>
                                        </p:attrNameLst>
                                      </p:cBhvr>
                                      <p:to>
                                        <p:strVal val="hidden"/>
                                      </p:to>
                                    </p:set>
                                  </p:childTnLst>
                                </p:cTn>
                              </p:par>
                              <p:par>
                                <p:cTn id="95" presetID="31" presetClass="exit" presetSubtype="0" fill="hold" grpId="1" nodeType="withEffect">
                                  <p:stCondLst>
                                    <p:cond delay="0"/>
                                  </p:stCondLst>
                                  <p:childTnLst>
                                    <p:anim calcmode="lin" valueType="num">
                                      <p:cBhvr>
                                        <p:cTn id="96" dur="1000"/>
                                        <p:tgtEl>
                                          <p:spTgt spid="38"/>
                                        </p:tgtEl>
                                        <p:attrNameLst>
                                          <p:attrName>ppt_w</p:attrName>
                                        </p:attrNameLst>
                                      </p:cBhvr>
                                      <p:tavLst>
                                        <p:tav tm="0">
                                          <p:val>
                                            <p:strVal val="ppt_w"/>
                                          </p:val>
                                        </p:tav>
                                        <p:tav tm="100000">
                                          <p:val>
                                            <p:fltVal val="0"/>
                                          </p:val>
                                        </p:tav>
                                      </p:tavLst>
                                    </p:anim>
                                    <p:anim calcmode="lin" valueType="num">
                                      <p:cBhvr>
                                        <p:cTn id="97" dur="1000"/>
                                        <p:tgtEl>
                                          <p:spTgt spid="38"/>
                                        </p:tgtEl>
                                        <p:attrNameLst>
                                          <p:attrName>ppt_h</p:attrName>
                                        </p:attrNameLst>
                                      </p:cBhvr>
                                      <p:tavLst>
                                        <p:tav tm="0">
                                          <p:val>
                                            <p:strVal val="ppt_h"/>
                                          </p:val>
                                        </p:tav>
                                        <p:tav tm="100000">
                                          <p:val>
                                            <p:fltVal val="0"/>
                                          </p:val>
                                        </p:tav>
                                      </p:tavLst>
                                    </p:anim>
                                    <p:anim calcmode="lin" valueType="num">
                                      <p:cBhvr>
                                        <p:cTn id="98" dur="1000"/>
                                        <p:tgtEl>
                                          <p:spTgt spid="38"/>
                                        </p:tgtEl>
                                        <p:attrNameLst>
                                          <p:attrName>style.rotation</p:attrName>
                                        </p:attrNameLst>
                                      </p:cBhvr>
                                      <p:tavLst>
                                        <p:tav tm="0">
                                          <p:val>
                                            <p:fltVal val="0"/>
                                          </p:val>
                                        </p:tav>
                                        <p:tav tm="100000">
                                          <p:val>
                                            <p:fltVal val="90"/>
                                          </p:val>
                                        </p:tav>
                                      </p:tavLst>
                                    </p:anim>
                                    <p:animEffect transition="out" filter="fade">
                                      <p:cBhvr>
                                        <p:cTn id="99" dur="1000"/>
                                        <p:tgtEl>
                                          <p:spTgt spid="38"/>
                                        </p:tgtEl>
                                      </p:cBhvr>
                                    </p:animEffect>
                                    <p:set>
                                      <p:cBhvr>
                                        <p:cTn id="100" dur="1" fill="hold">
                                          <p:stCondLst>
                                            <p:cond delay="999"/>
                                          </p:stCondLst>
                                        </p:cTn>
                                        <p:tgtEl>
                                          <p:spTgt spid="38"/>
                                        </p:tgtEl>
                                        <p:attrNameLst>
                                          <p:attrName>style.visibility</p:attrName>
                                        </p:attrNameLst>
                                      </p:cBhvr>
                                      <p:to>
                                        <p:strVal val="hidden"/>
                                      </p:to>
                                    </p:set>
                                  </p:childTnLst>
                                </p:cTn>
                              </p:par>
                              <p:par>
                                <p:cTn id="101" presetID="31" presetClass="exit" presetSubtype="0" fill="hold" grpId="1" nodeType="withEffect">
                                  <p:stCondLst>
                                    <p:cond delay="0"/>
                                  </p:stCondLst>
                                  <p:childTnLst>
                                    <p:anim calcmode="lin" valueType="num">
                                      <p:cBhvr>
                                        <p:cTn id="102" dur="1000"/>
                                        <p:tgtEl>
                                          <p:spTgt spid="37"/>
                                        </p:tgtEl>
                                        <p:attrNameLst>
                                          <p:attrName>ppt_w</p:attrName>
                                        </p:attrNameLst>
                                      </p:cBhvr>
                                      <p:tavLst>
                                        <p:tav tm="0">
                                          <p:val>
                                            <p:strVal val="ppt_w"/>
                                          </p:val>
                                        </p:tav>
                                        <p:tav tm="100000">
                                          <p:val>
                                            <p:fltVal val="0"/>
                                          </p:val>
                                        </p:tav>
                                      </p:tavLst>
                                    </p:anim>
                                    <p:anim calcmode="lin" valueType="num">
                                      <p:cBhvr>
                                        <p:cTn id="103" dur="1000"/>
                                        <p:tgtEl>
                                          <p:spTgt spid="37"/>
                                        </p:tgtEl>
                                        <p:attrNameLst>
                                          <p:attrName>ppt_h</p:attrName>
                                        </p:attrNameLst>
                                      </p:cBhvr>
                                      <p:tavLst>
                                        <p:tav tm="0">
                                          <p:val>
                                            <p:strVal val="ppt_h"/>
                                          </p:val>
                                        </p:tav>
                                        <p:tav tm="100000">
                                          <p:val>
                                            <p:fltVal val="0"/>
                                          </p:val>
                                        </p:tav>
                                      </p:tavLst>
                                    </p:anim>
                                    <p:anim calcmode="lin" valueType="num">
                                      <p:cBhvr>
                                        <p:cTn id="104" dur="1000"/>
                                        <p:tgtEl>
                                          <p:spTgt spid="37"/>
                                        </p:tgtEl>
                                        <p:attrNameLst>
                                          <p:attrName>style.rotation</p:attrName>
                                        </p:attrNameLst>
                                      </p:cBhvr>
                                      <p:tavLst>
                                        <p:tav tm="0">
                                          <p:val>
                                            <p:fltVal val="0"/>
                                          </p:val>
                                        </p:tav>
                                        <p:tav tm="100000">
                                          <p:val>
                                            <p:fltVal val="90"/>
                                          </p:val>
                                        </p:tav>
                                      </p:tavLst>
                                    </p:anim>
                                    <p:animEffect transition="out" filter="fade">
                                      <p:cBhvr>
                                        <p:cTn id="105" dur="1000"/>
                                        <p:tgtEl>
                                          <p:spTgt spid="37"/>
                                        </p:tgtEl>
                                      </p:cBhvr>
                                    </p:animEffect>
                                    <p:set>
                                      <p:cBhvr>
                                        <p:cTn id="106" dur="1" fill="hold">
                                          <p:stCondLst>
                                            <p:cond delay="999"/>
                                          </p:stCondLst>
                                        </p:cTn>
                                        <p:tgtEl>
                                          <p:spTgt spid="37"/>
                                        </p:tgtEl>
                                        <p:attrNameLst>
                                          <p:attrName>style.visibility</p:attrName>
                                        </p:attrNameLst>
                                      </p:cBhvr>
                                      <p:to>
                                        <p:strVal val="hidden"/>
                                      </p:to>
                                    </p:set>
                                  </p:childTnLst>
                                </p:cTn>
                              </p:par>
                              <p:par>
                                <p:cTn id="107" presetID="31" presetClass="exit" presetSubtype="0" fill="hold" grpId="1" nodeType="withEffect">
                                  <p:stCondLst>
                                    <p:cond delay="0"/>
                                  </p:stCondLst>
                                  <p:childTnLst>
                                    <p:anim calcmode="lin" valueType="num">
                                      <p:cBhvr>
                                        <p:cTn id="108" dur="1000"/>
                                        <p:tgtEl>
                                          <p:spTgt spid="39"/>
                                        </p:tgtEl>
                                        <p:attrNameLst>
                                          <p:attrName>ppt_w</p:attrName>
                                        </p:attrNameLst>
                                      </p:cBhvr>
                                      <p:tavLst>
                                        <p:tav tm="0">
                                          <p:val>
                                            <p:strVal val="ppt_w"/>
                                          </p:val>
                                        </p:tav>
                                        <p:tav tm="100000">
                                          <p:val>
                                            <p:fltVal val="0"/>
                                          </p:val>
                                        </p:tav>
                                      </p:tavLst>
                                    </p:anim>
                                    <p:anim calcmode="lin" valueType="num">
                                      <p:cBhvr>
                                        <p:cTn id="109" dur="1000"/>
                                        <p:tgtEl>
                                          <p:spTgt spid="39"/>
                                        </p:tgtEl>
                                        <p:attrNameLst>
                                          <p:attrName>ppt_h</p:attrName>
                                        </p:attrNameLst>
                                      </p:cBhvr>
                                      <p:tavLst>
                                        <p:tav tm="0">
                                          <p:val>
                                            <p:strVal val="ppt_h"/>
                                          </p:val>
                                        </p:tav>
                                        <p:tav tm="100000">
                                          <p:val>
                                            <p:fltVal val="0"/>
                                          </p:val>
                                        </p:tav>
                                      </p:tavLst>
                                    </p:anim>
                                    <p:anim calcmode="lin" valueType="num">
                                      <p:cBhvr>
                                        <p:cTn id="110" dur="1000"/>
                                        <p:tgtEl>
                                          <p:spTgt spid="39"/>
                                        </p:tgtEl>
                                        <p:attrNameLst>
                                          <p:attrName>style.rotation</p:attrName>
                                        </p:attrNameLst>
                                      </p:cBhvr>
                                      <p:tavLst>
                                        <p:tav tm="0">
                                          <p:val>
                                            <p:fltVal val="0"/>
                                          </p:val>
                                        </p:tav>
                                        <p:tav tm="100000">
                                          <p:val>
                                            <p:fltVal val="90"/>
                                          </p:val>
                                        </p:tav>
                                      </p:tavLst>
                                    </p:anim>
                                    <p:animEffect transition="out" filter="fade">
                                      <p:cBhvr>
                                        <p:cTn id="111" dur="1000"/>
                                        <p:tgtEl>
                                          <p:spTgt spid="39"/>
                                        </p:tgtEl>
                                      </p:cBhvr>
                                    </p:animEffect>
                                    <p:set>
                                      <p:cBhvr>
                                        <p:cTn id="112" dur="1" fill="hold">
                                          <p:stCondLst>
                                            <p:cond delay="999"/>
                                          </p:stCondLst>
                                        </p:cTn>
                                        <p:tgtEl>
                                          <p:spTgt spid="39"/>
                                        </p:tgtEl>
                                        <p:attrNameLst>
                                          <p:attrName>style.visibility</p:attrName>
                                        </p:attrNameLst>
                                      </p:cBhvr>
                                      <p:to>
                                        <p:strVal val="hidden"/>
                                      </p:to>
                                    </p:set>
                                  </p:childTnLst>
                                </p:cTn>
                              </p:par>
                              <p:par>
                                <p:cTn id="113" presetID="31" presetClass="exit" presetSubtype="0" fill="hold" grpId="1" nodeType="withEffect">
                                  <p:stCondLst>
                                    <p:cond delay="0"/>
                                  </p:stCondLst>
                                  <p:childTnLst>
                                    <p:anim calcmode="lin" valueType="num">
                                      <p:cBhvr>
                                        <p:cTn id="114" dur="1000"/>
                                        <p:tgtEl>
                                          <p:spTgt spid="41"/>
                                        </p:tgtEl>
                                        <p:attrNameLst>
                                          <p:attrName>ppt_w</p:attrName>
                                        </p:attrNameLst>
                                      </p:cBhvr>
                                      <p:tavLst>
                                        <p:tav tm="0">
                                          <p:val>
                                            <p:strVal val="ppt_w"/>
                                          </p:val>
                                        </p:tav>
                                        <p:tav tm="100000">
                                          <p:val>
                                            <p:fltVal val="0"/>
                                          </p:val>
                                        </p:tav>
                                      </p:tavLst>
                                    </p:anim>
                                    <p:anim calcmode="lin" valueType="num">
                                      <p:cBhvr>
                                        <p:cTn id="115" dur="1000"/>
                                        <p:tgtEl>
                                          <p:spTgt spid="41"/>
                                        </p:tgtEl>
                                        <p:attrNameLst>
                                          <p:attrName>ppt_h</p:attrName>
                                        </p:attrNameLst>
                                      </p:cBhvr>
                                      <p:tavLst>
                                        <p:tav tm="0">
                                          <p:val>
                                            <p:strVal val="ppt_h"/>
                                          </p:val>
                                        </p:tav>
                                        <p:tav tm="100000">
                                          <p:val>
                                            <p:fltVal val="0"/>
                                          </p:val>
                                        </p:tav>
                                      </p:tavLst>
                                    </p:anim>
                                    <p:anim calcmode="lin" valueType="num">
                                      <p:cBhvr>
                                        <p:cTn id="116" dur="1000"/>
                                        <p:tgtEl>
                                          <p:spTgt spid="41"/>
                                        </p:tgtEl>
                                        <p:attrNameLst>
                                          <p:attrName>style.rotation</p:attrName>
                                        </p:attrNameLst>
                                      </p:cBhvr>
                                      <p:tavLst>
                                        <p:tav tm="0">
                                          <p:val>
                                            <p:fltVal val="0"/>
                                          </p:val>
                                        </p:tav>
                                        <p:tav tm="100000">
                                          <p:val>
                                            <p:fltVal val="90"/>
                                          </p:val>
                                        </p:tav>
                                      </p:tavLst>
                                    </p:anim>
                                    <p:animEffect transition="out" filter="fade">
                                      <p:cBhvr>
                                        <p:cTn id="117" dur="1000"/>
                                        <p:tgtEl>
                                          <p:spTgt spid="41"/>
                                        </p:tgtEl>
                                      </p:cBhvr>
                                    </p:animEffect>
                                    <p:set>
                                      <p:cBhvr>
                                        <p:cTn id="118" dur="1" fill="hold">
                                          <p:stCondLst>
                                            <p:cond delay="999"/>
                                          </p:stCondLst>
                                        </p:cTn>
                                        <p:tgtEl>
                                          <p:spTgt spid="41"/>
                                        </p:tgtEl>
                                        <p:attrNameLst>
                                          <p:attrName>style.visibility</p:attrName>
                                        </p:attrNameLst>
                                      </p:cBhvr>
                                      <p:to>
                                        <p:strVal val="hidden"/>
                                      </p:to>
                                    </p:set>
                                  </p:childTnLst>
                                </p:cTn>
                              </p:par>
                              <p:par>
                                <p:cTn id="119" presetID="31" presetClass="exit" presetSubtype="0" fill="hold" grpId="1" nodeType="withEffect">
                                  <p:stCondLst>
                                    <p:cond delay="0"/>
                                  </p:stCondLst>
                                  <p:childTnLst>
                                    <p:anim calcmode="lin" valueType="num">
                                      <p:cBhvr>
                                        <p:cTn id="120" dur="1000"/>
                                        <p:tgtEl>
                                          <p:spTgt spid="42"/>
                                        </p:tgtEl>
                                        <p:attrNameLst>
                                          <p:attrName>ppt_w</p:attrName>
                                        </p:attrNameLst>
                                      </p:cBhvr>
                                      <p:tavLst>
                                        <p:tav tm="0">
                                          <p:val>
                                            <p:strVal val="ppt_w"/>
                                          </p:val>
                                        </p:tav>
                                        <p:tav tm="100000">
                                          <p:val>
                                            <p:fltVal val="0"/>
                                          </p:val>
                                        </p:tav>
                                      </p:tavLst>
                                    </p:anim>
                                    <p:anim calcmode="lin" valueType="num">
                                      <p:cBhvr>
                                        <p:cTn id="121" dur="1000"/>
                                        <p:tgtEl>
                                          <p:spTgt spid="42"/>
                                        </p:tgtEl>
                                        <p:attrNameLst>
                                          <p:attrName>ppt_h</p:attrName>
                                        </p:attrNameLst>
                                      </p:cBhvr>
                                      <p:tavLst>
                                        <p:tav tm="0">
                                          <p:val>
                                            <p:strVal val="ppt_h"/>
                                          </p:val>
                                        </p:tav>
                                        <p:tav tm="100000">
                                          <p:val>
                                            <p:fltVal val="0"/>
                                          </p:val>
                                        </p:tav>
                                      </p:tavLst>
                                    </p:anim>
                                    <p:anim calcmode="lin" valueType="num">
                                      <p:cBhvr>
                                        <p:cTn id="122" dur="1000"/>
                                        <p:tgtEl>
                                          <p:spTgt spid="42"/>
                                        </p:tgtEl>
                                        <p:attrNameLst>
                                          <p:attrName>style.rotation</p:attrName>
                                        </p:attrNameLst>
                                      </p:cBhvr>
                                      <p:tavLst>
                                        <p:tav tm="0">
                                          <p:val>
                                            <p:fltVal val="0"/>
                                          </p:val>
                                        </p:tav>
                                        <p:tav tm="100000">
                                          <p:val>
                                            <p:fltVal val="90"/>
                                          </p:val>
                                        </p:tav>
                                      </p:tavLst>
                                    </p:anim>
                                    <p:animEffect transition="out" filter="fade">
                                      <p:cBhvr>
                                        <p:cTn id="123" dur="1000"/>
                                        <p:tgtEl>
                                          <p:spTgt spid="42"/>
                                        </p:tgtEl>
                                      </p:cBhvr>
                                    </p:animEffect>
                                    <p:set>
                                      <p:cBhvr>
                                        <p:cTn id="124" dur="1" fill="hold">
                                          <p:stCondLst>
                                            <p:cond delay="999"/>
                                          </p:stCondLst>
                                        </p:cTn>
                                        <p:tgtEl>
                                          <p:spTgt spid="42"/>
                                        </p:tgtEl>
                                        <p:attrNameLst>
                                          <p:attrName>style.visibility</p:attrName>
                                        </p:attrNameLst>
                                      </p:cBhvr>
                                      <p:to>
                                        <p:strVal val="hidden"/>
                                      </p:to>
                                    </p:set>
                                  </p:childTnLst>
                                </p:cTn>
                              </p:par>
                              <p:par>
                                <p:cTn id="125" presetID="31" presetClass="exit" presetSubtype="0" fill="hold" grpId="1" nodeType="withEffect">
                                  <p:stCondLst>
                                    <p:cond delay="0"/>
                                  </p:stCondLst>
                                  <p:childTnLst>
                                    <p:anim calcmode="lin" valueType="num">
                                      <p:cBhvr>
                                        <p:cTn id="126" dur="1000"/>
                                        <p:tgtEl>
                                          <p:spTgt spid="49"/>
                                        </p:tgtEl>
                                        <p:attrNameLst>
                                          <p:attrName>ppt_w</p:attrName>
                                        </p:attrNameLst>
                                      </p:cBhvr>
                                      <p:tavLst>
                                        <p:tav tm="0">
                                          <p:val>
                                            <p:strVal val="ppt_w"/>
                                          </p:val>
                                        </p:tav>
                                        <p:tav tm="100000">
                                          <p:val>
                                            <p:fltVal val="0"/>
                                          </p:val>
                                        </p:tav>
                                      </p:tavLst>
                                    </p:anim>
                                    <p:anim calcmode="lin" valueType="num">
                                      <p:cBhvr>
                                        <p:cTn id="127" dur="1000"/>
                                        <p:tgtEl>
                                          <p:spTgt spid="49"/>
                                        </p:tgtEl>
                                        <p:attrNameLst>
                                          <p:attrName>ppt_h</p:attrName>
                                        </p:attrNameLst>
                                      </p:cBhvr>
                                      <p:tavLst>
                                        <p:tav tm="0">
                                          <p:val>
                                            <p:strVal val="ppt_h"/>
                                          </p:val>
                                        </p:tav>
                                        <p:tav tm="100000">
                                          <p:val>
                                            <p:fltVal val="0"/>
                                          </p:val>
                                        </p:tav>
                                      </p:tavLst>
                                    </p:anim>
                                    <p:anim calcmode="lin" valueType="num">
                                      <p:cBhvr>
                                        <p:cTn id="128" dur="1000"/>
                                        <p:tgtEl>
                                          <p:spTgt spid="49"/>
                                        </p:tgtEl>
                                        <p:attrNameLst>
                                          <p:attrName>style.rotation</p:attrName>
                                        </p:attrNameLst>
                                      </p:cBhvr>
                                      <p:tavLst>
                                        <p:tav tm="0">
                                          <p:val>
                                            <p:fltVal val="0"/>
                                          </p:val>
                                        </p:tav>
                                        <p:tav tm="100000">
                                          <p:val>
                                            <p:fltVal val="90"/>
                                          </p:val>
                                        </p:tav>
                                      </p:tavLst>
                                    </p:anim>
                                    <p:animEffect transition="out" filter="fade">
                                      <p:cBhvr>
                                        <p:cTn id="129" dur="1000"/>
                                        <p:tgtEl>
                                          <p:spTgt spid="49"/>
                                        </p:tgtEl>
                                      </p:cBhvr>
                                    </p:animEffect>
                                    <p:set>
                                      <p:cBhvr>
                                        <p:cTn id="130" dur="1" fill="hold">
                                          <p:stCondLst>
                                            <p:cond delay="999"/>
                                          </p:stCondLst>
                                        </p:cTn>
                                        <p:tgtEl>
                                          <p:spTgt spid="49"/>
                                        </p:tgtEl>
                                        <p:attrNameLst>
                                          <p:attrName>style.visibility</p:attrName>
                                        </p:attrNameLst>
                                      </p:cBhvr>
                                      <p:to>
                                        <p:strVal val="hidden"/>
                                      </p:to>
                                    </p:set>
                                  </p:childTnLst>
                                </p:cTn>
                              </p:par>
                              <p:par>
                                <p:cTn id="131" presetID="31" presetClass="exit" presetSubtype="0" fill="hold" grpId="1" nodeType="withEffect">
                                  <p:stCondLst>
                                    <p:cond delay="0"/>
                                  </p:stCondLst>
                                  <p:childTnLst>
                                    <p:anim calcmode="lin" valueType="num">
                                      <p:cBhvr>
                                        <p:cTn id="132" dur="1000"/>
                                        <p:tgtEl>
                                          <p:spTgt spid="53"/>
                                        </p:tgtEl>
                                        <p:attrNameLst>
                                          <p:attrName>ppt_w</p:attrName>
                                        </p:attrNameLst>
                                      </p:cBhvr>
                                      <p:tavLst>
                                        <p:tav tm="0">
                                          <p:val>
                                            <p:strVal val="ppt_w"/>
                                          </p:val>
                                        </p:tav>
                                        <p:tav tm="100000">
                                          <p:val>
                                            <p:fltVal val="0"/>
                                          </p:val>
                                        </p:tav>
                                      </p:tavLst>
                                    </p:anim>
                                    <p:anim calcmode="lin" valueType="num">
                                      <p:cBhvr>
                                        <p:cTn id="133" dur="1000"/>
                                        <p:tgtEl>
                                          <p:spTgt spid="53"/>
                                        </p:tgtEl>
                                        <p:attrNameLst>
                                          <p:attrName>ppt_h</p:attrName>
                                        </p:attrNameLst>
                                      </p:cBhvr>
                                      <p:tavLst>
                                        <p:tav tm="0">
                                          <p:val>
                                            <p:strVal val="ppt_h"/>
                                          </p:val>
                                        </p:tav>
                                        <p:tav tm="100000">
                                          <p:val>
                                            <p:fltVal val="0"/>
                                          </p:val>
                                        </p:tav>
                                      </p:tavLst>
                                    </p:anim>
                                    <p:anim calcmode="lin" valueType="num">
                                      <p:cBhvr>
                                        <p:cTn id="134" dur="1000"/>
                                        <p:tgtEl>
                                          <p:spTgt spid="53"/>
                                        </p:tgtEl>
                                        <p:attrNameLst>
                                          <p:attrName>style.rotation</p:attrName>
                                        </p:attrNameLst>
                                      </p:cBhvr>
                                      <p:tavLst>
                                        <p:tav tm="0">
                                          <p:val>
                                            <p:fltVal val="0"/>
                                          </p:val>
                                        </p:tav>
                                        <p:tav tm="100000">
                                          <p:val>
                                            <p:fltVal val="90"/>
                                          </p:val>
                                        </p:tav>
                                      </p:tavLst>
                                    </p:anim>
                                    <p:animEffect transition="out" filter="fade">
                                      <p:cBhvr>
                                        <p:cTn id="135" dur="1000"/>
                                        <p:tgtEl>
                                          <p:spTgt spid="53"/>
                                        </p:tgtEl>
                                      </p:cBhvr>
                                    </p:animEffect>
                                    <p:set>
                                      <p:cBhvr>
                                        <p:cTn id="136" dur="1" fill="hold">
                                          <p:stCondLst>
                                            <p:cond delay="999"/>
                                          </p:stCondLst>
                                        </p:cTn>
                                        <p:tgtEl>
                                          <p:spTgt spid="53"/>
                                        </p:tgtEl>
                                        <p:attrNameLst>
                                          <p:attrName>style.visibility</p:attrName>
                                        </p:attrNameLst>
                                      </p:cBhvr>
                                      <p:to>
                                        <p:strVal val="hidden"/>
                                      </p:to>
                                    </p:set>
                                  </p:childTnLst>
                                </p:cTn>
                              </p:par>
                              <p:par>
                                <p:cTn id="137" presetID="31" presetClass="exit" presetSubtype="0" fill="hold" grpId="1" nodeType="withEffect">
                                  <p:stCondLst>
                                    <p:cond delay="0"/>
                                  </p:stCondLst>
                                  <p:childTnLst>
                                    <p:anim calcmode="lin" valueType="num">
                                      <p:cBhvr>
                                        <p:cTn id="138" dur="1000"/>
                                        <p:tgtEl>
                                          <p:spTgt spid="47"/>
                                        </p:tgtEl>
                                        <p:attrNameLst>
                                          <p:attrName>ppt_w</p:attrName>
                                        </p:attrNameLst>
                                      </p:cBhvr>
                                      <p:tavLst>
                                        <p:tav tm="0">
                                          <p:val>
                                            <p:strVal val="ppt_w"/>
                                          </p:val>
                                        </p:tav>
                                        <p:tav tm="100000">
                                          <p:val>
                                            <p:fltVal val="0"/>
                                          </p:val>
                                        </p:tav>
                                      </p:tavLst>
                                    </p:anim>
                                    <p:anim calcmode="lin" valueType="num">
                                      <p:cBhvr>
                                        <p:cTn id="139" dur="1000"/>
                                        <p:tgtEl>
                                          <p:spTgt spid="47"/>
                                        </p:tgtEl>
                                        <p:attrNameLst>
                                          <p:attrName>ppt_h</p:attrName>
                                        </p:attrNameLst>
                                      </p:cBhvr>
                                      <p:tavLst>
                                        <p:tav tm="0">
                                          <p:val>
                                            <p:strVal val="ppt_h"/>
                                          </p:val>
                                        </p:tav>
                                        <p:tav tm="100000">
                                          <p:val>
                                            <p:fltVal val="0"/>
                                          </p:val>
                                        </p:tav>
                                      </p:tavLst>
                                    </p:anim>
                                    <p:anim calcmode="lin" valueType="num">
                                      <p:cBhvr>
                                        <p:cTn id="140" dur="1000"/>
                                        <p:tgtEl>
                                          <p:spTgt spid="47"/>
                                        </p:tgtEl>
                                        <p:attrNameLst>
                                          <p:attrName>style.rotation</p:attrName>
                                        </p:attrNameLst>
                                      </p:cBhvr>
                                      <p:tavLst>
                                        <p:tav tm="0">
                                          <p:val>
                                            <p:fltVal val="0"/>
                                          </p:val>
                                        </p:tav>
                                        <p:tav tm="100000">
                                          <p:val>
                                            <p:fltVal val="90"/>
                                          </p:val>
                                        </p:tav>
                                      </p:tavLst>
                                    </p:anim>
                                    <p:animEffect transition="out" filter="fade">
                                      <p:cBhvr>
                                        <p:cTn id="141" dur="1000"/>
                                        <p:tgtEl>
                                          <p:spTgt spid="47"/>
                                        </p:tgtEl>
                                      </p:cBhvr>
                                    </p:animEffect>
                                    <p:set>
                                      <p:cBhvr>
                                        <p:cTn id="142" dur="1" fill="hold">
                                          <p:stCondLst>
                                            <p:cond delay="999"/>
                                          </p:stCondLst>
                                        </p:cTn>
                                        <p:tgtEl>
                                          <p:spTgt spid="47"/>
                                        </p:tgtEl>
                                        <p:attrNameLst>
                                          <p:attrName>style.visibility</p:attrName>
                                        </p:attrNameLst>
                                      </p:cBhvr>
                                      <p:to>
                                        <p:strVal val="hidden"/>
                                      </p:to>
                                    </p:set>
                                  </p:childTnLst>
                                </p:cTn>
                              </p:par>
                              <p:par>
                                <p:cTn id="143" presetID="31" presetClass="exit" presetSubtype="0" fill="hold" grpId="1" nodeType="withEffect">
                                  <p:stCondLst>
                                    <p:cond delay="0"/>
                                  </p:stCondLst>
                                  <p:childTnLst>
                                    <p:anim calcmode="lin" valueType="num">
                                      <p:cBhvr>
                                        <p:cTn id="144" dur="1000"/>
                                        <p:tgtEl>
                                          <p:spTgt spid="55"/>
                                        </p:tgtEl>
                                        <p:attrNameLst>
                                          <p:attrName>ppt_w</p:attrName>
                                        </p:attrNameLst>
                                      </p:cBhvr>
                                      <p:tavLst>
                                        <p:tav tm="0">
                                          <p:val>
                                            <p:strVal val="ppt_w"/>
                                          </p:val>
                                        </p:tav>
                                        <p:tav tm="100000">
                                          <p:val>
                                            <p:fltVal val="0"/>
                                          </p:val>
                                        </p:tav>
                                      </p:tavLst>
                                    </p:anim>
                                    <p:anim calcmode="lin" valueType="num">
                                      <p:cBhvr>
                                        <p:cTn id="145" dur="1000"/>
                                        <p:tgtEl>
                                          <p:spTgt spid="55"/>
                                        </p:tgtEl>
                                        <p:attrNameLst>
                                          <p:attrName>ppt_h</p:attrName>
                                        </p:attrNameLst>
                                      </p:cBhvr>
                                      <p:tavLst>
                                        <p:tav tm="0">
                                          <p:val>
                                            <p:strVal val="ppt_h"/>
                                          </p:val>
                                        </p:tav>
                                        <p:tav tm="100000">
                                          <p:val>
                                            <p:fltVal val="0"/>
                                          </p:val>
                                        </p:tav>
                                      </p:tavLst>
                                    </p:anim>
                                    <p:anim calcmode="lin" valueType="num">
                                      <p:cBhvr>
                                        <p:cTn id="146" dur="1000"/>
                                        <p:tgtEl>
                                          <p:spTgt spid="55"/>
                                        </p:tgtEl>
                                        <p:attrNameLst>
                                          <p:attrName>style.rotation</p:attrName>
                                        </p:attrNameLst>
                                      </p:cBhvr>
                                      <p:tavLst>
                                        <p:tav tm="0">
                                          <p:val>
                                            <p:fltVal val="0"/>
                                          </p:val>
                                        </p:tav>
                                        <p:tav tm="100000">
                                          <p:val>
                                            <p:fltVal val="90"/>
                                          </p:val>
                                        </p:tav>
                                      </p:tavLst>
                                    </p:anim>
                                    <p:animEffect transition="out" filter="fade">
                                      <p:cBhvr>
                                        <p:cTn id="147" dur="1000"/>
                                        <p:tgtEl>
                                          <p:spTgt spid="55"/>
                                        </p:tgtEl>
                                      </p:cBhvr>
                                    </p:animEffect>
                                    <p:set>
                                      <p:cBhvr>
                                        <p:cTn id="148" dur="1" fill="hold">
                                          <p:stCondLst>
                                            <p:cond delay="999"/>
                                          </p:stCondLst>
                                        </p:cTn>
                                        <p:tgtEl>
                                          <p:spTgt spid="55"/>
                                        </p:tgtEl>
                                        <p:attrNameLst>
                                          <p:attrName>style.visibility</p:attrName>
                                        </p:attrNameLst>
                                      </p:cBhvr>
                                      <p:to>
                                        <p:strVal val="hidden"/>
                                      </p:to>
                                    </p:set>
                                  </p:childTnLst>
                                </p:cTn>
                              </p:par>
                              <p:par>
                                <p:cTn id="149" presetID="31" presetClass="exit" presetSubtype="0" fill="hold" grpId="1" nodeType="withEffect">
                                  <p:stCondLst>
                                    <p:cond delay="0"/>
                                  </p:stCondLst>
                                  <p:childTnLst>
                                    <p:anim calcmode="lin" valueType="num">
                                      <p:cBhvr>
                                        <p:cTn id="150" dur="1000"/>
                                        <p:tgtEl>
                                          <p:spTgt spid="57"/>
                                        </p:tgtEl>
                                        <p:attrNameLst>
                                          <p:attrName>ppt_w</p:attrName>
                                        </p:attrNameLst>
                                      </p:cBhvr>
                                      <p:tavLst>
                                        <p:tav tm="0">
                                          <p:val>
                                            <p:strVal val="ppt_w"/>
                                          </p:val>
                                        </p:tav>
                                        <p:tav tm="100000">
                                          <p:val>
                                            <p:fltVal val="0"/>
                                          </p:val>
                                        </p:tav>
                                      </p:tavLst>
                                    </p:anim>
                                    <p:anim calcmode="lin" valueType="num">
                                      <p:cBhvr>
                                        <p:cTn id="151" dur="1000"/>
                                        <p:tgtEl>
                                          <p:spTgt spid="57"/>
                                        </p:tgtEl>
                                        <p:attrNameLst>
                                          <p:attrName>ppt_h</p:attrName>
                                        </p:attrNameLst>
                                      </p:cBhvr>
                                      <p:tavLst>
                                        <p:tav tm="0">
                                          <p:val>
                                            <p:strVal val="ppt_h"/>
                                          </p:val>
                                        </p:tav>
                                        <p:tav tm="100000">
                                          <p:val>
                                            <p:fltVal val="0"/>
                                          </p:val>
                                        </p:tav>
                                      </p:tavLst>
                                    </p:anim>
                                    <p:anim calcmode="lin" valueType="num">
                                      <p:cBhvr>
                                        <p:cTn id="152" dur="1000"/>
                                        <p:tgtEl>
                                          <p:spTgt spid="57"/>
                                        </p:tgtEl>
                                        <p:attrNameLst>
                                          <p:attrName>style.rotation</p:attrName>
                                        </p:attrNameLst>
                                      </p:cBhvr>
                                      <p:tavLst>
                                        <p:tav tm="0">
                                          <p:val>
                                            <p:fltVal val="0"/>
                                          </p:val>
                                        </p:tav>
                                        <p:tav tm="100000">
                                          <p:val>
                                            <p:fltVal val="90"/>
                                          </p:val>
                                        </p:tav>
                                      </p:tavLst>
                                    </p:anim>
                                    <p:animEffect transition="out" filter="fade">
                                      <p:cBhvr>
                                        <p:cTn id="153" dur="1000"/>
                                        <p:tgtEl>
                                          <p:spTgt spid="57"/>
                                        </p:tgtEl>
                                      </p:cBhvr>
                                    </p:animEffect>
                                    <p:set>
                                      <p:cBhvr>
                                        <p:cTn id="154" dur="1" fill="hold">
                                          <p:stCondLst>
                                            <p:cond delay="999"/>
                                          </p:stCondLst>
                                        </p:cTn>
                                        <p:tgtEl>
                                          <p:spTgt spid="57"/>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58"/>
                                        </p:tgtEl>
                                        <p:attrNameLst>
                                          <p:attrName>ppt_w</p:attrName>
                                        </p:attrNameLst>
                                      </p:cBhvr>
                                      <p:tavLst>
                                        <p:tav tm="0">
                                          <p:val>
                                            <p:strVal val="ppt_w"/>
                                          </p:val>
                                        </p:tav>
                                        <p:tav tm="100000">
                                          <p:val>
                                            <p:fltVal val="0"/>
                                          </p:val>
                                        </p:tav>
                                      </p:tavLst>
                                    </p:anim>
                                    <p:anim calcmode="lin" valueType="num">
                                      <p:cBhvr>
                                        <p:cTn id="157" dur="1000"/>
                                        <p:tgtEl>
                                          <p:spTgt spid="58"/>
                                        </p:tgtEl>
                                        <p:attrNameLst>
                                          <p:attrName>ppt_h</p:attrName>
                                        </p:attrNameLst>
                                      </p:cBhvr>
                                      <p:tavLst>
                                        <p:tav tm="0">
                                          <p:val>
                                            <p:strVal val="ppt_h"/>
                                          </p:val>
                                        </p:tav>
                                        <p:tav tm="100000">
                                          <p:val>
                                            <p:fltVal val="0"/>
                                          </p:val>
                                        </p:tav>
                                      </p:tavLst>
                                    </p:anim>
                                    <p:anim calcmode="lin" valueType="num">
                                      <p:cBhvr>
                                        <p:cTn id="158" dur="1000"/>
                                        <p:tgtEl>
                                          <p:spTgt spid="58"/>
                                        </p:tgtEl>
                                        <p:attrNameLst>
                                          <p:attrName>style.rotation</p:attrName>
                                        </p:attrNameLst>
                                      </p:cBhvr>
                                      <p:tavLst>
                                        <p:tav tm="0">
                                          <p:val>
                                            <p:fltVal val="0"/>
                                          </p:val>
                                        </p:tav>
                                        <p:tav tm="100000">
                                          <p:val>
                                            <p:fltVal val="90"/>
                                          </p:val>
                                        </p:tav>
                                      </p:tavLst>
                                    </p:anim>
                                    <p:animEffect transition="out" filter="fade">
                                      <p:cBhvr>
                                        <p:cTn id="159" dur="1000"/>
                                        <p:tgtEl>
                                          <p:spTgt spid="58"/>
                                        </p:tgtEl>
                                      </p:cBhvr>
                                    </p:animEffect>
                                    <p:set>
                                      <p:cBhvr>
                                        <p:cTn id="160" dur="1" fill="hold">
                                          <p:stCondLst>
                                            <p:cond delay="999"/>
                                          </p:stCondLst>
                                        </p:cTn>
                                        <p:tgtEl>
                                          <p:spTgt spid="58"/>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6"/>
                                        </p:tgtEl>
                                        <p:attrNameLst>
                                          <p:attrName>ppt_w</p:attrName>
                                        </p:attrNameLst>
                                      </p:cBhvr>
                                      <p:tavLst>
                                        <p:tav tm="0">
                                          <p:val>
                                            <p:strVal val="ppt_w"/>
                                          </p:val>
                                        </p:tav>
                                        <p:tav tm="100000">
                                          <p:val>
                                            <p:fltVal val="0"/>
                                          </p:val>
                                        </p:tav>
                                      </p:tavLst>
                                    </p:anim>
                                    <p:anim calcmode="lin" valueType="num">
                                      <p:cBhvr>
                                        <p:cTn id="163" dur="1000"/>
                                        <p:tgtEl>
                                          <p:spTgt spid="56"/>
                                        </p:tgtEl>
                                        <p:attrNameLst>
                                          <p:attrName>ppt_h</p:attrName>
                                        </p:attrNameLst>
                                      </p:cBhvr>
                                      <p:tavLst>
                                        <p:tav tm="0">
                                          <p:val>
                                            <p:strVal val="ppt_h"/>
                                          </p:val>
                                        </p:tav>
                                        <p:tav tm="100000">
                                          <p:val>
                                            <p:fltVal val="0"/>
                                          </p:val>
                                        </p:tav>
                                      </p:tavLst>
                                    </p:anim>
                                    <p:anim calcmode="lin" valueType="num">
                                      <p:cBhvr>
                                        <p:cTn id="164" dur="1000"/>
                                        <p:tgtEl>
                                          <p:spTgt spid="56"/>
                                        </p:tgtEl>
                                        <p:attrNameLst>
                                          <p:attrName>style.rotation</p:attrName>
                                        </p:attrNameLst>
                                      </p:cBhvr>
                                      <p:tavLst>
                                        <p:tav tm="0">
                                          <p:val>
                                            <p:fltVal val="0"/>
                                          </p:val>
                                        </p:tav>
                                        <p:tav tm="100000">
                                          <p:val>
                                            <p:fltVal val="90"/>
                                          </p:val>
                                        </p:tav>
                                      </p:tavLst>
                                    </p:anim>
                                    <p:animEffect transition="out" filter="fade">
                                      <p:cBhvr>
                                        <p:cTn id="165" dur="1000"/>
                                        <p:tgtEl>
                                          <p:spTgt spid="56"/>
                                        </p:tgtEl>
                                      </p:cBhvr>
                                    </p:animEffect>
                                    <p:set>
                                      <p:cBhvr>
                                        <p:cTn id="166" dur="1" fill="hold">
                                          <p:stCondLst>
                                            <p:cond delay="999"/>
                                          </p:stCondLst>
                                        </p:cTn>
                                        <p:tgtEl>
                                          <p:spTgt spid="56"/>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59"/>
                                        </p:tgtEl>
                                        <p:attrNameLst>
                                          <p:attrName>ppt_w</p:attrName>
                                        </p:attrNameLst>
                                      </p:cBhvr>
                                      <p:tavLst>
                                        <p:tav tm="0">
                                          <p:val>
                                            <p:strVal val="ppt_w"/>
                                          </p:val>
                                        </p:tav>
                                        <p:tav tm="100000">
                                          <p:val>
                                            <p:fltVal val="0"/>
                                          </p:val>
                                        </p:tav>
                                      </p:tavLst>
                                    </p:anim>
                                    <p:anim calcmode="lin" valueType="num">
                                      <p:cBhvr>
                                        <p:cTn id="169" dur="1000"/>
                                        <p:tgtEl>
                                          <p:spTgt spid="59"/>
                                        </p:tgtEl>
                                        <p:attrNameLst>
                                          <p:attrName>ppt_h</p:attrName>
                                        </p:attrNameLst>
                                      </p:cBhvr>
                                      <p:tavLst>
                                        <p:tav tm="0">
                                          <p:val>
                                            <p:strVal val="ppt_h"/>
                                          </p:val>
                                        </p:tav>
                                        <p:tav tm="100000">
                                          <p:val>
                                            <p:fltVal val="0"/>
                                          </p:val>
                                        </p:tav>
                                      </p:tavLst>
                                    </p:anim>
                                    <p:anim calcmode="lin" valueType="num">
                                      <p:cBhvr>
                                        <p:cTn id="170" dur="1000"/>
                                        <p:tgtEl>
                                          <p:spTgt spid="59"/>
                                        </p:tgtEl>
                                        <p:attrNameLst>
                                          <p:attrName>style.rotation</p:attrName>
                                        </p:attrNameLst>
                                      </p:cBhvr>
                                      <p:tavLst>
                                        <p:tav tm="0">
                                          <p:val>
                                            <p:fltVal val="0"/>
                                          </p:val>
                                        </p:tav>
                                        <p:tav tm="100000">
                                          <p:val>
                                            <p:fltVal val="90"/>
                                          </p:val>
                                        </p:tav>
                                      </p:tavLst>
                                    </p:anim>
                                    <p:animEffect transition="out" filter="fade">
                                      <p:cBhvr>
                                        <p:cTn id="171" dur="1000"/>
                                        <p:tgtEl>
                                          <p:spTgt spid="59"/>
                                        </p:tgtEl>
                                      </p:cBhvr>
                                    </p:animEffect>
                                    <p:set>
                                      <p:cBhvr>
                                        <p:cTn id="172" dur="1" fill="hold">
                                          <p:stCondLst>
                                            <p:cond delay="999"/>
                                          </p:stCondLst>
                                        </p:cTn>
                                        <p:tgtEl>
                                          <p:spTgt spid="59"/>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61"/>
                                        </p:tgtEl>
                                        <p:attrNameLst>
                                          <p:attrName>ppt_w</p:attrName>
                                        </p:attrNameLst>
                                      </p:cBhvr>
                                      <p:tavLst>
                                        <p:tav tm="0">
                                          <p:val>
                                            <p:strVal val="ppt_w"/>
                                          </p:val>
                                        </p:tav>
                                        <p:tav tm="100000">
                                          <p:val>
                                            <p:fltVal val="0"/>
                                          </p:val>
                                        </p:tav>
                                      </p:tavLst>
                                    </p:anim>
                                    <p:anim calcmode="lin" valueType="num">
                                      <p:cBhvr>
                                        <p:cTn id="175" dur="1000"/>
                                        <p:tgtEl>
                                          <p:spTgt spid="61"/>
                                        </p:tgtEl>
                                        <p:attrNameLst>
                                          <p:attrName>ppt_h</p:attrName>
                                        </p:attrNameLst>
                                      </p:cBhvr>
                                      <p:tavLst>
                                        <p:tav tm="0">
                                          <p:val>
                                            <p:strVal val="ppt_h"/>
                                          </p:val>
                                        </p:tav>
                                        <p:tav tm="100000">
                                          <p:val>
                                            <p:fltVal val="0"/>
                                          </p:val>
                                        </p:tav>
                                      </p:tavLst>
                                    </p:anim>
                                    <p:anim calcmode="lin" valueType="num">
                                      <p:cBhvr>
                                        <p:cTn id="176" dur="1000"/>
                                        <p:tgtEl>
                                          <p:spTgt spid="61"/>
                                        </p:tgtEl>
                                        <p:attrNameLst>
                                          <p:attrName>style.rotation</p:attrName>
                                        </p:attrNameLst>
                                      </p:cBhvr>
                                      <p:tavLst>
                                        <p:tav tm="0">
                                          <p:val>
                                            <p:fltVal val="0"/>
                                          </p:val>
                                        </p:tav>
                                        <p:tav tm="100000">
                                          <p:val>
                                            <p:fltVal val="90"/>
                                          </p:val>
                                        </p:tav>
                                      </p:tavLst>
                                    </p:anim>
                                    <p:animEffect transition="out" filter="fade">
                                      <p:cBhvr>
                                        <p:cTn id="177" dur="1000"/>
                                        <p:tgtEl>
                                          <p:spTgt spid="61"/>
                                        </p:tgtEl>
                                      </p:cBhvr>
                                    </p:animEffect>
                                    <p:set>
                                      <p:cBhvr>
                                        <p:cTn id="178" dur="1" fill="hold">
                                          <p:stCondLst>
                                            <p:cond delay="999"/>
                                          </p:stCondLst>
                                        </p:cTn>
                                        <p:tgtEl>
                                          <p:spTgt spid="61"/>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62"/>
                                        </p:tgtEl>
                                        <p:attrNameLst>
                                          <p:attrName>ppt_w</p:attrName>
                                        </p:attrNameLst>
                                      </p:cBhvr>
                                      <p:tavLst>
                                        <p:tav tm="0">
                                          <p:val>
                                            <p:strVal val="ppt_w"/>
                                          </p:val>
                                        </p:tav>
                                        <p:tav tm="100000">
                                          <p:val>
                                            <p:fltVal val="0"/>
                                          </p:val>
                                        </p:tav>
                                      </p:tavLst>
                                    </p:anim>
                                    <p:anim calcmode="lin" valueType="num">
                                      <p:cBhvr>
                                        <p:cTn id="181" dur="1000"/>
                                        <p:tgtEl>
                                          <p:spTgt spid="62"/>
                                        </p:tgtEl>
                                        <p:attrNameLst>
                                          <p:attrName>ppt_h</p:attrName>
                                        </p:attrNameLst>
                                      </p:cBhvr>
                                      <p:tavLst>
                                        <p:tav tm="0">
                                          <p:val>
                                            <p:strVal val="ppt_h"/>
                                          </p:val>
                                        </p:tav>
                                        <p:tav tm="100000">
                                          <p:val>
                                            <p:fltVal val="0"/>
                                          </p:val>
                                        </p:tav>
                                      </p:tavLst>
                                    </p:anim>
                                    <p:anim calcmode="lin" valueType="num">
                                      <p:cBhvr>
                                        <p:cTn id="182" dur="1000"/>
                                        <p:tgtEl>
                                          <p:spTgt spid="62"/>
                                        </p:tgtEl>
                                        <p:attrNameLst>
                                          <p:attrName>style.rotation</p:attrName>
                                        </p:attrNameLst>
                                      </p:cBhvr>
                                      <p:tavLst>
                                        <p:tav tm="0">
                                          <p:val>
                                            <p:fltVal val="0"/>
                                          </p:val>
                                        </p:tav>
                                        <p:tav tm="100000">
                                          <p:val>
                                            <p:fltVal val="90"/>
                                          </p:val>
                                        </p:tav>
                                      </p:tavLst>
                                    </p:anim>
                                    <p:animEffect transition="out" filter="fade">
                                      <p:cBhvr>
                                        <p:cTn id="183" dur="1000"/>
                                        <p:tgtEl>
                                          <p:spTgt spid="62"/>
                                        </p:tgtEl>
                                      </p:cBhvr>
                                    </p:animEffect>
                                    <p:set>
                                      <p:cBhvr>
                                        <p:cTn id="184" dur="1" fill="hold">
                                          <p:stCondLst>
                                            <p:cond delay="999"/>
                                          </p:stCondLst>
                                        </p:cTn>
                                        <p:tgtEl>
                                          <p:spTgt spid="62"/>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60"/>
                                        </p:tgtEl>
                                        <p:attrNameLst>
                                          <p:attrName>ppt_w</p:attrName>
                                        </p:attrNameLst>
                                      </p:cBhvr>
                                      <p:tavLst>
                                        <p:tav tm="0">
                                          <p:val>
                                            <p:strVal val="ppt_w"/>
                                          </p:val>
                                        </p:tav>
                                        <p:tav tm="100000">
                                          <p:val>
                                            <p:fltVal val="0"/>
                                          </p:val>
                                        </p:tav>
                                      </p:tavLst>
                                    </p:anim>
                                    <p:anim calcmode="lin" valueType="num">
                                      <p:cBhvr>
                                        <p:cTn id="187" dur="1000"/>
                                        <p:tgtEl>
                                          <p:spTgt spid="60"/>
                                        </p:tgtEl>
                                        <p:attrNameLst>
                                          <p:attrName>ppt_h</p:attrName>
                                        </p:attrNameLst>
                                      </p:cBhvr>
                                      <p:tavLst>
                                        <p:tav tm="0">
                                          <p:val>
                                            <p:strVal val="ppt_h"/>
                                          </p:val>
                                        </p:tav>
                                        <p:tav tm="100000">
                                          <p:val>
                                            <p:fltVal val="0"/>
                                          </p:val>
                                        </p:tav>
                                      </p:tavLst>
                                    </p:anim>
                                    <p:anim calcmode="lin" valueType="num">
                                      <p:cBhvr>
                                        <p:cTn id="188" dur="1000"/>
                                        <p:tgtEl>
                                          <p:spTgt spid="60"/>
                                        </p:tgtEl>
                                        <p:attrNameLst>
                                          <p:attrName>style.rotation</p:attrName>
                                        </p:attrNameLst>
                                      </p:cBhvr>
                                      <p:tavLst>
                                        <p:tav tm="0">
                                          <p:val>
                                            <p:fltVal val="0"/>
                                          </p:val>
                                        </p:tav>
                                        <p:tav tm="100000">
                                          <p:val>
                                            <p:fltVal val="90"/>
                                          </p:val>
                                        </p:tav>
                                      </p:tavLst>
                                    </p:anim>
                                    <p:animEffect transition="out" filter="fade">
                                      <p:cBhvr>
                                        <p:cTn id="189" dur="1000"/>
                                        <p:tgtEl>
                                          <p:spTgt spid="60"/>
                                        </p:tgtEl>
                                      </p:cBhvr>
                                    </p:animEffect>
                                    <p:set>
                                      <p:cBhvr>
                                        <p:cTn id="190" dur="1" fill="hold">
                                          <p:stCondLst>
                                            <p:cond delay="999"/>
                                          </p:stCondLst>
                                        </p:cTn>
                                        <p:tgtEl>
                                          <p:spTgt spid="60"/>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63"/>
                                        </p:tgtEl>
                                        <p:attrNameLst>
                                          <p:attrName>ppt_w</p:attrName>
                                        </p:attrNameLst>
                                      </p:cBhvr>
                                      <p:tavLst>
                                        <p:tav tm="0">
                                          <p:val>
                                            <p:strVal val="ppt_w"/>
                                          </p:val>
                                        </p:tav>
                                        <p:tav tm="100000">
                                          <p:val>
                                            <p:fltVal val="0"/>
                                          </p:val>
                                        </p:tav>
                                      </p:tavLst>
                                    </p:anim>
                                    <p:anim calcmode="lin" valueType="num">
                                      <p:cBhvr>
                                        <p:cTn id="193" dur="1000"/>
                                        <p:tgtEl>
                                          <p:spTgt spid="63"/>
                                        </p:tgtEl>
                                        <p:attrNameLst>
                                          <p:attrName>ppt_h</p:attrName>
                                        </p:attrNameLst>
                                      </p:cBhvr>
                                      <p:tavLst>
                                        <p:tav tm="0">
                                          <p:val>
                                            <p:strVal val="ppt_h"/>
                                          </p:val>
                                        </p:tav>
                                        <p:tav tm="100000">
                                          <p:val>
                                            <p:fltVal val="0"/>
                                          </p:val>
                                        </p:tav>
                                      </p:tavLst>
                                    </p:anim>
                                    <p:anim calcmode="lin" valueType="num">
                                      <p:cBhvr>
                                        <p:cTn id="194" dur="1000"/>
                                        <p:tgtEl>
                                          <p:spTgt spid="63"/>
                                        </p:tgtEl>
                                        <p:attrNameLst>
                                          <p:attrName>style.rotation</p:attrName>
                                        </p:attrNameLst>
                                      </p:cBhvr>
                                      <p:tavLst>
                                        <p:tav tm="0">
                                          <p:val>
                                            <p:fltVal val="0"/>
                                          </p:val>
                                        </p:tav>
                                        <p:tav tm="100000">
                                          <p:val>
                                            <p:fltVal val="90"/>
                                          </p:val>
                                        </p:tav>
                                      </p:tavLst>
                                    </p:anim>
                                    <p:animEffect transition="out" filter="fade">
                                      <p:cBhvr>
                                        <p:cTn id="195" dur="1000"/>
                                        <p:tgtEl>
                                          <p:spTgt spid="63"/>
                                        </p:tgtEl>
                                      </p:cBhvr>
                                    </p:animEffect>
                                    <p:set>
                                      <p:cBhvr>
                                        <p:cTn id="196" dur="1" fill="hold">
                                          <p:stCondLst>
                                            <p:cond delay="999"/>
                                          </p:stCondLst>
                                        </p:cTn>
                                        <p:tgtEl>
                                          <p:spTgt spid="63"/>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65"/>
                                        </p:tgtEl>
                                        <p:attrNameLst>
                                          <p:attrName>ppt_w</p:attrName>
                                        </p:attrNameLst>
                                      </p:cBhvr>
                                      <p:tavLst>
                                        <p:tav tm="0">
                                          <p:val>
                                            <p:strVal val="ppt_w"/>
                                          </p:val>
                                        </p:tav>
                                        <p:tav tm="100000">
                                          <p:val>
                                            <p:fltVal val="0"/>
                                          </p:val>
                                        </p:tav>
                                      </p:tavLst>
                                    </p:anim>
                                    <p:anim calcmode="lin" valueType="num">
                                      <p:cBhvr>
                                        <p:cTn id="199" dur="1000"/>
                                        <p:tgtEl>
                                          <p:spTgt spid="65"/>
                                        </p:tgtEl>
                                        <p:attrNameLst>
                                          <p:attrName>ppt_h</p:attrName>
                                        </p:attrNameLst>
                                      </p:cBhvr>
                                      <p:tavLst>
                                        <p:tav tm="0">
                                          <p:val>
                                            <p:strVal val="ppt_h"/>
                                          </p:val>
                                        </p:tav>
                                        <p:tav tm="100000">
                                          <p:val>
                                            <p:fltVal val="0"/>
                                          </p:val>
                                        </p:tav>
                                      </p:tavLst>
                                    </p:anim>
                                    <p:anim calcmode="lin" valueType="num">
                                      <p:cBhvr>
                                        <p:cTn id="200" dur="1000"/>
                                        <p:tgtEl>
                                          <p:spTgt spid="65"/>
                                        </p:tgtEl>
                                        <p:attrNameLst>
                                          <p:attrName>style.rotation</p:attrName>
                                        </p:attrNameLst>
                                      </p:cBhvr>
                                      <p:tavLst>
                                        <p:tav tm="0">
                                          <p:val>
                                            <p:fltVal val="0"/>
                                          </p:val>
                                        </p:tav>
                                        <p:tav tm="100000">
                                          <p:val>
                                            <p:fltVal val="90"/>
                                          </p:val>
                                        </p:tav>
                                      </p:tavLst>
                                    </p:anim>
                                    <p:animEffect transition="out" filter="fade">
                                      <p:cBhvr>
                                        <p:cTn id="201" dur="1000"/>
                                        <p:tgtEl>
                                          <p:spTgt spid="65"/>
                                        </p:tgtEl>
                                      </p:cBhvr>
                                    </p:animEffect>
                                    <p:set>
                                      <p:cBhvr>
                                        <p:cTn id="202" dur="1" fill="hold">
                                          <p:stCondLst>
                                            <p:cond delay="999"/>
                                          </p:stCondLst>
                                        </p:cTn>
                                        <p:tgtEl>
                                          <p:spTgt spid="65"/>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66"/>
                                        </p:tgtEl>
                                        <p:attrNameLst>
                                          <p:attrName>ppt_w</p:attrName>
                                        </p:attrNameLst>
                                      </p:cBhvr>
                                      <p:tavLst>
                                        <p:tav tm="0">
                                          <p:val>
                                            <p:strVal val="ppt_w"/>
                                          </p:val>
                                        </p:tav>
                                        <p:tav tm="100000">
                                          <p:val>
                                            <p:fltVal val="0"/>
                                          </p:val>
                                        </p:tav>
                                      </p:tavLst>
                                    </p:anim>
                                    <p:anim calcmode="lin" valueType="num">
                                      <p:cBhvr>
                                        <p:cTn id="205" dur="1000"/>
                                        <p:tgtEl>
                                          <p:spTgt spid="66"/>
                                        </p:tgtEl>
                                        <p:attrNameLst>
                                          <p:attrName>ppt_h</p:attrName>
                                        </p:attrNameLst>
                                      </p:cBhvr>
                                      <p:tavLst>
                                        <p:tav tm="0">
                                          <p:val>
                                            <p:strVal val="ppt_h"/>
                                          </p:val>
                                        </p:tav>
                                        <p:tav tm="100000">
                                          <p:val>
                                            <p:fltVal val="0"/>
                                          </p:val>
                                        </p:tav>
                                      </p:tavLst>
                                    </p:anim>
                                    <p:anim calcmode="lin" valueType="num">
                                      <p:cBhvr>
                                        <p:cTn id="206" dur="1000"/>
                                        <p:tgtEl>
                                          <p:spTgt spid="66"/>
                                        </p:tgtEl>
                                        <p:attrNameLst>
                                          <p:attrName>style.rotation</p:attrName>
                                        </p:attrNameLst>
                                      </p:cBhvr>
                                      <p:tavLst>
                                        <p:tav tm="0">
                                          <p:val>
                                            <p:fltVal val="0"/>
                                          </p:val>
                                        </p:tav>
                                        <p:tav tm="100000">
                                          <p:val>
                                            <p:fltVal val="90"/>
                                          </p:val>
                                        </p:tav>
                                      </p:tavLst>
                                    </p:anim>
                                    <p:animEffect transition="out" filter="fade">
                                      <p:cBhvr>
                                        <p:cTn id="207" dur="1000"/>
                                        <p:tgtEl>
                                          <p:spTgt spid="66"/>
                                        </p:tgtEl>
                                      </p:cBhvr>
                                    </p:animEffect>
                                    <p:set>
                                      <p:cBhvr>
                                        <p:cTn id="208" dur="1" fill="hold">
                                          <p:stCondLst>
                                            <p:cond delay="999"/>
                                          </p:stCondLst>
                                        </p:cTn>
                                        <p:tgtEl>
                                          <p:spTgt spid="66"/>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64"/>
                                        </p:tgtEl>
                                        <p:attrNameLst>
                                          <p:attrName>ppt_w</p:attrName>
                                        </p:attrNameLst>
                                      </p:cBhvr>
                                      <p:tavLst>
                                        <p:tav tm="0">
                                          <p:val>
                                            <p:strVal val="ppt_w"/>
                                          </p:val>
                                        </p:tav>
                                        <p:tav tm="100000">
                                          <p:val>
                                            <p:fltVal val="0"/>
                                          </p:val>
                                        </p:tav>
                                      </p:tavLst>
                                    </p:anim>
                                    <p:anim calcmode="lin" valueType="num">
                                      <p:cBhvr>
                                        <p:cTn id="211" dur="1000"/>
                                        <p:tgtEl>
                                          <p:spTgt spid="64"/>
                                        </p:tgtEl>
                                        <p:attrNameLst>
                                          <p:attrName>ppt_h</p:attrName>
                                        </p:attrNameLst>
                                      </p:cBhvr>
                                      <p:tavLst>
                                        <p:tav tm="0">
                                          <p:val>
                                            <p:strVal val="ppt_h"/>
                                          </p:val>
                                        </p:tav>
                                        <p:tav tm="100000">
                                          <p:val>
                                            <p:fltVal val="0"/>
                                          </p:val>
                                        </p:tav>
                                      </p:tavLst>
                                    </p:anim>
                                    <p:anim calcmode="lin" valueType="num">
                                      <p:cBhvr>
                                        <p:cTn id="212" dur="1000"/>
                                        <p:tgtEl>
                                          <p:spTgt spid="64"/>
                                        </p:tgtEl>
                                        <p:attrNameLst>
                                          <p:attrName>style.rotation</p:attrName>
                                        </p:attrNameLst>
                                      </p:cBhvr>
                                      <p:tavLst>
                                        <p:tav tm="0">
                                          <p:val>
                                            <p:fltVal val="0"/>
                                          </p:val>
                                        </p:tav>
                                        <p:tav tm="100000">
                                          <p:val>
                                            <p:fltVal val="90"/>
                                          </p:val>
                                        </p:tav>
                                      </p:tavLst>
                                    </p:anim>
                                    <p:animEffect transition="out" filter="fade">
                                      <p:cBhvr>
                                        <p:cTn id="213" dur="1000"/>
                                        <p:tgtEl>
                                          <p:spTgt spid="64"/>
                                        </p:tgtEl>
                                      </p:cBhvr>
                                    </p:animEffect>
                                    <p:set>
                                      <p:cBhvr>
                                        <p:cTn id="214" dur="1" fill="hold">
                                          <p:stCondLst>
                                            <p:cond delay="999"/>
                                          </p:stCondLst>
                                        </p:cTn>
                                        <p:tgtEl>
                                          <p:spTgt spid="64"/>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67"/>
                                        </p:tgtEl>
                                        <p:attrNameLst>
                                          <p:attrName>ppt_w</p:attrName>
                                        </p:attrNameLst>
                                      </p:cBhvr>
                                      <p:tavLst>
                                        <p:tav tm="0">
                                          <p:val>
                                            <p:strVal val="ppt_w"/>
                                          </p:val>
                                        </p:tav>
                                        <p:tav tm="100000">
                                          <p:val>
                                            <p:fltVal val="0"/>
                                          </p:val>
                                        </p:tav>
                                      </p:tavLst>
                                    </p:anim>
                                    <p:anim calcmode="lin" valueType="num">
                                      <p:cBhvr>
                                        <p:cTn id="217" dur="1000"/>
                                        <p:tgtEl>
                                          <p:spTgt spid="67"/>
                                        </p:tgtEl>
                                        <p:attrNameLst>
                                          <p:attrName>ppt_h</p:attrName>
                                        </p:attrNameLst>
                                      </p:cBhvr>
                                      <p:tavLst>
                                        <p:tav tm="0">
                                          <p:val>
                                            <p:strVal val="ppt_h"/>
                                          </p:val>
                                        </p:tav>
                                        <p:tav tm="100000">
                                          <p:val>
                                            <p:fltVal val="0"/>
                                          </p:val>
                                        </p:tav>
                                      </p:tavLst>
                                    </p:anim>
                                    <p:anim calcmode="lin" valueType="num">
                                      <p:cBhvr>
                                        <p:cTn id="218" dur="1000"/>
                                        <p:tgtEl>
                                          <p:spTgt spid="67"/>
                                        </p:tgtEl>
                                        <p:attrNameLst>
                                          <p:attrName>style.rotation</p:attrName>
                                        </p:attrNameLst>
                                      </p:cBhvr>
                                      <p:tavLst>
                                        <p:tav tm="0">
                                          <p:val>
                                            <p:fltVal val="0"/>
                                          </p:val>
                                        </p:tav>
                                        <p:tav tm="100000">
                                          <p:val>
                                            <p:fltVal val="90"/>
                                          </p:val>
                                        </p:tav>
                                      </p:tavLst>
                                    </p:anim>
                                    <p:animEffect transition="out" filter="fade">
                                      <p:cBhvr>
                                        <p:cTn id="219" dur="1000"/>
                                        <p:tgtEl>
                                          <p:spTgt spid="67"/>
                                        </p:tgtEl>
                                      </p:cBhvr>
                                    </p:animEffect>
                                    <p:set>
                                      <p:cBhvr>
                                        <p:cTn id="220" dur="1" fill="hold">
                                          <p:stCondLst>
                                            <p:cond delay="999"/>
                                          </p:stCondLst>
                                        </p:cTn>
                                        <p:tgtEl>
                                          <p:spTgt spid="67"/>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6"/>
                                        </p:tgtEl>
                                        <p:attrNameLst>
                                          <p:attrName>ppt_w</p:attrName>
                                        </p:attrNameLst>
                                      </p:cBhvr>
                                      <p:tavLst>
                                        <p:tav tm="0">
                                          <p:val>
                                            <p:strVal val="ppt_w"/>
                                          </p:val>
                                        </p:tav>
                                        <p:tav tm="100000">
                                          <p:val>
                                            <p:fltVal val="0"/>
                                          </p:val>
                                        </p:tav>
                                      </p:tavLst>
                                    </p:anim>
                                    <p:anim calcmode="lin" valueType="num">
                                      <p:cBhvr>
                                        <p:cTn id="223" dur="1000"/>
                                        <p:tgtEl>
                                          <p:spTgt spid="46"/>
                                        </p:tgtEl>
                                        <p:attrNameLst>
                                          <p:attrName>ppt_h</p:attrName>
                                        </p:attrNameLst>
                                      </p:cBhvr>
                                      <p:tavLst>
                                        <p:tav tm="0">
                                          <p:val>
                                            <p:strVal val="ppt_h"/>
                                          </p:val>
                                        </p:tav>
                                        <p:tav tm="100000">
                                          <p:val>
                                            <p:fltVal val="0"/>
                                          </p:val>
                                        </p:tav>
                                      </p:tavLst>
                                    </p:anim>
                                    <p:anim calcmode="lin" valueType="num">
                                      <p:cBhvr>
                                        <p:cTn id="224" dur="1000"/>
                                        <p:tgtEl>
                                          <p:spTgt spid="46"/>
                                        </p:tgtEl>
                                        <p:attrNameLst>
                                          <p:attrName>style.rotation</p:attrName>
                                        </p:attrNameLst>
                                      </p:cBhvr>
                                      <p:tavLst>
                                        <p:tav tm="0">
                                          <p:val>
                                            <p:fltVal val="0"/>
                                          </p:val>
                                        </p:tav>
                                        <p:tav tm="100000">
                                          <p:val>
                                            <p:fltVal val="90"/>
                                          </p:val>
                                        </p:tav>
                                      </p:tavLst>
                                    </p:anim>
                                    <p:animEffect transition="out" filter="fade">
                                      <p:cBhvr>
                                        <p:cTn id="225" dur="1000"/>
                                        <p:tgtEl>
                                          <p:spTgt spid="46"/>
                                        </p:tgtEl>
                                      </p:cBhvr>
                                    </p:animEffect>
                                    <p:set>
                                      <p:cBhvr>
                                        <p:cTn id="226" dur="1" fill="hold">
                                          <p:stCondLst>
                                            <p:cond delay="999"/>
                                          </p:stCondLst>
                                        </p:cTn>
                                        <p:tgtEl>
                                          <p:spTgt spid="46"/>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4"/>
                                        </p:tgtEl>
                                        <p:attrNameLst>
                                          <p:attrName>ppt_w</p:attrName>
                                        </p:attrNameLst>
                                      </p:cBhvr>
                                      <p:tavLst>
                                        <p:tav tm="0">
                                          <p:val>
                                            <p:strVal val="ppt_w"/>
                                          </p:val>
                                        </p:tav>
                                        <p:tav tm="100000">
                                          <p:val>
                                            <p:fltVal val="0"/>
                                          </p:val>
                                        </p:tav>
                                      </p:tavLst>
                                    </p:anim>
                                    <p:anim calcmode="lin" valueType="num">
                                      <p:cBhvr>
                                        <p:cTn id="229" dur="1000"/>
                                        <p:tgtEl>
                                          <p:spTgt spid="44"/>
                                        </p:tgtEl>
                                        <p:attrNameLst>
                                          <p:attrName>ppt_h</p:attrName>
                                        </p:attrNameLst>
                                      </p:cBhvr>
                                      <p:tavLst>
                                        <p:tav tm="0">
                                          <p:val>
                                            <p:strVal val="ppt_h"/>
                                          </p:val>
                                        </p:tav>
                                        <p:tav tm="100000">
                                          <p:val>
                                            <p:fltVal val="0"/>
                                          </p:val>
                                        </p:tav>
                                      </p:tavLst>
                                    </p:anim>
                                    <p:anim calcmode="lin" valueType="num">
                                      <p:cBhvr>
                                        <p:cTn id="230" dur="1000"/>
                                        <p:tgtEl>
                                          <p:spTgt spid="44"/>
                                        </p:tgtEl>
                                        <p:attrNameLst>
                                          <p:attrName>style.rotation</p:attrName>
                                        </p:attrNameLst>
                                      </p:cBhvr>
                                      <p:tavLst>
                                        <p:tav tm="0">
                                          <p:val>
                                            <p:fltVal val="0"/>
                                          </p:val>
                                        </p:tav>
                                        <p:tav tm="100000">
                                          <p:val>
                                            <p:fltVal val="90"/>
                                          </p:val>
                                        </p:tav>
                                      </p:tavLst>
                                    </p:anim>
                                    <p:animEffect transition="out" filter="fade">
                                      <p:cBhvr>
                                        <p:cTn id="231" dur="1000"/>
                                        <p:tgtEl>
                                          <p:spTgt spid="44"/>
                                        </p:tgtEl>
                                      </p:cBhvr>
                                    </p:animEffect>
                                    <p:set>
                                      <p:cBhvr>
                                        <p:cTn id="232"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7" grpId="0"/>
      <p:bldP spid="37" grpId="1"/>
      <p:bldP spid="38" grpId="0"/>
      <p:bldP spid="38" grpId="1"/>
      <p:bldP spid="39" grpId="0"/>
      <p:bldP spid="39" grpId="1"/>
      <p:bldP spid="41" grpId="0"/>
      <p:bldP spid="41" grpId="1"/>
      <p:bldP spid="42" grpId="0"/>
      <p:bldP spid="42" grpId="1"/>
      <p:bldP spid="44" grpId="0" animBg="1"/>
      <p:bldP spid="44" grpId="1" animBg="1"/>
      <p:bldP spid="46" grpId="0" animBg="1"/>
      <p:bldP spid="46" grpId="1" animBg="1"/>
      <p:bldP spid="47" grpId="0" animBg="1"/>
      <p:bldP spid="47" grpId="1" animBg="1"/>
      <p:bldP spid="49" grpId="0" animBg="1"/>
      <p:bldP spid="49" grpId="1" animBg="1"/>
      <p:bldP spid="53" grpId="0"/>
      <p:bldP spid="53" grpId="1"/>
      <p:bldP spid="55" grpId="0"/>
      <p:bldP spid="55" grpId="1"/>
      <p:bldP spid="56" grpId="0" animBg="1"/>
      <p:bldP spid="56" grpId="1" animBg="1"/>
      <p:bldP spid="57" grpId="0" animBg="1"/>
      <p:bldP spid="57" grpId="1" animBg="1"/>
      <p:bldP spid="58" grpId="0"/>
      <p:bldP spid="58" grpId="1"/>
      <p:bldP spid="59" grpId="0"/>
      <p:bldP spid="59" grpId="1"/>
      <p:bldP spid="60" grpId="0" animBg="1"/>
      <p:bldP spid="60" grpId="1" animBg="1"/>
      <p:bldP spid="61" grpId="0" animBg="1"/>
      <p:bldP spid="61" grpId="1" animBg="1"/>
      <p:bldP spid="62" grpId="0"/>
      <p:bldP spid="62" grpId="1"/>
      <p:bldP spid="63" grpId="0"/>
      <p:bldP spid="63" grpId="1"/>
      <p:bldP spid="64" grpId="0" animBg="1"/>
      <p:bldP spid="64" grpId="1" animBg="1"/>
      <p:bldP spid="65" grpId="0" animBg="1"/>
      <p:bldP spid="65" grpId="1" animBg="1"/>
      <p:bldP spid="66" grpId="0"/>
      <p:bldP spid="66" grpId="1"/>
      <p:bldP spid="67" grpId="0"/>
      <p:bldP spid="67" grpId="1"/>
      <p:bldP spid="3" grpId="0"/>
      <p:bldP spid="3" grpId="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47196" y="1701516"/>
            <a:ext cx="3906145"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	  ●	   ●</a:t>
            </a:r>
          </a:p>
          <a:p>
            <a:pPr>
              <a:tabLst>
                <a:tab pos="1542877" algn="l"/>
              </a:tabLst>
            </a:pPr>
            <a:r>
              <a:rPr lang="en-US" sz="2800" dirty="0"/>
              <a:t>	</a:t>
            </a:r>
          </a:p>
        </p:txBody>
      </p:sp>
      <p:sp>
        <p:nvSpPr>
          <p:cNvPr id="2" name="Title 1"/>
          <p:cNvSpPr>
            <a:spLocks noGrp="1"/>
          </p:cNvSpPr>
          <p:nvPr>
            <p:ph type="title"/>
          </p:nvPr>
        </p:nvSpPr>
        <p:spPr>
          <a:xfrm>
            <a:off x="457200" y="11393"/>
            <a:ext cx="8229600" cy="1143000"/>
          </a:xfrm>
        </p:spPr>
        <p:txBody>
          <a:bodyPr/>
          <a:lstStyle/>
          <a:p>
            <a:r>
              <a:rPr lang="en-US" sz="2800" dirty="0">
                <a:solidFill>
                  <a:srgbClr val="0000FF"/>
                </a:solidFill>
              </a:rPr>
              <a:t>A Fourth Approach: Product Models </a:t>
            </a:r>
            <a:br>
              <a:rPr lang="en-US" sz="2800" dirty="0">
                <a:solidFill>
                  <a:srgbClr val="0000FF"/>
                </a:solidFill>
              </a:rPr>
            </a:br>
            <a:r>
              <a:rPr lang="en-US" sz="2800" dirty="0">
                <a:solidFill>
                  <a:srgbClr val="000000"/>
                </a:solidFill>
              </a:rPr>
              <a:t>(Li, 2008, JET 2009)</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958" y="2147446"/>
            <a:ext cx="2942482" cy="9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190" y="3186542"/>
            <a:ext cx="3635042" cy="87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640" y="4184070"/>
            <a:ext cx="3547333" cy="92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3436" y="5140039"/>
            <a:ext cx="3239316" cy="102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510536" y="1921009"/>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400" dirty="0"/>
              <a:t>,</a:t>
            </a:r>
            <a:r>
              <a:rPr lang="en-US" sz="2400" dirty="0">
                <a:latin typeface="cmmi10"/>
              </a:rPr>
              <a:t>1</a:t>
            </a:r>
            <a:r>
              <a:rPr lang="en-US" sz="2400" baseline="-25000" dirty="0">
                <a:latin typeface="cmmi10"/>
              </a:rPr>
              <a:t>l</a:t>
            </a:r>
            <a:r>
              <a:rPr lang="en-US" sz="2000" dirty="0"/>
              <a:t>)</a:t>
            </a:r>
          </a:p>
        </p:txBody>
      </p:sp>
      <p:sp>
        <p:nvSpPr>
          <p:cNvPr id="44" name="Rounded Rectangle 43"/>
          <p:cNvSpPr/>
          <p:nvPr/>
        </p:nvSpPr>
        <p:spPr bwMode="auto">
          <a:xfrm>
            <a:off x="401786" y="1482436"/>
            <a:ext cx="4253346" cy="90054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6" name="Rounded Rectangle 45"/>
          <p:cNvSpPr/>
          <p:nvPr/>
        </p:nvSpPr>
        <p:spPr bwMode="auto">
          <a:xfrm>
            <a:off x="328183" y="1413164"/>
            <a:ext cx="4396223" cy="1052946"/>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7" name="Oval Callout 46"/>
          <p:cNvSpPr/>
          <p:nvPr/>
        </p:nvSpPr>
        <p:spPr bwMode="auto">
          <a:xfrm>
            <a:off x="1021753" y="1551711"/>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9" name="Oval Callout 48"/>
          <p:cNvSpPr/>
          <p:nvPr/>
        </p:nvSpPr>
        <p:spPr bwMode="auto">
          <a:xfrm flipH="1">
            <a:off x="526477" y="1551711"/>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3" name="TextBox 52"/>
          <p:cNvSpPr txBox="1"/>
          <p:nvPr/>
        </p:nvSpPr>
        <p:spPr>
          <a:xfrm>
            <a:off x="511580" y="1561844"/>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55" name="TextBox 54"/>
          <p:cNvSpPr txBox="1"/>
          <p:nvPr/>
        </p:nvSpPr>
        <p:spPr>
          <a:xfrm>
            <a:off x="1039096" y="1571369"/>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pic>
        <p:nvPicPr>
          <p:cNvPr id="92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758" y="1092492"/>
            <a:ext cx="3453245" cy="39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8591" y="1604316"/>
            <a:ext cx="2876118" cy="31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2947" y="2572789"/>
            <a:ext cx="544483" cy="369322"/>
          </a:xfrm>
          <a:prstGeom prst="rect">
            <a:avLst/>
          </a:prstGeom>
          <a:noFill/>
        </p:spPr>
        <p:txBody>
          <a:bodyPr wrap="square" lIns="91430" tIns="45715" rIns="91430" bIns="45715" rtlCol="0">
            <a:spAutoFit/>
          </a:bodyPr>
          <a:lstStyle/>
          <a:p>
            <a:r>
              <a:rPr lang="en-US" dirty="0" smtClean="0">
                <a:latin typeface="Symbol"/>
                <a:sym typeface="Symbol"/>
              </a:rPr>
              <a:t></a:t>
            </a:r>
            <a:r>
              <a:rPr lang="en-US" baseline="30000" dirty="0" smtClean="0">
                <a:latin typeface="Symbol"/>
                <a:sym typeface="Symbol"/>
              </a:rPr>
              <a:t>*</a:t>
            </a:r>
            <a:endParaRPr lang="en-US" baseline="30000" dirty="0"/>
          </a:p>
        </p:txBody>
      </p:sp>
      <p:sp>
        <p:nvSpPr>
          <p:cNvPr id="40" name="TextBox 39"/>
          <p:cNvSpPr txBox="1"/>
          <p:nvPr/>
        </p:nvSpPr>
        <p:spPr>
          <a:xfrm>
            <a:off x="1494236" y="192100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400" dirty="0"/>
              <a:t>,</a:t>
            </a:r>
            <a:r>
              <a:rPr lang="en-US" sz="2400" dirty="0">
                <a:latin typeface="cmmi10"/>
              </a:rPr>
              <a:t>0</a:t>
            </a:r>
            <a:r>
              <a:rPr lang="en-US" sz="2400" baseline="-25000" dirty="0">
                <a:latin typeface="cmmi10"/>
              </a:rPr>
              <a:t>l</a:t>
            </a:r>
            <a:r>
              <a:rPr lang="en-US" sz="2000" dirty="0"/>
              <a:t>)</a:t>
            </a:r>
          </a:p>
        </p:txBody>
      </p:sp>
      <p:sp>
        <p:nvSpPr>
          <p:cNvPr id="43" name="Oval Callout 42"/>
          <p:cNvSpPr/>
          <p:nvPr/>
        </p:nvSpPr>
        <p:spPr bwMode="auto">
          <a:xfrm>
            <a:off x="2005453" y="155170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5" name="Oval Callout 44"/>
          <p:cNvSpPr/>
          <p:nvPr/>
        </p:nvSpPr>
        <p:spPr bwMode="auto">
          <a:xfrm flipH="1">
            <a:off x="1510177" y="155170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8" name="TextBox 47"/>
          <p:cNvSpPr txBox="1"/>
          <p:nvPr/>
        </p:nvSpPr>
        <p:spPr>
          <a:xfrm>
            <a:off x="1495281" y="156183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50" name="TextBox 49"/>
          <p:cNvSpPr txBox="1"/>
          <p:nvPr/>
        </p:nvSpPr>
        <p:spPr>
          <a:xfrm>
            <a:off x="2505651" y="192100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400" dirty="0"/>
              <a:t>,</a:t>
            </a:r>
            <a:r>
              <a:rPr lang="en-US" sz="2400" dirty="0">
                <a:latin typeface="cmmi10"/>
              </a:rPr>
              <a:t>1</a:t>
            </a:r>
            <a:r>
              <a:rPr lang="en-US" sz="2400" baseline="-25000" dirty="0">
                <a:latin typeface="cmmi10"/>
              </a:rPr>
              <a:t>l</a:t>
            </a:r>
            <a:r>
              <a:rPr lang="en-US" sz="2000" dirty="0"/>
              <a:t>)</a:t>
            </a:r>
          </a:p>
        </p:txBody>
      </p:sp>
      <p:sp>
        <p:nvSpPr>
          <p:cNvPr id="51" name="Oval Callout 50"/>
          <p:cNvSpPr/>
          <p:nvPr/>
        </p:nvSpPr>
        <p:spPr bwMode="auto">
          <a:xfrm>
            <a:off x="3016868" y="155170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2" name="Oval Callout 51"/>
          <p:cNvSpPr/>
          <p:nvPr/>
        </p:nvSpPr>
        <p:spPr bwMode="auto">
          <a:xfrm flipH="1">
            <a:off x="2521592" y="155170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4" name="TextBox 53"/>
          <p:cNvSpPr txBox="1"/>
          <p:nvPr/>
        </p:nvSpPr>
        <p:spPr>
          <a:xfrm>
            <a:off x="2506696" y="156183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68" name="TextBox 67"/>
          <p:cNvSpPr txBox="1"/>
          <p:nvPr/>
        </p:nvSpPr>
        <p:spPr>
          <a:xfrm>
            <a:off x="3586341" y="192100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400" dirty="0"/>
              <a:t>,</a:t>
            </a:r>
            <a:r>
              <a:rPr lang="en-US" sz="2400" dirty="0">
                <a:latin typeface="cmmi10"/>
              </a:rPr>
              <a:t>0</a:t>
            </a:r>
            <a:r>
              <a:rPr lang="en-US" sz="2400" baseline="-25000" dirty="0">
                <a:latin typeface="cmmi10"/>
              </a:rPr>
              <a:t>l</a:t>
            </a:r>
            <a:r>
              <a:rPr lang="en-US" sz="2000" dirty="0"/>
              <a:t>)</a:t>
            </a:r>
          </a:p>
        </p:txBody>
      </p:sp>
      <p:sp>
        <p:nvSpPr>
          <p:cNvPr id="69" name="Oval Callout 68"/>
          <p:cNvSpPr/>
          <p:nvPr/>
        </p:nvSpPr>
        <p:spPr bwMode="auto">
          <a:xfrm>
            <a:off x="4069848" y="155170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0" name="Oval Callout 69"/>
          <p:cNvSpPr/>
          <p:nvPr/>
        </p:nvSpPr>
        <p:spPr bwMode="auto">
          <a:xfrm flipH="1">
            <a:off x="3602282" y="155170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1" name="TextBox 70"/>
          <p:cNvSpPr txBox="1"/>
          <p:nvPr/>
        </p:nvSpPr>
        <p:spPr>
          <a:xfrm>
            <a:off x="3587386" y="156183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72" name="TextBox 71"/>
          <p:cNvSpPr txBox="1"/>
          <p:nvPr/>
        </p:nvSpPr>
        <p:spPr>
          <a:xfrm>
            <a:off x="2036651" y="157136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73" name="TextBox 72"/>
          <p:cNvSpPr txBox="1"/>
          <p:nvPr/>
        </p:nvSpPr>
        <p:spPr>
          <a:xfrm>
            <a:off x="3034211" y="157136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74" name="TextBox 73"/>
          <p:cNvSpPr txBox="1"/>
          <p:nvPr/>
        </p:nvSpPr>
        <p:spPr>
          <a:xfrm>
            <a:off x="4087191" y="157136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75" name="Rounded Rectangle 74"/>
          <p:cNvSpPr/>
          <p:nvPr/>
        </p:nvSpPr>
        <p:spPr bwMode="auto">
          <a:xfrm>
            <a:off x="217337" y="1316174"/>
            <a:ext cx="4631758"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6" name="TextBox 75"/>
          <p:cNvSpPr txBox="1"/>
          <p:nvPr/>
        </p:nvSpPr>
        <p:spPr>
          <a:xfrm>
            <a:off x="194785" y="3544226"/>
            <a:ext cx="2049652"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a:p>
            <a:pPr>
              <a:tabLst>
                <a:tab pos="1542877" algn="l"/>
              </a:tabLst>
            </a:pPr>
            <a:r>
              <a:rPr lang="en-US" sz="2800" dirty="0"/>
              <a:t>	</a:t>
            </a:r>
          </a:p>
        </p:txBody>
      </p:sp>
      <p:sp>
        <p:nvSpPr>
          <p:cNvPr id="77" name="TextBox 76"/>
          <p:cNvSpPr txBox="1"/>
          <p:nvPr/>
        </p:nvSpPr>
        <p:spPr>
          <a:xfrm>
            <a:off x="482818" y="3763719"/>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000" dirty="0"/>
              <a:t>)</a:t>
            </a:r>
          </a:p>
        </p:txBody>
      </p:sp>
      <p:sp>
        <p:nvSpPr>
          <p:cNvPr id="88" name="TextBox 87"/>
          <p:cNvSpPr txBox="1"/>
          <p:nvPr/>
        </p:nvSpPr>
        <p:spPr>
          <a:xfrm>
            <a:off x="1466518" y="3763714"/>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000" dirty="0"/>
              <a:t>)</a:t>
            </a:r>
          </a:p>
        </p:txBody>
      </p:sp>
      <p:sp>
        <p:nvSpPr>
          <p:cNvPr id="99" name="Rounded Rectangle 98"/>
          <p:cNvSpPr/>
          <p:nvPr/>
        </p:nvSpPr>
        <p:spPr bwMode="auto">
          <a:xfrm>
            <a:off x="64927" y="3158884"/>
            <a:ext cx="2387328"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0" name="TextBox 99"/>
          <p:cNvSpPr txBox="1"/>
          <p:nvPr/>
        </p:nvSpPr>
        <p:spPr>
          <a:xfrm>
            <a:off x="2744100" y="3544221"/>
            <a:ext cx="2049652"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a:p>
            <a:pPr>
              <a:tabLst>
                <a:tab pos="1542877" algn="l"/>
              </a:tabLst>
            </a:pPr>
            <a:r>
              <a:rPr lang="en-US" sz="2800" dirty="0"/>
              <a:t>	</a:t>
            </a:r>
          </a:p>
        </p:txBody>
      </p:sp>
      <p:sp>
        <p:nvSpPr>
          <p:cNvPr id="101" name="TextBox 100"/>
          <p:cNvSpPr txBox="1"/>
          <p:nvPr/>
        </p:nvSpPr>
        <p:spPr>
          <a:xfrm>
            <a:off x="3032133" y="3763714"/>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000" dirty="0"/>
              <a:t>)</a:t>
            </a:r>
          </a:p>
        </p:txBody>
      </p:sp>
      <p:sp>
        <p:nvSpPr>
          <p:cNvPr id="111" name="TextBox 110"/>
          <p:cNvSpPr txBox="1"/>
          <p:nvPr/>
        </p:nvSpPr>
        <p:spPr>
          <a:xfrm>
            <a:off x="4015833" y="3763709"/>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000" dirty="0"/>
              <a:t>)</a:t>
            </a:r>
          </a:p>
        </p:txBody>
      </p:sp>
      <p:sp>
        <p:nvSpPr>
          <p:cNvPr id="113" name="Rounded Rectangle 112"/>
          <p:cNvSpPr/>
          <p:nvPr/>
        </p:nvSpPr>
        <p:spPr bwMode="auto">
          <a:xfrm>
            <a:off x="2614242" y="3158879"/>
            <a:ext cx="2387328"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 name="TextBox 4"/>
          <p:cNvSpPr txBox="1"/>
          <p:nvPr/>
        </p:nvSpPr>
        <p:spPr>
          <a:xfrm>
            <a:off x="110837" y="4405735"/>
            <a:ext cx="856304" cy="369322"/>
          </a:xfrm>
          <a:prstGeom prst="rect">
            <a:avLst/>
          </a:prstGeom>
          <a:noFill/>
        </p:spPr>
        <p:txBody>
          <a:bodyPr wrap="none" lIns="91430" tIns="45715" rIns="91430" bIns="45715" rtlCol="0">
            <a:spAutoFit/>
          </a:bodyPr>
          <a:lstStyle/>
          <a:p>
            <a:r>
              <a:rPr lang="en-US" dirty="0" smtClean="0">
                <a:latin typeface="Symbol"/>
                <a:sym typeface="Symbol"/>
              </a:rPr>
              <a:t></a:t>
            </a:r>
            <a:r>
              <a:rPr lang="en-US" baseline="-25000" dirty="0" smtClean="0">
                <a:latin typeface="+mn-lt"/>
                <a:sym typeface="Symbol"/>
              </a:rPr>
              <a:t>b</a:t>
            </a:r>
            <a:r>
              <a:rPr lang="en-US" dirty="0" smtClean="0"/>
              <a:t>(</a:t>
            </a:r>
            <a:r>
              <a:rPr lang="en-US" dirty="0" smtClean="0">
                <a:latin typeface="Symbol"/>
                <a:sym typeface="Symbol"/>
              </a:rPr>
              <a:t></a:t>
            </a:r>
            <a:r>
              <a:rPr lang="en-US" baseline="30000" dirty="0" smtClean="0">
                <a:latin typeface="Symbol"/>
                <a:sym typeface="Symbol"/>
              </a:rPr>
              <a:t>*</a:t>
            </a:r>
            <a:r>
              <a:rPr lang="en-US" dirty="0" smtClean="0"/>
              <a:t>)</a:t>
            </a:r>
            <a:endParaRPr lang="en-US" dirty="0"/>
          </a:p>
        </p:txBody>
      </p:sp>
      <p:sp>
        <p:nvSpPr>
          <p:cNvPr id="114" name="TextBox 113"/>
          <p:cNvSpPr txBox="1"/>
          <p:nvPr/>
        </p:nvSpPr>
        <p:spPr>
          <a:xfrm>
            <a:off x="2674009" y="4419585"/>
            <a:ext cx="856304" cy="369322"/>
          </a:xfrm>
          <a:prstGeom prst="rect">
            <a:avLst/>
          </a:prstGeom>
          <a:noFill/>
        </p:spPr>
        <p:txBody>
          <a:bodyPr wrap="none" lIns="91430" tIns="45715" rIns="91430" bIns="45715" rtlCol="0">
            <a:spAutoFit/>
          </a:bodyPr>
          <a:lstStyle/>
          <a:p>
            <a:r>
              <a:rPr lang="en-US" dirty="0" smtClean="0">
                <a:latin typeface="Symbol"/>
                <a:sym typeface="Symbol"/>
              </a:rPr>
              <a:t></a:t>
            </a:r>
            <a:r>
              <a:rPr lang="en-US" baseline="-25000" dirty="0" smtClean="0">
                <a:latin typeface="+mn-lt"/>
                <a:sym typeface="Symbol"/>
              </a:rPr>
              <a:t>o</a:t>
            </a:r>
            <a:r>
              <a:rPr lang="en-US" dirty="0" smtClean="0"/>
              <a:t>(</a:t>
            </a:r>
            <a:r>
              <a:rPr lang="en-US" dirty="0" smtClean="0">
                <a:latin typeface="Symbol"/>
                <a:sym typeface="Symbol"/>
              </a:rPr>
              <a:t></a:t>
            </a:r>
            <a:r>
              <a:rPr lang="en-US" baseline="30000" dirty="0" smtClean="0">
                <a:latin typeface="Symbol"/>
                <a:sym typeface="Symbol"/>
              </a:rPr>
              <a:t>*</a:t>
            </a:r>
            <a:r>
              <a:rPr lang="en-US" dirty="0" smtClean="0"/>
              <a:t>)</a:t>
            </a:r>
            <a:endParaRPr lang="en-US" dirty="0"/>
          </a:p>
        </p:txBody>
      </p:sp>
      <p:sp>
        <p:nvSpPr>
          <p:cNvPr id="118" name="TextBox 117"/>
          <p:cNvSpPr txBox="1"/>
          <p:nvPr/>
        </p:nvSpPr>
        <p:spPr>
          <a:xfrm>
            <a:off x="1954365" y="5428501"/>
            <a:ext cx="1149070"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p:txBody>
      </p:sp>
      <p:sp>
        <p:nvSpPr>
          <p:cNvPr id="129" name="Rounded Rectangle 128"/>
          <p:cNvSpPr/>
          <p:nvPr/>
        </p:nvSpPr>
        <p:spPr bwMode="auto">
          <a:xfrm>
            <a:off x="1852219" y="5043159"/>
            <a:ext cx="1362055"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0" name="TextBox 129"/>
          <p:cNvSpPr txBox="1"/>
          <p:nvPr/>
        </p:nvSpPr>
        <p:spPr>
          <a:xfrm>
            <a:off x="1108393" y="6290010"/>
            <a:ext cx="2775098" cy="369322"/>
          </a:xfrm>
          <a:prstGeom prst="rect">
            <a:avLst/>
          </a:prstGeom>
          <a:noFill/>
        </p:spPr>
        <p:txBody>
          <a:bodyPr wrap="none" lIns="91430" tIns="45715" rIns="91430" bIns="45715" rtlCol="0">
            <a:spAutoFit/>
          </a:bodyPr>
          <a:lstStyle/>
          <a:p>
            <a:r>
              <a:rPr lang="en-US" dirty="0">
                <a:latin typeface="Symbol"/>
                <a:sym typeface="Symbol"/>
              </a:rPr>
              <a:t></a:t>
            </a:r>
            <a:r>
              <a:rPr lang="en-US" baseline="-25000" dirty="0">
                <a:sym typeface="Symbol"/>
              </a:rPr>
              <a:t>o </a:t>
            </a:r>
            <a:r>
              <a:rPr lang="en-US" dirty="0" smtClean="0">
                <a:solidFill>
                  <a:srgbClr val="000000"/>
                </a:solidFill>
              </a:rPr>
              <a:t>(</a:t>
            </a:r>
            <a:r>
              <a:rPr lang="en-US" dirty="0" smtClean="0">
                <a:latin typeface="Symbol"/>
                <a:sym typeface="Symbol"/>
              </a:rPr>
              <a:t></a:t>
            </a:r>
            <a:r>
              <a:rPr lang="en-US" baseline="-25000" dirty="0" smtClean="0">
                <a:latin typeface="+mn-lt"/>
                <a:sym typeface="Symbol"/>
              </a:rPr>
              <a:t>b</a:t>
            </a:r>
            <a:r>
              <a:rPr lang="en-US" dirty="0" smtClean="0"/>
              <a:t>(</a:t>
            </a:r>
            <a:r>
              <a:rPr lang="en-US" dirty="0" smtClean="0">
                <a:latin typeface="Symbol"/>
                <a:sym typeface="Symbol"/>
              </a:rPr>
              <a:t></a:t>
            </a:r>
            <a:r>
              <a:rPr lang="en-US" baseline="30000" dirty="0" smtClean="0">
                <a:latin typeface="Symbol"/>
                <a:sym typeface="Symbol"/>
              </a:rPr>
              <a:t>*</a:t>
            </a:r>
            <a:r>
              <a:rPr lang="en-US" dirty="0" smtClean="0"/>
              <a:t>)) = </a:t>
            </a:r>
            <a:r>
              <a:rPr lang="en-US" dirty="0" smtClean="0">
                <a:solidFill>
                  <a:srgbClr val="000000"/>
                </a:solidFill>
                <a:latin typeface="Symbol"/>
                <a:sym typeface="Symbol"/>
              </a:rPr>
              <a:t></a:t>
            </a:r>
            <a:r>
              <a:rPr lang="en-US" baseline="-25000" dirty="0" smtClean="0">
                <a:solidFill>
                  <a:srgbClr val="000000"/>
                </a:solidFill>
                <a:sym typeface="Symbol"/>
              </a:rPr>
              <a:t>b </a:t>
            </a:r>
            <a:r>
              <a:rPr lang="en-US" dirty="0">
                <a:solidFill>
                  <a:srgbClr val="000000"/>
                </a:solidFill>
              </a:rPr>
              <a:t>(</a:t>
            </a:r>
            <a:r>
              <a:rPr lang="en-US" dirty="0" smtClean="0">
                <a:solidFill>
                  <a:srgbClr val="000000"/>
                </a:solidFill>
                <a:latin typeface="Symbol"/>
                <a:sym typeface="Symbol"/>
              </a:rPr>
              <a:t></a:t>
            </a:r>
            <a:r>
              <a:rPr lang="en-US" baseline="-25000" dirty="0" smtClean="0">
                <a:solidFill>
                  <a:srgbClr val="000000"/>
                </a:solidFill>
                <a:latin typeface="Arial"/>
                <a:sym typeface="Symbol"/>
              </a:rPr>
              <a:t>o</a:t>
            </a:r>
            <a:r>
              <a:rPr lang="en-US" dirty="0" smtClean="0">
                <a:solidFill>
                  <a:srgbClr val="000000"/>
                </a:solidFill>
              </a:rPr>
              <a:t>(</a:t>
            </a:r>
            <a:r>
              <a:rPr lang="en-US" dirty="0">
                <a:solidFill>
                  <a:srgbClr val="000000"/>
                </a:solidFill>
                <a:latin typeface="Symbol"/>
                <a:sym typeface="Symbol"/>
              </a:rPr>
              <a:t></a:t>
            </a:r>
            <a:r>
              <a:rPr lang="en-US" baseline="30000" dirty="0">
                <a:solidFill>
                  <a:srgbClr val="000000"/>
                </a:solidFill>
                <a:latin typeface="Symbol"/>
                <a:sym typeface="Symbol"/>
              </a:rPr>
              <a:t>*</a:t>
            </a:r>
            <a:r>
              <a:rPr lang="en-US" dirty="0">
                <a:solidFill>
                  <a:srgbClr val="000000"/>
                </a:solidFill>
              </a:rPr>
              <a:t>)) </a:t>
            </a:r>
            <a:endParaRPr lang="en-US" dirty="0"/>
          </a:p>
        </p:txBody>
      </p:sp>
    </p:spTree>
    <p:extLst>
      <p:ext uri="{BB962C8B-B14F-4D97-AF65-F5344CB8AC3E}">
        <p14:creationId xmlns:p14="http://schemas.microsoft.com/office/powerpoint/2010/main" val="27709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1000" fill="hold"/>
                                        <p:tgtEl>
                                          <p:spTgt spid="44"/>
                                        </p:tgtEl>
                                        <p:attrNameLst>
                                          <p:attrName>ppt_w</p:attrName>
                                        </p:attrNameLst>
                                      </p:cBhvr>
                                      <p:tavLst>
                                        <p:tav tm="0">
                                          <p:val>
                                            <p:fltVal val="0"/>
                                          </p:val>
                                        </p:tav>
                                        <p:tav tm="100000">
                                          <p:val>
                                            <p:strVal val="#ppt_w"/>
                                          </p:val>
                                        </p:tav>
                                      </p:tavLst>
                                    </p:anim>
                                    <p:anim calcmode="lin" valueType="num">
                                      <p:cBhvr>
                                        <p:cTn id="20" dur="1000" fill="hold"/>
                                        <p:tgtEl>
                                          <p:spTgt spid="44"/>
                                        </p:tgtEl>
                                        <p:attrNameLst>
                                          <p:attrName>ppt_h</p:attrName>
                                        </p:attrNameLst>
                                      </p:cBhvr>
                                      <p:tavLst>
                                        <p:tav tm="0">
                                          <p:val>
                                            <p:fltVal val="0"/>
                                          </p:val>
                                        </p:tav>
                                        <p:tav tm="100000">
                                          <p:val>
                                            <p:strVal val="#ppt_h"/>
                                          </p:val>
                                        </p:tav>
                                      </p:tavLst>
                                    </p:anim>
                                    <p:anim calcmode="lin" valueType="num">
                                      <p:cBhvr>
                                        <p:cTn id="21" dur="1000" fill="hold"/>
                                        <p:tgtEl>
                                          <p:spTgt spid="44"/>
                                        </p:tgtEl>
                                        <p:attrNameLst>
                                          <p:attrName>style.rotation</p:attrName>
                                        </p:attrNameLst>
                                      </p:cBhvr>
                                      <p:tavLst>
                                        <p:tav tm="0">
                                          <p:val>
                                            <p:fltVal val="90"/>
                                          </p:val>
                                        </p:tav>
                                        <p:tav tm="100000">
                                          <p:val>
                                            <p:fltVal val="0"/>
                                          </p:val>
                                        </p:tav>
                                      </p:tavLst>
                                    </p:anim>
                                    <p:animEffect transition="in" filter="fade">
                                      <p:cBhvr>
                                        <p:cTn id="22" dur="1000"/>
                                        <p:tgtEl>
                                          <p:spTgt spid="4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ppt_w</p:attrName>
                                        </p:attrNameLst>
                                      </p:cBhvr>
                                      <p:tavLst>
                                        <p:tav tm="0">
                                          <p:val>
                                            <p:fltVal val="0"/>
                                          </p:val>
                                        </p:tav>
                                        <p:tav tm="100000">
                                          <p:val>
                                            <p:strVal val="#ppt_w"/>
                                          </p:val>
                                        </p:tav>
                                      </p:tavLst>
                                    </p:anim>
                                    <p:anim calcmode="lin" valueType="num">
                                      <p:cBhvr>
                                        <p:cTn id="26" dur="1000" fill="hold"/>
                                        <p:tgtEl>
                                          <p:spTgt spid="46"/>
                                        </p:tgtEl>
                                        <p:attrNameLst>
                                          <p:attrName>ppt_h</p:attrName>
                                        </p:attrNameLst>
                                      </p:cBhvr>
                                      <p:tavLst>
                                        <p:tav tm="0">
                                          <p:val>
                                            <p:fltVal val="0"/>
                                          </p:val>
                                        </p:tav>
                                        <p:tav tm="100000">
                                          <p:val>
                                            <p:strVal val="#ppt_h"/>
                                          </p:val>
                                        </p:tav>
                                      </p:tavLst>
                                    </p:anim>
                                    <p:anim calcmode="lin" valueType="num">
                                      <p:cBhvr>
                                        <p:cTn id="27" dur="1000" fill="hold"/>
                                        <p:tgtEl>
                                          <p:spTgt spid="46"/>
                                        </p:tgtEl>
                                        <p:attrNameLst>
                                          <p:attrName>style.rotation</p:attrName>
                                        </p:attrNameLst>
                                      </p:cBhvr>
                                      <p:tavLst>
                                        <p:tav tm="0">
                                          <p:val>
                                            <p:fltVal val="90"/>
                                          </p:val>
                                        </p:tav>
                                        <p:tav tm="100000">
                                          <p:val>
                                            <p:fltVal val="0"/>
                                          </p:val>
                                        </p:tav>
                                      </p:tavLst>
                                    </p:anim>
                                    <p:animEffect transition="in" filter="fade">
                                      <p:cBhvr>
                                        <p:cTn id="28" dur="1000"/>
                                        <p:tgtEl>
                                          <p:spTgt spid="4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1000" fill="hold"/>
                                        <p:tgtEl>
                                          <p:spTgt spid="47"/>
                                        </p:tgtEl>
                                        <p:attrNameLst>
                                          <p:attrName>ppt_w</p:attrName>
                                        </p:attrNameLst>
                                      </p:cBhvr>
                                      <p:tavLst>
                                        <p:tav tm="0">
                                          <p:val>
                                            <p:fltVal val="0"/>
                                          </p:val>
                                        </p:tav>
                                        <p:tav tm="100000">
                                          <p:val>
                                            <p:strVal val="#ppt_w"/>
                                          </p:val>
                                        </p:tav>
                                      </p:tavLst>
                                    </p:anim>
                                    <p:anim calcmode="lin" valueType="num">
                                      <p:cBhvr>
                                        <p:cTn id="32" dur="1000" fill="hold"/>
                                        <p:tgtEl>
                                          <p:spTgt spid="47"/>
                                        </p:tgtEl>
                                        <p:attrNameLst>
                                          <p:attrName>ppt_h</p:attrName>
                                        </p:attrNameLst>
                                      </p:cBhvr>
                                      <p:tavLst>
                                        <p:tav tm="0">
                                          <p:val>
                                            <p:fltVal val="0"/>
                                          </p:val>
                                        </p:tav>
                                        <p:tav tm="100000">
                                          <p:val>
                                            <p:strVal val="#ppt_h"/>
                                          </p:val>
                                        </p:tav>
                                      </p:tavLst>
                                    </p:anim>
                                    <p:anim calcmode="lin" valueType="num">
                                      <p:cBhvr>
                                        <p:cTn id="33" dur="1000" fill="hold"/>
                                        <p:tgtEl>
                                          <p:spTgt spid="47"/>
                                        </p:tgtEl>
                                        <p:attrNameLst>
                                          <p:attrName>style.rotation</p:attrName>
                                        </p:attrNameLst>
                                      </p:cBhvr>
                                      <p:tavLst>
                                        <p:tav tm="0">
                                          <p:val>
                                            <p:fltVal val="90"/>
                                          </p:val>
                                        </p:tav>
                                        <p:tav tm="100000">
                                          <p:val>
                                            <p:fltVal val="0"/>
                                          </p:val>
                                        </p:tav>
                                      </p:tavLst>
                                    </p:anim>
                                    <p:animEffect transition="in" filter="fade">
                                      <p:cBhvr>
                                        <p:cTn id="34" dur="1000"/>
                                        <p:tgtEl>
                                          <p:spTgt spid="4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fltVal val="0"/>
                                          </p:val>
                                        </p:tav>
                                        <p:tav tm="100000">
                                          <p:val>
                                            <p:strVal val="#ppt_w"/>
                                          </p:val>
                                        </p:tav>
                                      </p:tavLst>
                                    </p:anim>
                                    <p:anim calcmode="lin" valueType="num">
                                      <p:cBhvr>
                                        <p:cTn id="38" dur="1000" fill="hold"/>
                                        <p:tgtEl>
                                          <p:spTgt spid="49"/>
                                        </p:tgtEl>
                                        <p:attrNameLst>
                                          <p:attrName>ppt_h</p:attrName>
                                        </p:attrNameLst>
                                      </p:cBhvr>
                                      <p:tavLst>
                                        <p:tav tm="0">
                                          <p:val>
                                            <p:fltVal val="0"/>
                                          </p:val>
                                        </p:tav>
                                        <p:tav tm="100000">
                                          <p:val>
                                            <p:strVal val="#ppt_h"/>
                                          </p:val>
                                        </p:tav>
                                      </p:tavLst>
                                    </p:anim>
                                    <p:anim calcmode="lin" valueType="num">
                                      <p:cBhvr>
                                        <p:cTn id="39" dur="1000" fill="hold"/>
                                        <p:tgtEl>
                                          <p:spTgt spid="49"/>
                                        </p:tgtEl>
                                        <p:attrNameLst>
                                          <p:attrName>style.rotation</p:attrName>
                                        </p:attrNameLst>
                                      </p:cBhvr>
                                      <p:tavLst>
                                        <p:tav tm="0">
                                          <p:val>
                                            <p:fltVal val="90"/>
                                          </p:val>
                                        </p:tav>
                                        <p:tav tm="100000">
                                          <p:val>
                                            <p:fltVal val="0"/>
                                          </p:val>
                                        </p:tav>
                                      </p:tavLst>
                                    </p:anim>
                                    <p:animEffect transition="in" filter="fade">
                                      <p:cBhvr>
                                        <p:cTn id="40" dur="1000"/>
                                        <p:tgtEl>
                                          <p:spTgt spid="4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fltVal val="0"/>
                                          </p:val>
                                        </p:tav>
                                        <p:tav tm="100000">
                                          <p:val>
                                            <p:strVal val="#ppt_w"/>
                                          </p:val>
                                        </p:tav>
                                      </p:tavLst>
                                    </p:anim>
                                    <p:anim calcmode="lin" valueType="num">
                                      <p:cBhvr>
                                        <p:cTn id="44" dur="1000" fill="hold"/>
                                        <p:tgtEl>
                                          <p:spTgt spid="53"/>
                                        </p:tgtEl>
                                        <p:attrNameLst>
                                          <p:attrName>ppt_h</p:attrName>
                                        </p:attrNameLst>
                                      </p:cBhvr>
                                      <p:tavLst>
                                        <p:tav tm="0">
                                          <p:val>
                                            <p:fltVal val="0"/>
                                          </p:val>
                                        </p:tav>
                                        <p:tav tm="100000">
                                          <p:val>
                                            <p:strVal val="#ppt_h"/>
                                          </p:val>
                                        </p:tav>
                                      </p:tavLst>
                                    </p:anim>
                                    <p:anim calcmode="lin" valueType="num">
                                      <p:cBhvr>
                                        <p:cTn id="45" dur="1000" fill="hold"/>
                                        <p:tgtEl>
                                          <p:spTgt spid="53"/>
                                        </p:tgtEl>
                                        <p:attrNameLst>
                                          <p:attrName>style.rotation</p:attrName>
                                        </p:attrNameLst>
                                      </p:cBhvr>
                                      <p:tavLst>
                                        <p:tav tm="0">
                                          <p:val>
                                            <p:fltVal val="90"/>
                                          </p:val>
                                        </p:tav>
                                        <p:tav tm="100000">
                                          <p:val>
                                            <p:fltVal val="0"/>
                                          </p:val>
                                        </p:tav>
                                      </p:tavLst>
                                    </p:anim>
                                    <p:animEffect transition="in" filter="fade">
                                      <p:cBhvr>
                                        <p:cTn id="46" dur="1000"/>
                                        <p:tgtEl>
                                          <p:spTgt spid="5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1000" fill="hold"/>
                                        <p:tgtEl>
                                          <p:spTgt spid="55"/>
                                        </p:tgtEl>
                                        <p:attrNameLst>
                                          <p:attrName>ppt_w</p:attrName>
                                        </p:attrNameLst>
                                      </p:cBhvr>
                                      <p:tavLst>
                                        <p:tav tm="0">
                                          <p:val>
                                            <p:fltVal val="0"/>
                                          </p:val>
                                        </p:tav>
                                        <p:tav tm="100000">
                                          <p:val>
                                            <p:strVal val="#ppt_w"/>
                                          </p:val>
                                        </p:tav>
                                      </p:tavLst>
                                    </p:anim>
                                    <p:anim calcmode="lin" valueType="num">
                                      <p:cBhvr>
                                        <p:cTn id="50" dur="1000" fill="hold"/>
                                        <p:tgtEl>
                                          <p:spTgt spid="55"/>
                                        </p:tgtEl>
                                        <p:attrNameLst>
                                          <p:attrName>ppt_h</p:attrName>
                                        </p:attrNameLst>
                                      </p:cBhvr>
                                      <p:tavLst>
                                        <p:tav tm="0">
                                          <p:val>
                                            <p:fltVal val="0"/>
                                          </p:val>
                                        </p:tav>
                                        <p:tav tm="100000">
                                          <p:val>
                                            <p:strVal val="#ppt_h"/>
                                          </p:val>
                                        </p:tav>
                                      </p:tavLst>
                                    </p:anim>
                                    <p:anim calcmode="lin" valueType="num">
                                      <p:cBhvr>
                                        <p:cTn id="51" dur="1000" fill="hold"/>
                                        <p:tgtEl>
                                          <p:spTgt spid="55"/>
                                        </p:tgtEl>
                                        <p:attrNameLst>
                                          <p:attrName>style.rotation</p:attrName>
                                        </p:attrNameLst>
                                      </p:cBhvr>
                                      <p:tavLst>
                                        <p:tav tm="0">
                                          <p:val>
                                            <p:fltVal val="90"/>
                                          </p:val>
                                        </p:tav>
                                        <p:tav tm="100000">
                                          <p:val>
                                            <p:fltVal val="0"/>
                                          </p:val>
                                        </p:tav>
                                      </p:tavLst>
                                    </p:anim>
                                    <p:animEffect transition="in" filter="fade">
                                      <p:cBhvr>
                                        <p:cTn id="52" dur="1000"/>
                                        <p:tgtEl>
                                          <p:spTgt spid="5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0" fill="hold"/>
                                        <p:tgtEl>
                                          <p:spTgt spid="3"/>
                                        </p:tgtEl>
                                        <p:attrNameLst>
                                          <p:attrName>ppt_w</p:attrName>
                                        </p:attrNameLst>
                                      </p:cBhvr>
                                      <p:tavLst>
                                        <p:tav tm="0">
                                          <p:val>
                                            <p:fltVal val="0"/>
                                          </p:val>
                                        </p:tav>
                                        <p:tav tm="100000">
                                          <p:val>
                                            <p:strVal val="#ppt_w"/>
                                          </p:val>
                                        </p:tav>
                                      </p:tavLst>
                                    </p:anim>
                                    <p:anim calcmode="lin" valueType="num">
                                      <p:cBhvr>
                                        <p:cTn id="56" dur="1000" fill="hold"/>
                                        <p:tgtEl>
                                          <p:spTgt spid="3"/>
                                        </p:tgtEl>
                                        <p:attrNameLst>
                                          <p:attrName>ppt_h</p:attrName>
                                        </p:attrNameLst>
                                      </p:cBhvr>
                                      <p:tavLst>
                                        <p:tav tm="0">
                                          <p:val>
                                            <p:fltVal val="0"/>
                                          </p:val>
                                        </p:tav>
                                        <p:tav tm="100000">
                                          <p:val>
                                            <p:strVal val="#ppt_h"/>
                                          </p:val>
                                        </p:tav>
                                      </p:tavLst>
                                    </p:anim>
                                    <p:anim calcmode="lin" valueType="num">
                                      <p:cBhvr>
                                        <p:cTn id="57" dur="1000" fill="hold"/>
                                        <p:tgtEl>
                                          <p:spTgt spid="3"/>
                                        </p:tgtEl>
                                        <p:attrNameLst>
                                          <p:attrName>style.rotation</p:attrName>
                                        </p:attrNameLst>
                                      </p:cBhvr>
                                      <p:tavLst>
                                        <p:tav tm="0">
                                          <p:val>
                                            <p:fltVal val="90"/>
                                          </p:val>
                                        </p:tav>
                                        <p:tav tm="100000">
                                          <p:val>
                                            <p:fltVal val="0"/>
                                          </p:val>
                                        </p:tav>
                                      </p:tavLst>
                                    </p:anim>
                                    <p:animEffect transition="in" filter="fade">
                                      <p:cBhvr>
                                        <p:cTn id="58" dur="1000"/>
                                        <p:tgtEl>
                                          <p:spTgt spid="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1000" fill="hold"/>
                                        <p:tgtEl>
                                          <p:spTgt spid="40"/>
                                        </p:tgtEl>
                                        <p:attrNameLst>
                                          <p:attrName>ppt_w</p:attrName>
                                        </p:attrNameLst>
                                      </p:cBhvr>
                                      <p:tavLst>
                                        <p:tav tm="0">
                                          <p:val>
                                            <p:fltVal val="0"/>
                                          </p:val>
                                        </p:tav>
                                        <p:tav tm="100000">
                                          <p:val>
                                            <p:strVal val="#ppt_w"/>
                                          </p:val>
                                        </p:tav>
                                      </p:tavLst>
                                    </p:anim>
                                    <p:anim calcmode="lin" valueType="num">
                                      <p:cBhvr>
                                        <p:cTn id="62" dur="1000" fill="hold"/>
                                        <p:tgtEl>
                                          <p:spTgt spid="40"/>
                                        </p:tgtEl>
                                        <p:attrNameLst>
                                          <p:attrName>ppt_h</p:attrName>
                                        </p:attrNameLst>
                                      </p:cBhvr>
                                      <p:tavLst>
                                        <p:tav tm="0">
                                          <p:val>
                                            <p:fltVal val="0"/>
                                          </p:val>
                                        </p:tav>
                                        <p:tav tm="100000">
                                          <p:val>
                                            <p:strVal val="#ppt_h"/>
                                          </p:val>
                                        </p:tav>
                                      </p:tavLst>
                                    </p:anim>
                                    <p:anim calcmode="lin" valueType="num">
                                      <p:cBhvr>
                                        <p:cTn id="63" dur="1000" fill="hold"/>
                                        <p:tgtEl>
                                          <p:spTgt spid="40"/>
                                        </p:tgtEl>
                                        <p:attrNameLst>
                                          <p:attrName>style.rotation</p:attrName>
                                        </p:attrNameLst>
                                      </p:cBhvr>
                                      <p:tavLst>
                                        <p:tav tm="0">
                                          <p:val>
                                            <p:fltVal val="90"/>
                                          </p:val>
                                        </p:tav>
                                        <p:tav tm="100000">
                                          <p:val>
                                            <p:fltVal val="0"/>
                                          </p:val>
                                        </p:tav>
                                      </p:tavLst>
                                    </p:anim>
                                    <p:animEffect transition="in" filter="fade">
                                      <p:cBhvr>
                                        <p:cTn id="64" dur="1000"/>
                                        <p:tgtEl>
                                          <p:spTgt spid="40"/>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1000" fill="hold"/>
                                        <p:tgtEl>
                                          <p:spTgt spid="43"/>
                                        </p:tgtEl>
                                        <p:attrNameLst>
                                          <p:attrName>ppt_w</p:attrName>
                                        </p:attrNameLst>
                                      </p:cBhvr>
                                      <p:tavLst>
                                        <p:tav tm="0">
                                          <p:val>
                                            <p:fltVal val="0"/>
                                          </p:val>
                                        </p:tav>
                                        <p:tav tm="100000">
                                          <p:val>
                                            <p:strVal val="#ppt_w"/>
                                          </p:val>
                                        </p:tav>
                                      </p:tavLst>
                                    </p:anim>
                                    <p:anim calcmode="lin" valueType="num">
                                      <p:cBhvr>
                                        <p:cTn id="68" dur="1000" fill="hold"/>
                                        <p:tgtEl>
                                          <p:spTgt spid="43"/>
                                        </p:tgtEl>
                                        <p:attrNameLst>
                                          <p:attrName>ppt_h</p:attrName>
                                        </p:attrNameLst>
                                      </p:cBhvr>
                                      <p:tavLst>
                                        <p:tav tm="0">
                                          <p:val>
                                            <p:fltVal val="0"/>
                                          </p:val>
                                        </p:tav>
                                        <p:tav tm="100000">
                                          <p:val>
                                            <p:strVal val="#ppt_h"/>
                                          </p:val>
                                        </p:tav>
                                      </p:tavLst>
                                    </p:anim>
                                    <p:anim calcmode="lin" valueType="num">
                                      <p:cBhvr>
                                        <p:cTn id="69" dur="1000" fill="hold"/>
                                        <p:tgtEl>
                                          <p:spTgt spid="43"/>
                                        </p:tgtEl>
                                        <p:attrNameLst>
                                          <p:attrName>style.rotation</p:attrName>
                                        </p:attrNameLst>
                                      </p:cBhvr>
                                      <p:tavLst>
                                        <p:tav tm="0">
                                          <p:val>
                                            <p:fltVal val="90"/>
                                          </p:val>
                                        </p:tav>
                                        <p:tav tm="100000">
                                          <p:val>
                                            <p:fltVal val="0"/>
                                          </p:val>
                                        </p:tav>
                                      </p:tavLst>
                                    </p:anim>
                                    <p:animEffect transition="in" filter="fade">
                                      <p:cBhvr>
                                        <p:cTn id="70" dur="1000"/>
                                        <p:tgtEl>
                                          <p:spTgt spid="4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 calcmode="lin" valueType="num">
                                      <p:cBhvr>
                                        <p:cTn id="75" dur="1000" fill="hold"/>
                                        <p:tgtEl>
                                          <p:spTgt spid="45"/>
                                        </p:tgtEl>
                                        <p:attrNameLst>
                                          <p:attrName>style.rotation</p:attrName>
                                        </p:attrNameLst>
                                      </p:cBhvr>
                                      <p:tavLst>
                                        <p:tav tm="0">
                                          <p:val>
                                            <p:fltVal val="90"/>
                                          </p:val>
                                        </p:tav>
                                        <p:tav tm="100000">
                                          <p:val>
                                            <p:fltVal val="0"/>
                                          </p:val>
                                        </p:tav>
                                      </p:tavLst>
                                    </p:anim>
                                    <p:animEffect transition="in" filter="fade">
                                      <p:cBhvr>
                                        <p:cTn id="76" dur="1000"/>
                                        <p:tgtEl>
                                          <p:spTgt spid="4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1000" fill="hold"/>
                                        <p:tgtEl>
                                          <p:spTgt spid="51"/>
                                        </p:tgtEl>
                                        <p:attrNameLst>
                                          <p:attrName>ppt_w</p:attrName>
                                        </p:attrNameLst>
                                      </p:cBhvr>
                                      <p:tavLst>
                                        <p:tav tm="0">
                                          <p:val>
                                            <p:fltVal val="0"/>
                                          </p:val>
                                        </p:tav>
                                        <p:tav tm="100000">
                                          <p:val>
                                            <p:strVal val="#ppt_w"/>
                                          </p:val>
                                        </p:tav>
                                      </p:tavLst>
                                    </p:anim>
                                    <p:anim calcmode="lin" valueType="num">
                                      <p:cBhvr>
                                        <p:cTn id="92" dur="1000" fill="hold"/>
                                        <p:tgtEl>
                                          <p:spTgt spid="51"/>
                                        </p:tgtEl>
                                        <p:attrNameLst>
                                          <p:attrName>ppt_h</p:attrName>
                                        </p:attrNameLst>
                                      </p:cBhvr>
                                      <p:tavLst>
                                        <p:tav tm="0">
                                          <p:val>
                                            <p:fltVal val="0"/>
                                          </p:val>
                                        </p:tav>
                                        <p:tav tm="100000">
                                          <p:val>
                                            <p:strVal val="#ppt_h"/>
                                          </p:val>
                                        </p:tav>
                                      </p:tavLst>
                                    </p:anim>
                                    <p:anim calcmode="lin" valueType="num">
                                      <p:cBhvr>
                                        <p:cTn id="93" dur="1000" fill="hold"/>
                                        <p:tgtEl>
                                          <p:spTgt spid="51"/>
                                        </p:tgtEl>
                                        <p:attrNameLst>
                                          <p:attrName>style.rotation</p:attrName>
                                        </p:attrNameLst>
                                      </p:cBhvr>
                                      <p:tavLst>
                                        <p:tav tm="0">
                                          <p:val>
                                            <p:fltVal val="90"/>
                                          </p:val>
                                        </p:tav>
                                        <p:tav tm="100000">
                                          <p:val>
                                            <p:fltVal val="0"/>
                                          </p:val>
                                        </p:tav>
                                      </p:tavLst>
                                    </p:anim>
                                    <p:animEffect transition="in" filter="fade">
                                      <p:cBhvr>
                                        <p:cTn id="94" dur="1000"/>
                                        <p:tgtEl>
                                          <p:spTgt spid="51"/>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1000" fill="hold"/>
                                        <p:tgtEl>
                                          <p:spTgt spid="52"/>
                                        </p:tgtEl>
                                        <p:attrNameLst>
                                          <p:attrName>ppt_w</p:attrName>
                                        </p:attrNameLst>
                                      </p:cBhvr>
                                      <p:tavLst>
                                        <p:tav tm="0">
                                          <p:val>
                                            <p:fltVal val="0"/>
                                          </p:val>
                                        </p:tav>
                                        <p:tav tm="100000">
                                          <p:val>
                                            <p:strVal val="#ppt_w"/>
                                          </p:val>
                                        </p:tav>
                                      </p:tavLst>
                                    </p:anim>
                                    <p:anim calcmode="lin" valueType="num">
                                      <p:cBhvr>
                                        <p:cTn id="98" dur="1000" fill="hold"/>
                                        <p:tgtEl>
                                          <p:spTgt spid="52"/>
                                        </p:tgtEl>
                                        <p:attrNameLst>
                                          <p:attrName>ppt_h</p:attrName>
                                        </p:attrNameLst>
                                      </p:cBhvr>
                                      <p:tavLst>
                                        <p:tav tm="0">
                                          <p:val>
                                            <p:fltVal val="0"/>
                                          </p:val>
                                        </p:tav>
                                        <p:tav tm="100000">
                                          <p:val>
                                            <p:strVal val="#ppt_h"/>
                                          </p:val>
                                        </p:tav>
                                      </p:tavLst>
                                    </p:anim>
                                    <p:anim calcmode="lin" valueType="num">
                                      <p:cBhvr>
                                        <p:cTn id="99" dur="1000" fill="hold"/>
                                        <p:tgtEl>
                                          <p:spTgt spid="52"/>
                                        </p:tgtEl>
                                        <p:attrNameLst>
                                          <p:attrName>style.rotation</p:attrName>
                                        </p:attrNameLst>
                                      </p:cBhvr>
                                      <p:tavLst>
                                        <p:tav tm="0">
                                          <p:val>
                                            <p:fltVal val="90"/>
                                          </p:val>
                                        </p:tav>
                                        <p:tav tm="100000">
                                          <p:val>
                                            <p:fltVal val="0"/>
                                          </p:val>
                                        </p:tav>
                                      </p:tavLst>
                                    </p:anim>
                                    <p:animEffect transition="in" filter="fade">
                                      <p:cBhvr>
                                        <p:cTn id="100" dur="1000"/>
                                        <p:tgtEl>
                                          <p:spTgt spid="52"/>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1000" fill="hold"/>
                                        <p:tgtEl>
                                          <p:spTgt spid="54"/>
                                        </p:tgtEl>
                                        <p:attrNameLst>
                                          <p:attrName>ppt_w</p:attrName>
                                        </p:attrNameLst>
                                      </p:cBhvr>
                                      <p:tavLst>
                                        <p:tav tm="0">
                                          <p:val>
                                            <p:fltVal val="0"/>
                                          </p:val>
                                        </p:tav>
                                        <p:tav tm="100000">
                                          <p:val>
                                            <p:strVal val="#ppt_w"/>
                                          </p:val>
                                        </p:tav>
                                      </p:tavLst>
                                    </p:anim>
                                    <p:anim calcmode="lin" valueType="num">
                                      <p:cBhvr>
                                        <p:cTn id="104" dur="1000" fill="hold"/>
                                        <p:tgtEl>
                                          <p:spTgt spid="54"/>
                                        </p:tgtEl>
                                        <p:attrNameLst>
                                          <p:attrName>ppt_h</p:attrName>
                                        </p:attrNameLst>
                                      </p:cBhvr>
                                      <p:tavLst>
                                        <p:tav tm="0">
                                          <p:val>
                                            <p:fltVal val="0"/>
                                          </p:val>
                                        </p:tav>
                                        <p:tav tm="100000">
                                          <p:val>
                                            <p:strVal val="#ppt_h"/>
                                          </p:val>
                                        </p:tav>
                                      </p:tavLst>
                                    </p:anim>
                                    <p:anim calcmode="lin" valueType="num">
                                      <p:cBhvr>
                                        <p:cTn id="105" dur="1000" fill="hold"/>
                                        <p:tgtEl>
                                          <p:spTgt spid="54"/>
                                        </p:tgtEl>
                                        <p:attrNameLst>
                                          <p:attrName>style.rotation</p:attrName>
                                        </p:attrNameLst>
                                      </p:cBhvr>
                                      <p:tavLst>
                                        <p:tav tm="0">
                                          <p:val>
                                            <p:fltVal val="90"/>
                                          </p:val>
                                        </p:tav>
                                        <p:tav tm="100000">
                                          <p:val>
                                            <p:fltVal val="0"/>
                                          </p:val>
                                        </p:tav>
                                      </p:tavLst>
                                    </p:anim>
                                    <p:animEffect transition="in" filter="fade">
                                      <p:cBhvr>
                                        <p:cTn id="106" dur="1000"/>
                                        <p:tgtEl>
                                          <p:spTgt spid="5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 calcmode="lin" valueType="num">
                                      <p:cBhvr>
                                        <p:cTn id="109" dur="1000" fill="hold"/>
                                        <p:tgtEl>
                                          <p:spTgt spid="68"/>
                                        </p:tgtEl>
                                        <p:attrNameLst>
                                          <p:attrName>ppt_w</p:attrName>
                                        </p:attrNameLst>
                                      </p:cBhvr>
                                      <p:tavLst>
                                        <p:tav tm="0">
                                          <p:val>
                                            <p:fltVal val="0"/>
                                          </p:val>
                                        </p:tav>
                                        <p:tav tm="100000">
                                          <p:val>
                                            <p:strVal val="#ppt_w"/>
                                          </p:val>
                                        </p:tav>
                                      </p:tavLst>
                                    </p:anim>
                                    <p:anim calcmode="lin" valueType="num">
                                      <p:cBhvr>
                                        <p:cTn id="110" dur="1000" fill="hold"/>
                                        <p:tgtEl>
                                          <p:spTgt spid="68"/>
                                        </p:tgtEl>
                                        <p:attrNameLst>
                                          <p:attrName>ppt_h</p:attrName>
                                        </p:attrNameLst>
                                      </p:cBhvr>
                                      <p:tavLst>
                                        <p:tav tm="0">
                                          <p:val>
                                            <p:fltVal val="0"/>
                                          </p:val>
                                        </p:tav>
                                        <p:tav tm="100000">
                                          <p:val>
                                            <p:strVal val="#ppt_h"/>
                                          </p:val>
                                        </p:tav>
                                      </p:tavLst>
                                    </p:anim>
                                    <p:anim calcmode="lin" valueType="num">
                                      <p:cBhvr>
                                        <p:cTn id="111" dur="1000" fill="hold"/>
                                        <p:tgtEl>
                                          <p:spTgt spid="68"/>
                                        </p:tgtEl>
                                        <p:attrNameLst>
                                          <p:attrName>style.rotation</p:attrName>
                                        </p:attrNameLst>
                                      </p:cBhvr>
                                      <p:tavLst>
                                        <p:tav tm="0">
                                          <p:val>
                                            <p:fltVal val="90"/>
                                          </p:val>
                                        </p:tav>
                                        <p:tav tm="100000">
                                          <p:val>
                                            <p:fltVal val="0"/>
                                          </p:val>
                                        </p:tav>
                                      </p:tavLst>
                                    </p:anim>
                                    <p:animEffect transition="in" filter="fade">
                                      <p:cBhvr>
                                        <p:cTn id="112" dur="1000"/>
                                        <p:tgtEl>
                                          <p:spTgt spid="68"/>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1000" fill="hold"/>
                                        <p:tgtEl>
                                          <p:spTgt spid="69"/>
                                        </p:tgtEl>
                                        <p:attrNameLst>
                                          <p:attrName>ppt_w</p:attrName>
                                        </p:attrNameLst>
                                      </p:cBhvr>
                                      <p:tavLst>
                                        <p:tav tm="0">
                                          <p:val>
                                            <p:fltVal val="0"/>
                                          </p:val>
                                        </p:tav>
                                        <p:tav tm="100000">
                                          <p:val>
                                            <p:strVal val="#ppt_w"/>
                                          </p:val>
                                        </p:tav>
                                      </p:tavLst>
                                    </p:anim>
                                    <p:anim calcmode="lin" valueType="num">
                                      <p:cBhvr>
                                        <p:cTn id="116" dur="1000" fill="hold"/>
                                        <p:tgtEl>
                                          <p:spTgt spid="69"/>
                                        </p:tgtEl>
                                        <p:attrNameLst>
                                          <p:attrName>ppt_h</p:attrName>
                                        </p:attrNameLst>
                                      </p:cBhvr>
                                      <p:tavLst>
                                        <p:tav tm="0">
                                          <p:val>
                                            <p:fltVal val="0"/>
                                          </p:val>
                                        </p:tav>
                                        <p:tav tm="100000">
                                          <p:val>
                                            <p:strVal val="#ppt_h"/>
                                          </p:val>
                                        </p:tav>
                                      </p:tavLst>
                                    </p:anim>
                                    <p:anim calcmode="lin" valueType="num">
                                      <p:cBhvr>
                                        <p:cTn id="117" dur="1000" fill="hold"/>
                                        <p:tgtEl>
                                          <p:spTgt spid="69"/>
                                        </p:tgtEl>
                                        <p:attrNameLst>
                                          <p:attrName>style.rotation</p:attrName>
                                        </p:attrNameLst>
                                      </p:cBhvr>
                                      <p:tavLst>
                                        <p:tav tm="0">
                                          <p:val>
                                            <p:fltVal val="90"/>
                                          </p:val>
                                        </p:tav>
                                        <p:tav tm="100000">
                                          <p:val>
                                            <p:fltVal val="0"/>
                                          </p:val>
                                        </p:tav>
                                      </p:tavLst>
                                    </p:anim>
                                    <p:animEffect transition="in" filter="fade">
                                      <p:cBhvr>
                                        <p:cTn id="118" dur="1000"/>
                                        <p:tgtEl>
                                          <p:spTgt spid="69"/>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p:cTn id="121" dur="1000" fill="hold"/>
                                        <p:tgtEl>
                                          <p:spTgt spid="70"/>
                                        </p:tgtEl>
                                        <p:attrNameLst>
                                          <p:attrName>ppt_w</p:attrName>
                                        </p:attrNameLst>
                                      </p:cBhvr>
                                      <p:tavLst>
                                        <p:tav tm="0">
                                          <p:val>
                                            <p:fltVal val="0"/>
                                          </p:val>
                                        </p:tav>
                                        <p:tav tm="100000">
                                          <p:val>
                                            <p:strVal val="#ppt_w"/>
                                          </p:val>
                                        </p:tav>
                                      </p:tavLst>
                                    </p:anim>
                                    <p:anim calcmode="lin" valueType="num">
                                      <p:cBhvr>
                                        <p:cTn id="122" dur="1000" fill="hold"/>
                                        <p:tgtEl>
                                          <p:spTgt spid="70"/>
                                        </p:tgtEl>
                                        <p:attrNameLst>
                                          <p:attrName>ppt_h</p:attrName>
                                        </p:attrNameLst>
                                      </p:cBhvr>
                                      <p:tavLst>
                                        <p:tav tm="0">
                                          <p:val>
                                            <p:fltVal val="0"/>
                                          </p:val>
                                        </p:tav>
                                        <p:tav tm="100000">
                                          <p:val>
                                            <p:strVal val="#ppt_h"/>
                                          </p:val>
                                        </p:tav>
                                      </p:tavLst>
                                    </p:anim>
                                    <p:anim calcmode="lin" valueType="num">
                                      <p:cBhvr>
                                        <p:cTn id="123" dur="1000" fill="hold"/>
                                        <p:tgtEl>
                                          <p:spTgt spid="70"/>
                                        </p:tgtEl>
                                        <p:attrNameLst>
                                          <p:attrName>style.rotation</p:attrName>
                                        </p:attrNameLst>
                                      </p:cBhvr>
                                      <p:tavLst>
                                        <p:tav tm="0">
                                          <p:val>
                                            <p:fltVal val="90"/>
                                          </p:val>
                                        </p:tav>
                                        <p:tav tm="100000">
                                          <p:val>
                                            <p:fltVal val="0"/>
                                          </p:val>
                                        </p:tav>
                                      </p:tavLst>
                                    </p:anim>
                                    <p:animEffect transition="in" filter="fade">
                                      <p:cBhvr>
                                        <p:cTn id="124" dur="1000"/>
                                        <p:tgtEl>
                                          <p:spTgt spid="70"/>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71"/>
                                        </p:tgtEl>
                                        <p:attrNameLst>
                                          <p:attrName>style.visibility</p:attrName>
                                        </p:attrNameLst>
                                      </p:cBhvr>
                                      <p:to>
                                        <p:strVal val="visible"/>
                                      </p:to>
                                    </p:set>
                                    <p:anim calcmode="lin" valueType="num">
                                      <p:cBhvr>
                                        <p:cTn id="127" dur="1000" fill="hold"/>
                                        <p:tgtEl>
                                          <p:spTgt spid="71"/>
                                        </p:tgtEl>
                                        <p:attrNameLst>
                                          <p:attrName>ppt_w</p:attrName>
                                        </p:attrNameLst>
                                      </p:cBhvr>
                                      <p:tavLst>
                                        <p:tav tm="0">
                                          <p:val>
                                            <p:fltVal val="0"/>
                                          </p:val>
                                        </p:tav>
                                        <p:tav tm="100000">
                                          <p:val>
                                            <p:strVal val="#ppt_w"/>
                                          </p:val>
                                        </p:tav>
                                      </p:tavLst>
                                    </p:anim>
                                    <p:anim calcmode="lin" valueType="num">
                                      <p:cBhvr>
                                        <p:cTn id="128" dur="1000" fill="hold"/>
                                        <p:tgtEl>
                                          <p:spTgt spid="71"/>
                                        </p:tgtEl>
                                        <p:attrNameLst>
                                          <p:attrName>ppt_h</p:attrName>
                                        </p:attrNameLst>
                                      </p:cBhvr>
                                      <p:tavLst>
                                        <p:tav tm="0">
                                          <p:val>
                                            <p:fltVal val="0"/>
                                          </p:val>
                                        </p:tav>
                                        <p:tav tm="100000">
                                          <p:val>
                                            <p:strVal val="#ppt_h"/>
                                          </p:val>
                                        </p:tav>
                                      </p:tavLst>
                                    </p:anim>
                                    <p:anim calcmode="lin" valueType="num">
                                      <p:cBhvr>
                                        <p:cTn id="129" dur="1000" fill="hold"/>
                                        <p:tgtEl>
                                          <p:spTgt spid="71"/>
                                        </p:tgtEl>
                                        <p:attrNameLst>
                                          <p:attrName>style.rotation</p:attrName>
                                        </p:attrNameLst>
                                      </p:cBhvr>
                                      <p:tavLst>
                                        <p:tav tm="0">
                                          <p:val>
                                            <p:fltVal val="90"/>
                                          </p:val>
                                        </p:tav>
                                        <p:tav tm="100000">
                                          <p:val>
                                            <p:fltVal val="0"/>
                                          </p:val>
                                        </p:tav>
                                      </p:tavLst>
                                    </p:anim>
                                    <p:animEffect transition="in" filter="fade">
                                      <p:cBhvr>
                                        <p:cTn id="130" dur="1000"/>
                                        <p:tgtEl>
                                          <p:spTgt spid="71"/>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 calcmode="lin" valueType="num">
                                      <p:cBhvr>
                                        <p:cTn id="133" dur="1000" fill="hold"/>
                                        <p:tgtEl>
                                          <p:spTgt spid="72"/>
                                        </p:tgtEl>
                                        <p:attrNameLst>
                                          <p:attrName>ppt_w</p:attrName>
                                        </p:attrNameLst>
                                      </p:cBhvr>
                                      <p:tavLst>
                                        <p:tav tm="0">
                                          <p:val>
                                            <p:fltVal val="0"/>
                                          </p:val>
                                        </p:tav>
                                        <p:tav tm="100000">
                                          <p:val>
                                            <p:strVal val="#ppt_w"/>
                                          </p:val>
                                        </p:tav>
                                      </p:tavLst>
                                    </p:anim>
                                    <p:anim calcmode="lin" valueType="num">
                                      <p:cBhvr>
                                        <p:cTn id="134" dur="1000" fill="hold"/>
                                        <p:tgtEl>
                                          <p:spTgt spid="72"/>
                                        </p:tgtEl>
                                        <p:attrNameLst>
                                          <p:attrName>ppt_h</p:attrName>
                                        </p:attrNameLst>
                                      </p:cBhvr>
                                      <p:tavLst>
                                        <p:tav tm="0">
                                          <p:val>
                                            <p:fltVal val="0"/>
                                          </p:val>
                                        </p:tav>
                                        <p:tav tm="100000">
                                          <p:val>
                                            <p:strVal val="#ppt_h"/>
                                          </p:val>
                                        </p:tav>
                                      </p:tavLst>
                                    </p:anim>
                                    <p:anim calcmode="lin" valueType="num">
                                      <p:cBhvr>
                                        <p:cTn id="135" dur="1000" fill="hold"/>
                                        <p:tgtEl>
                                          <p:spTgt spid="72"/>
                                        </p:tgtEl>
                                        <p:attrNameLst>
                                          <p:attrName>style.rotation</p:attrName>
                                        </p:attrNameLst>
                                      </p:cBhvr>
                                      <p:tavLst>
                                        <p:tav tm="0">
                                          <p:val>
                                            <p:fltVal val="90"/>
                                          </p:val>
                                        </p:tav>
                                        <p:tav tm="100000">
                                          <p:val>
                                            <p:fltVal val="0"/>
                                          </p:val>
                                        </p:tav>
                                      </p:tavLst>
                                    </p:anim>
                                    <p:animEffect transition="in" filter="fade">
                                      <p:cBhvr>
                                        <p:cTn id="136" dur="1000"/>
                                        <p:tgtEl>
                                          <p:spTgt spid="72"/>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73"/>
                                        </p:tgtEl>
                                        <p:attrNameLst>
                                          <p:attrName>style.visibility</p:attrName>
                                        </p:attrNameLst>
                                      </p:cBhvr>
                                      <p:to>
                                        <p:strVal val="visible"/>
                                      </p:to>
                                    </p:set>
                                    <p:anim calcmode="lin" valueType="num">
                                      <p:cBhvr>
                                        <p:cTn id="139" dur="1000" fill="hold"/>
                                        <p:tgtEl>
                                          <p:spTgt spid="73"/>
                                        </p:tgtEl>
                                        <p:attrNameLst>
                                          <p:attrName>ppt_w</p:attrName>
                                        </p:attrNameLst>
                                      </p:cBhvr>
                                      <p:tavLst>
                                        <p:tav tm="0">
                                          <p:val>
                                            <p:fltVal val="0"/>
                                          </p:val>
                                        </p:tav>
                                        <p:tav tm="100000">
                                          <p:val>
                                            <p:strVal val="#ppt_w"/>
                                          </p:val>
                                        </p:tav>
                                      </p:tavLst>
                                    </p:anim>
                                    <p:anim calcmode="lin" valueType="num">
                                      <p:cBhvr>
                                        <p:cTn id="140" dur="1000" fill="hold"/>
                                        <p:tgtEl>
                                          <p:spTgt spid="73"/>
                                        </p:tgtEl>
                                        <p:attrNameLst>
                                          <p:attrName>ppt_h</p:attrName>
                                        </p:attrNameLst>
                                      </p:cBhvr>
                                      <p:tavLst>
                                        <p:tav tm="0">
                                          <p:val>
                                            <p:fltVal val="0"/>
                                          </p:val>
                                        </p:tav>
                                        <p:tav tm="100000">
                                          <p:val>
                                            <p:strVal val="#ppt_h"/>
                                          </p:val>
                                        </p:tav>
                                      </p:tavLst>
                                    </p:anim>
                                    <p:anim calcmode="lin" valueType="num">
                                      <p:cBhvr>
                                        <p:cTn id="141" dur="1000" fill="hold"/>
                                        <p:tgtEl>
                                          <p:spTgt spid="73"/>
                                        </p:tgtEl>
                                        <p:attrNameLst>
                                          <p:attrName>style.rotation</p:attrName>
                                        </p:attrNameLst>
                                      </p:cBhvr>
                                      <p:tavLst>
                                        <p:tav tm="0">
                                          <p:val>
                                            <p:fltVal val="90"/>
                                          </p:val>
                                        </p:tav>
                                        <p:tav tm="100000">
                                          <p:val>
                                            <p:fltVal val="0"/>
                                          </p:val>
                                        </p:tav>
                                      </p:tavLst>
                                    </p:anim>
                                    <p:animEffect transition="in" filter="fade">
                                      <p:cBhvr>
                                        <p:cTn id="142" dur="1000"/>
                                        <p:tgtEl>
                                          <p:spTgt spid="73"/>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74"/>
                                        </p:tgtEl>
                                        <p:attrNameLst>
                                          <p:attrName>style.visibility</p:attrName>
                                        </p:attrNameLst>
                                      </p:cBhvr>
                                      <p:to>
                                        <p:strVal val="visible"/>
                                      </p:to>
                                    </p:set>
                                    <p:anim calcmode="lin" valueType="num">
                                      <p:cBhvr>
                                        <p:cTn id="145" dur="1000" fill="hold"/>
                                        <p:tgtEl>
                                          <p:spTgt spid="74"/>
                                        </p:tgtEl>
                                        <p:attrNameLst>
                                          <p:attrName>ppt_w</p:attrName>
                                        </p:attrNameLst>
                                      </p:cBhvr>
                                      <p:tavLst>
                                        <p:tav tm="0">
                                          <p:val>
                                            <p:fltVal val="0"/>
                                          </p:val>
                                        </p:tav>
                                        <p:tav tm="100000">
                                          <p:val>
                                            <p:strVal val="#ppt_w"/>
                                          </p:val>
                                        </p:tav>
                                      </p:tavLst>
                                    </p:anim>
                                    <p:anim calcmode="lin" valueType="num">
                                      <p:cBhvr>
                                        <p:cTn id="146" dur="1000" fill="hold"/>
                                        <p:tgtEl>
                                          <p:spTgt spid="74"/>
                                        </p:tgtEl>
                                        <p:attrNameLst>
                                          <p:attrName>ppt_h</p:attrName>
                                        </p:attrNameLst>
                                      </p:cBhvr>
                                      <p:tavLst>
                                        <p:tav tm="0">
                                          <p:val>
                                            <p:fltVal val="0"/>
                                          </p:val>
                                        </p:tav>
                                        <p:tav tm="100000">
                                          <p:val>
                                            <p:strVal val="#ppt_h"/>
                                          </p:val>
                                        </p:tav>
                                      </p:tavLst>
                                    </p:anim>
                                    <p:anim calcmode="lin" valueType="num">
                                      <p:cBhvr>
                                        <p:cTn id="147" dur="1000" fill="hold"/>
                                        <p:tgtEl>
                                          <p:spTgt spid="74"/>
                                        </p:tgtEl>
                                        <p:attrNameLst>
                                          <p:attrName>style.rotation</p:attrName>
                                        </p:attrNameLst>
                                      </p:cBhvr>
                                      <p:tavLst>
                                        <p:tav tm="0">
                                          <p:val>
                                            <p:fltVal val="90"/>
                                          </p:val>
                                        </p:tav>
                                        <p:tav tm="100000">
                                          <p:val>
                                            <p:fltVal val="0"/>
                                          </p:val>
                                        </p:tav>
                                      </p:tavLst>
                                    </p:anim>
                                    <p:animEffect transition="in" filter="fade">
                                      <p:cBhvr>
                                        <p:cTn id="148" dur="1000"/>
                                        <p:tgtEl>
                                          <p:spTgt spid="74"/>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75"/>
                                        </p:tgtEl>
                                        <p:attrNameLst>
                                          <p:attrName>style.visibility</p:attrName>
                                        </p:attrNameLst>
                                      </p:cBhvr>
                                      <p:to>
                                        <p:strVal val="visible"/>
                                      </p:to>
                                    </p:set>
                                    <p:anim calcmode="lin" valueType="num">
                                      <p:cBhvr>
                                        <p:cTn id="151" dur="1000" fill="hold"/>
                                        <p:tgtEl>
                                          <p:spTgt spid="75"/>
                                        </p:tgtEl>
                                        <p:attrNameLst>
                                          <p:attrName>ppt_w</p:attrName>
                                        </p:attrNameLst>
                                      </p:cBhvr>
                                      <p:tavLst>
                                        <p:tav tm="0">
                                          <p:val>
                                            <p:fltVal val="0"/>
                                          </p:val>
                                        </p:tav>
                                        <p:tav tm="100000">
                                          <p:val>
                                            <p:strVal val="#ppt_w"/>
                                          </p:val>
                                        </p:tav>
                                      </p:tavLst>
                                    </p:anim>
                                    <p:anim calcmode="lin" valueType="num">
                                      <p:cBhvr>
                                        <p:cTn id="152" dur="1000" fill="hold"/>
                                        <p:tgtEl>
                                          <p:spTgt spid="75"/>
                                        </p:tgtEl>
                                        <p:attrNameLst>
                                          <p:attrName>ppt_h</p:attrName>
                                        </p:attrNameLst>
                                      </p:cBhvr>
                                      <p:tavLst>
                                        <p:tav tm="0">
                                          <p:val>
                                            <p:fltVal val="0"/>
                                          </p:val>
                                        </p:tav>
                                        <p:tav tm="100000">
                                          <p:val>
                                            <p:strVal val="#ppt_h"/>
                                          </p:val>
                                        </p:tav>
                                      </p:tavLst>
                                    </p:anim>
                                    <p:anim calcmode="lin" valueType="num">
                                      <p:cBhvr>
                                        <p:cTn id="153" dur="1000" fill="hold"/>
                                        <p:tgtEl>
                                          <p:spTgt spid="75"/>
                                        </p:tgtEl>
                                        <p:attrNameLst>
                                          <p:attrName>style.rotation</p:attrName>
                                        </p:attrNameLst>
                                      </p:cBhvr>
                                      <p:tavLst>
                                        <p:tav tm="0">
                                          <p:val>
                                            <p:fltVal val="90"/>
                                          </p:val>
                                        </p:tav>
                                        <p:tav tm="100000">
                                          <p:val>
                                            <p:fltVal val="0"/>
                                          </p:val>
                                        </p:tav>
                                      </p:tavLst>
                                    </p:anim>
                                    <p:animEffect transition="in" filter="fade">
                                      <p:cBhvr>
                                        <p:cTn id="154" dur="1000"/>
                                        <p:tgtEl>
                                          <p:spTgt spid="75"/>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9222"/>
                                        </p:tgtEl>
                                        <p:attrNameLst>
                                          <p:attrName>style.visibility</p:attrName>
                                        </p:attrNameLst>
                                      </p:cBhvr>
                                      <p:to>
                                        <p:strVal val="visible"/>
                                      </p:to>
                                    </p:set>
                                  </p:childTnLst>
                                </p:cTn>
                              </p:par>
                            </p:childTnLst>
                          </p:cTn>
                        </p:par>
                        <p:par>
                          <p:cTn id="159" fill="hold">
                            <p:stCondLst>
                              <p:cond delay="0"/>
                            </p:stCondLst>
                            <p:childTnLst>
                              <p:par>
                                <p:cTn id="160" presetID="1" presetClass="entr" presetSubtype="0" fill="hold" grpId="0" nodeType="afterEffect">
                                  <p:stCondLst>
                                    <p:cond delay="250"/>
                                  </p:stCondLst>
                                  <p:childTnLst>
                                    <p:set>
                                      <p:cBhvr>
                                        <p:cTn id="161" dur="1" fill="hold">
                                          <p:stCondLst>
                                            <p:cond delay="0"/>
                                          </p:stCondLst>
                                        </p:cTn>
                                        <p:tgtEl>
                                          <p:spTgt spid="76"/>
                                        </p:tgtEl>
                                        <p:attrNameLst>
                                          <p:attrName>style.visibility</p:attrName>
                                        </p:attrNameLst>
                                      </p:cBhvr>
                                      <p:to>
                                        <p:strVal val="visible"/>
                                      </p:to>
                                    </p:set>
                                  </p:childTnLst>
                                </p:cTn>
                              </p:par>
                              <p:par>
                                <p:cTn id="162" presetID="1" presetClass="entr" presetSubtype="0" fill="hold" grpId="0" nodeType="withEffect">
                                  <p:stCondLst>
                                    <p:cond delay="250"/>
                                  </p:stCondLst>
                                  <p:childTnLst>
                                    <p:set>
                                      <p:cBhvr>
                                        <p:cTn id="163" dur="1" fill="hold">
                                          <p:stCondLst>
                                            <p:cond delay="0"/>
                                          </p:stCondLst>
                                        </p:cTn>
                                        <p:tgtEl>
                                          <p:spTgt spid="77"/>
                                        </p:tgtEl>
                                        <p:attrNameLst>
                                          <p:attrName>style.visibility</p:attrName>
                                        </p:attrNameLst>
                                      </p:cBhvr>
                                      <p:to>
                                        <p:strVal val="visible"/>
                                      </p:to>
                                    </p:set>
                                  </p:childTnLst>
                                </p:cTn>
                              </p:par>
                              <p:par>
                                <p:cTn id="164" presetID="1" presetClass="entr" presetSubtype="0" fill="hold" grpId="0" nodeType="withEffect">
                                  <p:stCondLst>
                                    <p:cond delay="250"/>
                                  </p:stCondLst>
                                  <p:childTnLst>
                                    <p:set>
                                      <p:cBhvr>
                                        <p:cTn id="165" dur="1" fill="hold">
                                          <p:stCondLst>
                                            <p:cond delay="0"/>
                                          </p:stCondLst>
                                        </p:cTn>
                                        <p:tgtEl>
                                          <p:spTgt spid="88"/>
                                        </p:tgtEl>
                                        <p:attrNameLst>
                                          <p:attrName>style.visibility</p:attrName>
                                        </p:attrNameLst>
                                      </p:cBhvr>
                                      <p:to>
                                        <p:strVal val="visible"/>
                                      </p:to>
                                    </p:set>
                                  </p:childTnLst>
                                </p:cTn>
                              </p:par>
                              <p:par>
                                <p:cTn id="166" presetID="1" presetClass="entr" presetSubtype="0" fill="hold" grpId="0" nodeType="withEffect">
                                  <p:stCondLst>
                                    <p:cond delay="250"/>
                                  </p:stCondLst>
                                  <p:childTnLst>
                                    <p:set>
                                      <p:cBhvr>
                                        <p:cTn id="167" dur="1" fill="hold">
                                          <p:stCondLst>
                                            <p:cond delay="0"/>
                                          </p:stCondLst>
                                        </p:cTn>
                                        <p:tgtEl>
                                          <p:spTgt spid="99"/>
                                        </p:tgtEl>
                                        <p:attrNameLst>
                                          <p:attrName>style.visibility</p:attrName>
                                        </p:attrNameLst>
                                      </p:cBhvr>
                                      <p:to>
                                        <p:strVal val="visible"/>
                                      </p:to>
                                    </p:set>
                                  </p:childTnLst>
                                </p:cTn>
                              </p:par>
                              <p:par>
                                <p:cTn id="168" presetID="1" presetClass="entr" presetSubtype="0" fill="hold" grpId="0" nodeType="withEffect">
                                  <p:stCondLst>
                                    <p:cond delay="250"/>
                                  </p:stCondLst>
                                  <p:childTnLst>
                                    <p:set>
                                      <p:cBhvr>
                                        <p:cTn id="169" dur="1" fill="hold">
                                          <p:stCondLst>
                                            <p:cond delay="0"/>
                                          </p:stCondLst>
                                        </p:cTn>
                                        <p:tgtEl>
                                          <p:spTgt spid="5"/>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100"/>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01"/>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111"/>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113"/>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14"/>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118"/>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129"/>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4" grpId="0" animBg="1"/>
      <p:bldP spid="46" grpId="0" animBg="1"/>
      <p:bldP spid="47" grpId="0" animBg="1"/>
      <p:bldP spid="49" grpId="0" animBg="1"/>
      <p:bldP spid="53" grpId="0"/>
      <p:bldP spid="55" grpId="0"/>
      <p:bldP spid="3" grpId="0"/>
      <p:bldP spid="40" grpId="0"/>
      <p:bldP spid="43" grpId="0" animBg="1"/>
      <p:bldP spid="45" grpId="0" animBg="1"/>
      <p:bldP spid="48" grpId="0"/>
      <p:bldP spid="50" grpId="0"/>
      <p:bldP spid="51" grpId="0" animBg="1"/>
      <p:bldP spid="52" grpId="0" animBg="1"/>
      <p:bldP spid="54" grpId="0"/>
      <p:bldP spid="68" grpId="0"/>
      <p:bldP spid="69" grpId="0" animBg="1"/>
      <p:bldP spid="70" grpId="0" animBg="1"/>
      <p:bldP spid="71" grpId="0"/>
      <p:bldP spid="72" grpId="0"/>
      <p:bldP spid="73" grpId="0"/>
      <p:bldP spid="74" grpId="0"/>
      <p:bldP spid="75" grpId="0" animBg="1"/>
      <p:bldP spid="76" grpId="0"/>
      <p:bldP spid="77" grpId="0"/>
      <p:bldP spid="88" grpId="0"/>
      <p:bldP spid="99" grpId="0" animBg="1"/>
      <p:bldP spid="100" grpId="0"/>
      <p:bldP spid="101" grpId="0"/>
      <p:bldP spid="111" grpId="0"/>
      <p:bldP spid="113" grpId="0" animBg="1"/>
      <p:bldP spid="5" grpId="0"/>
      <p:bldP spid="114" grpId="0"/>
      <p:bldP spid="118" grpId="0"/>
      <p:bldP spid="129" grpId="0" animBg="1"/>
      <p:bldP spid="130"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47196" y="1701516"/>
            <a:ext cx="3906145"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	  ●	   ●</a:t>
            </a:r>
          </a:p>
          <a:p>
            <a:pPr>
              <a:tabLst>
                <a:tab pos="1542877" algn="l"/>
              </a:tabLst>
            </a:pPr>
            <a:r>
              <a:rPr lang="en-US" sz="2800" dirty="0"/>
              <a:t>	</a:t>
            </a:r>
          </a:p>
        </p:txBody>
      </p:sp>
      <p:sp>
        <p:nvSpPr>
          <p:cNvPr id="2" name="Title 1"/>
          <p:cNvSpPr>
            <a:spLocks noGrp="1"/>
          </p:cNvSpPr>
          <p:nvPr>
            <p:ph type="title"/>
          </p:nvPr>
        </p:nvSpPr>
        <p:spPr>
          <a:xfrm>
            <a:off x="457200" y="11393"/>
            <a:ext cx="8229600" cy="1143000"/>
          </a:xfrm>
        </p:spPr>
        <p:txBody>
          <a:bodyPr/>
          <a:lstStyle/>
          <a:p>
            <a:r>
              <a:rPr lang="en-US" sz="2800" dirty="0">
                <a:solidFill>
                  <a:srgbClr val="0000FF"/>
                </a:solidFill>
              </a:rPr>
              <a:t>A Fourth Approach: Product Models </a:t>
            </a:r>
            <a:br>
              <a:rPr lang="en-US" sz="2800" dirty="0">
                <a:solidFill>
                  <a:srgbClr val="0000FF"/>
                </a:solidFill>
              </a:rPr>
            </a:br>
            <a:r>
              <a:rPr lang="en-US" sz="2800" dirty="0">
                <a:solidFill>
                  <a:srgbClr val="000000"/>
                </a:solidFill>
              </a:rPr>
              <a:t>(Li, 2008, JET 2009)</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958" y="2147446"/>
            <a:ext cx="2942482" cy="9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190" y="3186542"/>
            <a:ext cx="3635042" cy="87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640" y="4184070"/>
            <a:ext cx="3547333" cy="92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3436" y="5140039"/>
            <a:ext cx="3239316" cy="102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7528" y="6341567"/>
            <a:ext cx="4294908" cy="3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510536" y="1921009"/>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400" dirty="0"/>
              <a:t>,</a:t>
            </a:r>
            <a:r>
              <a:rPr lang="en-US" sz="2400" dirty="0">
                <a:latin typeface="cmmi10"/>
              </a:rPr>
              <a:t>1</a:t>
            </a:r>
            <a:r>
              <a:rPr lang="en-US" sz="2400" baseline="-25000" dirty="0">
                <a:latin typeface="cmmi10"/>
              </a:rPr>
              <a:t>l</a:t>
            </a:r>
            <a:r>
              <a:rPr lang="en-US" sz="2000" dirty="0"/>
              <a:t>)</a:t>
            </a:r>
          </a:p>
        </p:txBody>
      </p:sp>
      <p:sp>
        <p:nvSpPr>
          <p:cNvPr id="44" name="Rounded Rectangle 43"/>
          <p:cNvSpPr/>
          <p:nvPr/>
        </p:nvSpPr>
        <p:spPr bwMode="auto">
          <a:xfrm>
            <a:off x="401786" y="1482436"/>
            <a:ext cx="4253346" cy="90054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6" name="Rounded Rectangle 45"/>
          <p:cNvSpPr/>
          <p:nvPr/>
        </p:nvSpPr>
        <p:spPr bwMode="auto">
          <a:xfrm>
            <a:off x="328183" y="1413164"/>
            <a:ext cx="4396223" cy="1052946"/>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7" name="Oval Callout 46"/>
          <p:cNvSpPr/>
          <p:nvPr/>
        </p:nvSpPr>
        <p:spPr bwMode="auto">
          <a:xfrm>
            <a:off x="1021753" y="1551711"/>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9" name="Oval Callout 48"/>
          <p:cNvSpPr/>
          <p:nvPr/>
        </p:nvSpPr>
        <p:spPr bwMode="auto">
          <a:xfrm flipH="1">
            <a:off x="526477" y="1551711"/>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3" name="TextBox 52"/>
          <p:cNvSpPr txBox="1"/>
          <p:nvPr/>
        </p:nvSpPr>
        <p:spPr>
          <a:xfrm>
            <a:off x="511580" y="1561844"/>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55" name="TextBox 54"/>
          <p:cNvSpPr txBox="1"/>
          <p:nvPr/>
        </p:nvSpPr>
        <p:spPr>
          <a:xfrm>
            <a:off x="1039096" y="1571369"/>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7758" y="1092492"/>
            <a:ext cx="3453245" cy="39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8591" y="1604316"/>
            <a:ext cx="2876118" cy="31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2947" y="2572789"/>
            <a:ext cx="544483" cy="369322"/>
          </a:xfrm>
          <a:prstGeom prst="rect">
            <a:avLst/>
          </a:prstGeom>
          <a:noFill/>
        </p:spPr>
        <p:txBody>
          <a:bodyPr wrap="square" lIns="91430" tIns="45715" rIns="91430" bIns="45715" rtlCol="0">
            <a:spAutoFit/>
          </a:bodyPr>
          <a:lstStyle/>
          <a:p>
            <a:r>
              <a:rPr lang="en-US" dirty="0" smtClean="0">
                <a:latin typeface="Symbol"/>
                <a:sym typeface="Symbol"/>
              </a:rPr>
              <a:t></a:t>
            </a:r>
            <a:r>
              <a:rPr lang="en-US" baseline="30000" dirty="0" smtClean="0">
                <a:latin typeface="Symbol"/>
                <a:sym typeface="Symbol"/>
              </a:rPr>
              <a:t>*</a:t>
            </a:r>
            <a:endParaRPr lang="en-US" baseline="30000" dirty="0"/>
          </a:p>
        </p:txBody>
      </p:sp>
      <p:sp>
        <p:nvSpPr>
          <p:cNvPr id="40" name="TextBox 39"/>
          <p:cNvSpPr txBox="1"/>
          <p:nvPr/>
        </p:nvSpPr>
        <p:spPr>
          <a:xfrm>
            <a:off x="1494236" y="192100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400" dirty="0"/>
              <a:t>,</a:t>
            </a:r>
            <a:r>
              <a:rPr lang="en-US" sz="2400" dirty="0">
                <a:latin typeface="cmmi10"/>
              </a:rPr>
              <a:t>0</a:t>
            </a:r>
            <a:r>
              <a:rPr lang="en-US" sz="2400" baseline="-25000" dirty="0">
                <a:latin typeface="cmmi10"/>
              </a:rPr>
              <a:t>l</a:t>
            </a:r>
            <a:r>
              <a:rPr lang="en-US" sz="2000" dirty="0"/>
              <a:t>)</a:t>
            </a:r>
          </a:p>
        </p:txBody>
      </p:sp>
      <p:sp>
        <p:nvSpPr>
          <p:cNvPr id="43" name="Oval Callout 42"/>
          <p:cNvSpPr/>
          <p:nvPr/>
        </p:nvSpPr>
        <p:spPr bwMode="auto">
          <a:xfrm>
            <a:off x="2005453" y="155170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5" name="Oval Callout 44"/>
          <p:cNvSpPr/>
          <p:nvPr/>
        </p:nvSpPr>
        <p:spPr bwMode="auto">
          <a:xfrm flipH="1">
            <a:off x="1510177" y="155170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8" name="TextBox 47"/>
          <p:cNvSpPr txBox="1"/>
          <p:nvPr/>
        </p:nvSpPr>
        <p:spPr>
          <a:xfrm>
            <a:off x="1495281" y="156183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50" name="TextBox 49"/>
          <p:cNvSpPr txBox="1"/>
          <p:nvPr/>
        </p:nvSpPr>
        <p:spPr>
          <a:xfrm>
            <a:off x="2505651" y="192100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400" dirty="0"/>
              <a:t>,</a:t>
            </a:r>
            <a:r>
              <a:rPr lang="en-US" sz="2400" dirty="0">
                <a:latin typeface="cmmi10"/>
              </a:rPr>
              <a:t>1</a:t>
            </a:r>
            <a:r>
              <a:rPr lang="en-US" sz="2400" baseline="-25000" dirty="0">
                <a:latin typeface="cmmi10"/>
              </a:rPr>
              <a:t>l</a:t>
            </a:r>
            <a:r>
              <a:rPr lang="en-US" sz="2000" dirty="0"/>
              <a:t>)</a:t>
            </a:r>
          </a:p>
        </p:txBody>
      </p:sp>
      <p:sp>
        <p:nvSpPr>
          <p:cNvPr id="51" name="Oval Callout 50"/>
          <p:cNvSpPr/>
          <p:nvPr/>
        </p:nvSpPr>
        <p:spPr bwMode="auto">
          <a:xfrm>
            <a:off x="3016868" y="155170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2" name="Oval Callout 51"/>
          <p:cNvSpPr/>
          <p:nvPr/>
        </p:nvSpPr>
        <p:spPr bwMode="auto">
          <a:xfrm flipH="1">
            <a:off x="2521592" y="155170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4" name="TextBox 53"/>
          <p:cNvSpPr txBox="1"/>
          <p:nvPr/>
        </p:nvSpPr>
        <p:spPr>
          <a:xfrm>
            <a:off x="2506696" y="156183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68" name="TextBox 67"/>
          <p:cNvSpPr txBox="1"/>
          <p:nvPr/>
        </p:nvSpPr>
        <p:spPr>
          <a:xfrm>
            <a:off x="3586341" y="192100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400" dirty="0"/>
              <a:t>,</a:t>
            </a:r>
            <a:r>
              <a:rPr lang="en-US" sz="2400" dirty="0">
                <a:latin typeface="cmmi10"/>
              </a:rPr>
              <a:t>0</a:t>
            </a:r>
            <a:r>
              <a:rPr lang="en-US" sz="2400" baseline="-25000" dirty="0">
                <a:latin typeface="cmmi10"/>
              </a:rPr>
              <a:t>l</a:t>
            </a:r>
            <a:r>
              <a:rPr lang="en-US" sz="2000" dirty="0"/>
              <a:t>)</a:t>
            </a:r>
          </a:p>
        </p:txBody>
      </p:sp>
      <p:sp>
        <p:nvSpPr>
          <p:cNvPr id="69" name="Oval Callout 68"/>
          <p:cNvSpPr/>
          <p:nvPr/>
        </p:nvSpPr>
        <p:spPr bwMode="auto">
          <a:xfrm>
            <a:off x="4069848" y="155170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0" name="Oval Callout 69"/>
          <p:cNvSpPr/>
          <p:nvPr/>
        </p:nvSpPr>
        <p:spPr bwMode="auto">
          <a:xfrm flipH="1">
            <a:off x="3602282" y="155170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1" name="TextBox 70"/>
          <p:cNvSpPr txBox="1"/>
          <p:nvPr/>
        </p:nvSpPr>
        <p:spPr>
          <a:xfrm>
            <a:off x="3587386" y="156183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72" name="TextBox 71"/>
          <p:cNvSpPr txBox="1"/>
          <p:nvPr/>
        </p:nvSpPr>
        <p:spPr>
          <a:xfrm>
            <a:off x="2036651" y="157136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73" name="TextBox 72"/>
          <p:cNvSpPr txBox="1"/>
          <p:nvPr/>
        </p:nvSpPr>
        <p:spPr>
          <a:xfrm>
            <a:off x="3034211" y="157136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74" name="TextBox 73"/>
          <p:cNvSpPr txBox="1"/>
          <p:nvPr/>
        </p:nvSpPr>
        <p:spPr>
          <a:xfrm>
            <a:off x="4087191" y="157136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75" name="Rounded Rectangle 74"/>
          <p:cNvSpPr/>
          <p:nvPr/>
        </p:nvSpPr>
        <p:spPr bwMode="auto">
          <a:xfrm>
            <a:off x="217337" y="1316174"/>
            <a:ext cx="4631758"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6" name="TextBox 75"/>
          <p:cNvSpPr txBox="1"/>
          <p:nvPr/>
        </p:nvSpPr>
        <p:spPr>
          <a:xfrm>
            <a:off x="194785" y="3544226"/>
            <a:ext cx="2049652"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a:p>
            <a:pPr>
              <a:tabLst>
                <a:tab pos="1542877" algn="l"/>
              </a:tabLst>
            </a:pPr>
            <a:r>
              <a:rPr lang="en-US" sz="2800" dirty="0"/>
              <a:t>	</a:t>
            </a:r>
          </a:p>
        </p:txBody>
      </p:sp>
      <p:sp>
        <p:nvSpPr>
          <p:cNvPr id="77" name="TextBox 76"/>
          <p:cNvSpPr txBox="1"/>
          <p:nvPr/>
        </p:nvSpPr>
        <p:spPr>
          <a:xfrm>
            <a:off x="482818" y="3763719"/>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000" dirty="0"/>
              <a:t>)</a:t>
            </a:r>
          </a:p>
        </p:txBody>
      </p:sp>
      <p:sp>
        <p:nvSpPr>
          <p:cNvPr id="78" name="Rounded Rectangle 77"/>
          <p:cNvSpPr/>
          <p:nvPr/>
        </p:nvSpPr>
        <p:spPr bwMode="auto">
          <a:xfrm>
            <a:off x="249378" y="3325146"/>
            <a:ext cx="2022769" cy="90054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9" name="Rounded Rectangle 78"/>
          <p:cNvSpPr/>
          <p:nvPr/>
        </p:nvSpPr>
        <p:spPr bwMode="auto">
          <a:xfrm>
            <a:off x="175774" y="3255874"/>
            <a:ext cx="2179501" cy="1052946"/>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0" name="Oval Callout 79"/>
          <p:cNvSpPr/>
          <p:nvPr/>
        </p:nvSpPr>
        <p:spPr bwMode="auto">
          <a:xfrm>
            <a:off x="869343" y="3394422"/>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1" name="Oval Callout 80"/>
          <p:cNvSpPr/>
          <p:nvPr/>
        </p:nvSpPr>
        <p:spPr bwMode="auto">
          <a:xfrm flipH="1">
            <a:off x="374067" y="3394421"/>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2" name="TextBox 81"/>
          <p:cNvSpPr txBox="1"/>
          <p:nvPr/>
        </p:nvSpPr>
        <p:spPr>
          <a:xfrm>
            <a:off x="359171" y="3404554"/>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85" name="Oval Callout 84"/>
          <p:cNvSpPr/>
          <p:nvPr/>
        </p:nvSpPr>
        <p:spPr bwMode="auto">
          <a:xfrm>
            <a:off x="1853043" y="3394416"/>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6" name="Oval Callout 85"/>
          <p:cNvSpPr/>
          <p:nvPr/>
        </p:nvSpPr>
        <p:spPr bwMode="auto">
          <a:xfrm flipH="1">
            <a:off x="1357767" y="3394416"/>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7" name="TextBox 86"/>
          <p:cNvSpPr txBox="1"/>
          <p:nvPr/>
        </p:nvSpPr>
        <p:spPr>
          <a:xfrm>
            <a:off x="1342871" y="340454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88" name="TextBox 87"/>
          <p:cNvSpPr txBox="1"/>
          <p:nvPr/>
        </p:nvSpPr>
        <p:spPr>
          <a:xfrm>
            <a:off x="1466518" y="3763714"/>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000" dirty="0"/>
              <a:t>)</a:t>
            </a:r>
          </a:p>
        </p:txBody>
      </p:sp>
      <p:sp>
        <p:nvSpPr>
          <p:cNvPr id="99" name="Rounded Rectangle 98"/>
          <p:cNvSpPr/>
          <p:nvPr/>
        </p:nvSpPr>
        <p:spPr bwMode="auto">
          <a:xfrm>
            <a:off x="64927" y="3158884"/>
            <a:ext cx="2387328"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0" name="TextBox 99"/>
          <p:cNvSpPr txBox="1"/>
          <p:nvPr/>
        </p:nvSpPr>
        <p:spPr>
          <a:xfrm>
            <a:off x="2744100" y="3544221"/>
            <a:ext cx="2049652"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a:p>
            <a:pPr>
              <a:tabLst>
                <a:tab pos="1542877" algn="l"/>
              </a:tabLst>
            </a:pPr>
            <a:r>
              <a:rPr lang="en-US" sz="2800" dirty="0"/>
              <a:t>	</a:t>
            </a:r>
          </a:p>
        </p:txBody>
      </p:sp>
      <p:sp>
        <p:nvSpPr>
          <p:cNvPr id="101" name="TextBox 100"/>
          <p:cNvSpPr txBox="1"/>
          <p:nvPr/>
        </p:nvSpPr>
        <p:spPr>
          <a:xfrm>
            <a:off x="3032133" y="3763714"/>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000" dirty="0"/>
              <a:t>)</a:t>
            </a:r>
          </a:p>
        </p:txBody>
      </p:sp>
      <p:sp>
        <p:nvSpPr>
          <p:cNvPr id="102" name="Rounded Rectangle 101"/>
          <p:cNvSpPr/>
          <p:nvPr/>
        </p:nvSpPr>
        <p:spPr bwMode="auto">
          <a:xfrm>
            <a:off x="2798694" y="3325141"/>
            <a:ext cx="2022769" cy="90054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3" name="Rounded Rectangle 102"/>
          <p:cNvSpPr/>
          <p:nvPr/>
        </p:nvSpPr>
        <p:spPr bwMode="auto">
          <a:xfrm>
            <a:off x="2725090" y="3255869"/>
            <a:ext cx="2179501" cy="1052946"/>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4" name="Oval Callout 103"/>
          <p:cNvSpPr/>
          <p:nvPr/>
        </p:nvSpPr>
        <p:spPr bwMode="auto">
          <a:xfrm>
            <a:off x="3418658" y="3394416"/>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5" name="Oval Callout 104"/>
          <p:cNvSpPr/>
          <p:nvPr/>
        </p:nvSpPr>
        <p:spPr bwMode="auto">
          <a:xfrm flipH="1">
            <a:off x="2923382" y="3394416"/>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7" name="TextBox 106"/>
          <p:cNvSpPr txBox="1"/>
          <p:nvPr/>
        </p:nvSpPr>
        <p:spPr>
          <a:xfrm>
            <a:off x="3436001" y="341407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108" name="Oval Callout 107"/>
          <p:cNvSpPr/>
          <p:nvPr/>
        </p:nvSpPr>
        <p:spPr bwMode="auto">
          <a:xfrm>
            <a:off x="4402358" y="3394412"/>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9" name="Oval Callout 108"/>
          <p:cNvSpPr/>
          <p:nvPr/>
        </p:nvSpPr>
        <p:spPr bwMode="auto">
          <a:xfrm flipH="1">
            <a:off x="3907082" y="3394410"/>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11" name="TextBox 110"/>
          <p:cNvSpPr txBox="1"/>
          <p:nvPr/>
        </p:nvSpPr>
        <p:spPr>
          <a:xfrm>
            <a:off x="4015833" y="3763709"/>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000" dirty="0"/>
              <a:t>)</a:t>
            </a:r>
          </a:p>
        </p:txBody>
      </p:sp>
      <p:sp>
        <p:nvSpPr>
          <p:cNvPr id="112" name="TextBox 111"/>
          <p:cNvSpPr txBox="1"/>
          <p:nvPr/>
        </p:nvSpPr>
        <p:spPr>
          <a:xfrm>
            <a:off x="4433556" y="3414069"/>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113" name="Rounded Rectangle 112"/>
          <p:cNvSpPr/>
          <p:nvPr/>
        </p:nvSpPr>
        <p:spPr bwMode="auto">
          <a:xfrm>
            <a:off x="2614242" y="3158879"/>
            <a:ext cx="2387328"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 name="TextBox 4"/>
          <p:cNvSpPr txBox="1"/>
          <p:nvPr/>
        </p:nvSpPr>
        <p:spPr>
          <a:xfrm>
            <a:off x="110837" y="4405735"/>
            <a:ext cx="856304" cy="369322"/>
          </a:xfrm>
          <a:prstGeom prst="rect">
            <a:avLst/>
          </a:prstGeom>
          <a:noFill/>
        </p:spPr>
        <p:txBody>
          <a:bodyPr wrap="none" lIns="91430" tIns="45715" rIns="91430" bIns="45715" rtlCol="0">
            <a:spAutoFit/>
          </a:bodyPr>
          <a:lstStyle/>
          <a:p>
            <a:r>
              <a:rPr lang="en-US" dirty="0" smtClean="0">
                <a:latin typeface="Symbol"/>
                <a:sym typeface="Symbol"/>
              </a:rPr>
              <a:t></a:t>
            </a:r>
            <a:r>
              <a:rPr lang="en-US" baseline="-25000" dirty="0" smtClean="0">
                <a:latin typeface="+mn-lt"/>
                <a:sym typeface="Symbol"/>
              </a:rPr>
              <a:t>b</a:t>
            </a:r>
            <a:r>
              <a:rPr lang="en-US" dirty="0" smtClean="0"/>
              <a:t>(</a:t>
            </a:r>
            <a:r>
              <a:rPr lang="en-US" dirty="0" smtClean="0">
                <a:latin typeface="Symbol"/>
                <a:sym typeface="Symbol"/>
              </a:rPr>
              <a:t></a:t>
            </a:r>
            <a:r>
              <a:rPr lang="en-US" baseline="30000" dirty="0" smtClean="0">
                <a:latin typeface="Symbol"/>
                <a:sym typeface="Symbol"/>
              </a:rPr>
              <a:t>*</a:t>
            </a:r>
            <a:r>
              <a:rPr lang="en-US" dirty="0" smtClean="0"/>
              <a:t>)</a:t>
            </a:r>
            <a:endParaRPr lang="en-US" dirty="0"/>
          </a:p>
        </p:txBody>
      </p:sp>
      <p:sp>
        <p:nvSpPr>
          <p:cNvPr id="114" name="TextBox 113"/>
          <p:cNvSpPr txBox="1"/>
          <p:nvPr/>
        </p:nvSpPr>
        <p:spPr>
          <a:xfrm>
            <a:off x="2674009" y="4419585"/>
            <a:ext cx="856304" cy="369322"/>
          </a:xfrm>
          <a:prstGeom prst="rect">
            <a:avLst/>
          </a:prstGeom>
          <a:noFill/>
        </p:spPr>
        <p:txBody>
          <a:bodyPr wrap="none" lIns="91430" tIns="45715" rIns="91430" bIns="45715" rtlCol="0">
            <a:spAutoFit/>
          </a:bodyPr>
          <a:lstStyle/>
          <a:p>
            <a:r>
              <a:rPr lang="en-US" dirty="0" smtClean="0">
                <a:latin typeface="Symbol"/>
                <a:sym typeface="Symbol"/>
              </a:rPr>
              <a:t></a:t>
            </a:r>
            <a:r>
              <a:rPr lang="en-US" baseline="-25000" dirty="0" smtClean="0">
                <a:latin typeface="+mn-lt"/>
                <a:sym typeface="Symbol"/>
              </a:rPr>
              <a:t>o</a:t>
            </a:r>
            <a:r>
              <a:rPr lang="en-US" dirty="0" smtClean="0"/>
              <a:t>(</a:t>
            </a:r>
            <a:r>
              <a:rPr lang="en-US" dirty="0" smtClean="0">
                <a:latin typeface="Symbol"/>
                <a:sym typeface="Symbol"/>
              </a:rPr>
              <a:t></a:t>
            </a:r>
            <a:r>
              <a:rPr lang="en-US" baseline="30000" dirty="0" smtClean="0">
                <a:latin typeface="Symbol"/>
                <a:sym typeface="Symbol"/>
              </a:rPr>
              <a:t>*</a:t>
            </a:r>
            <a:r>
              <a:rPr lang="en-US" dirty="0" smtClean="0"/>
              <a:t>)</a:t>
            </a:r>
            <a:endParaRPr lang="en-US" dirty="0"/>
          </a:p>
        </p:txBody>
      </p:sp>
      <p:sp>
        <p:nvSpPr>
          <p:cNvPr id="6" name="TextBox 5"/>
          <p:cNvSpPr txBox="1"/>
          <p:nvPr/>
        </p:nvSpPr>
        <p:spPr>
          <a:xfrm>
            <a:off x="858979" y="3422065"/>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15" name="TextBox 114"/>
          <p:cNvSpPr txBox="1"/>
          <p:nvPr/>
        </p:nvSpPr>
        <p:spPr>
          <a:xfrm>
            <a:off x="1842679" y="3422060"/>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16" name="TextBox 115"/>
          <p:cNvSpPr txBox="1"/>
          <p:nvPr/>
        </p:nvSpPr>
        <p:spPr>
          <a:xfrm>
            <a:off x="3906979" y="3422102"/>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17" name="TextBox 116"/>
          <p:cNvSpPr txBox="1"/>
          <p:nvPr/>
        </p:nvSpPr>
        <p:spPr>
          <a:xfrm>
            <a:off x="2923300" y="3422103"/>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18" name="TextBox 117"/>
          <p:cNvSpPr txBox="1"/>
          <p:nvPr/>
        </p:nvSpPr>
        <p:spPr>
          <a:xfrm>
            <a:off x="1954365" y="5428501"/>
            <a:ext cx="1149070"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p:txBody>
      </p:sp>
      <p:sp>
        <p:nvSpPr>
          <p:cNvPr id="120" name="Rounded Rectangle 119"/>
          <p:cNvSpPr/>
          <p:nvPr/>
        </p:nvSpPr>
        <p:spPr bwMode="auto">
          <a:xfrm>
            <a:off x="2036667" y="5209421"/>
            <a:ext cx="1011352" cy="90054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1" name="Rounded Rectangle 120"/>
          <p:cNvSpPr/>
          <p:nvPr/>
        </p:nvSpPr>
        <p:spPr bwMode="auto">
          <a:xfrm>
            <a:off x="1963063" y="5140149"/>
            <a:ext cx="1154228" cy="1052946"/>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2" name="Oval Callout 121"/>
          <p:cNvSpPr/>
          <p:nvPr/>
        </p:nvSpPr>
        <p:spPr bwMode="auto">
          <a:xfrm>
            <a:off x="2628923" y="527869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3" name="Oval Callout 122"/>
          <p:cNvSpPr/>
          <p:nvPr/>
        </p:nvSpPr>
        <p:spPr bwMode="auto">
          <a:xfrm flipH="1">
            <a:off x="2133647" y="527869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9" name="Rounded Rectangle 128"/>
          <p:cNvSpPr/>
          <p:nvPr/>
        </p:nvSpPr>
        <p:spPr bwMode="auto">
          <a:xfrm>
            <a:off x="1852219" y="5043159"/>
            <a:ext cx="1362055"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0" name="TextBox 129"/>
          <p:cNvSpPr txBox="1"/>
          <p:nvPr/>
        </p:nvSpPr>
        <p:spPr>
          <a:xfrm>
            <a:off x="1108393" y="6290010"/>
            <a:ext cx="2775098" cy="369322"/>
          </a:xfrm>
          <a:prstGeom prst="rect">
            <a:avLst/>
          </a:prstGeom>
          <a:noFill/>
        </p:spPr>
        <p:txBody>
          <a:bodyPr wrap="none" lIns="91430" tIns="45715" rIns="91430" bIns="45715" rtlCol="0">
            <a:spAutoFit/>
          </a:bodyPr>
          <a:lstStyle/>
          <a:p>
            <a:r>
              <a:rPr lang="en-US" dirty="0">
                <a:latin typeface="Symbol"/>
                <a:sym typeface="Symbol"/>
              </a:rPr>
              <a:t></a:t>
            </a:r>
            <a:r>
              <a:rPr lang="en-US" baseline="-25000" dirty="0">
                <a:sym typeface="Symbol"/>
              </a:rPr>
              <a:t>o </a:t>
            </a:r>
            <a:r>
              <a:rPr lang="en-US" dirty="0" smtClean="0">
                <a:solidFill>
                  <a:srgbClr val="000000"/>
                </a:solidFill>
              </a:rPr>
              <a:t>(</a:t>
            </a:r>
            <a:r>
              <a:rPr lang="en-US" dirty="0" smtClean="0">
                <a:latin typeface="Symbol"/>
                <a:sym typeface="Symbol"/>
              </a:rPr>
              <a:t></a:t>
            </a:r>
            <a:r>
              <a:rPr lang="en-US" baseline="-25000" dirty="0" smtClean="0">
                <a:latin typeface="+mn-lt"/>
                <a:sym typeface="Symbol"/>
              </a:rPr>
              <a:t>b</a:t>
            </a:r>
            <a:r>
              <a:rPr lang="en-US" dirty="0" smtClean="0"/>
              <a:t>(</a:t>
            </a:r>
            <a:r>
              <a:rPr lang="en-US" dirty="0" smtClean="0">
                <a:latin typeface="Symbol"/>
                <a:sym typeface="Symbol"/>
              </a:rPr>
              <a:t></a:t>
            </a:r>
            <a:r>
              <a:rPr lang="en-US" baseline="30000" dirty="0" smtClean="0">
                <a:latin typeface="Symbol"/>
                <a:sym typeface="Symbol"/>
              </a:rPr>
              <a:t>*</a:t>
            </a:r>
            <a:r>
              <a:rPr lang="en-US" dirty="0" smtClean="0"/>
              <a:t>)) = </a:t>
            </a:r>
            <a:r>
              <a:rPr lang="en-US" dirty="0" smtClean="0">
                <a:solidFill>
                  <a:srgbClr val="000000"/>
                </a:solidFill>
                <a:latin typeface="Symbol"/>
                <a:sym typeface="Symbol"/>
              </a:rPr>
              <a:t></a:t>
            </a:r>
            <a:r>
              <a:rPr lang="en-US" baseline="-25000" dirty="0" smtClean="0">
                <a:solidFill>
                  <a:srgbClr val="000000"/>
                </a:solidFill>
                <a:sym typeface="Symbol"/>
              </a:rPr>
              <a:t>b </a:t>
            </a:r>
            <a:r>
              <a:rPr lang="en-US" dirty="0">
                <a:solidFill>
                  <a:srgbClr val="000000"/>
                </a:solidFill>
              </a:rPr>
              <a:t>(</a:t>
            </a:r>
            <a:r>
              <a:rPr lang="en-US" dirty="0" smtClean="0">
                <a:solidFill>
                  <a:srgbClr val="000000"/>
                </a:solidFill>
                <a:latin typeface="Symbol"/>
                <a:sym typeface="Symbol"/>
              </a:rPr>
              <a:t></a:t>
            </a:r>
            <a:r>
              <a:rPr lang="en-US" baseline="-25000" dirty="0" smtClean="0">
                <a:solidFill>
                  <a:srgbClr val="000000"/>
                </a:solidFill>
                <a:latin typeface="Arial"/>
                <a:sym typeface="Symbol"/>
              </a:rPr>
              <a:t>o</a:t>
            </a:r>
            <a:r>
              <a:rPr lang="en-US" dirty="0" smtClean="0">
                <a:solidFill>
                  <a:srgbClr val="000000"/>
                </a:solidFill>
              </a:rPr>
              <a:t>(</a:t>
            </a:r>
            <a:r>
              <a:rPr lang="en-US" dirty="0">
                <a:solidFill>
                  <a:srgbClr val="000000"/>
                </a:solidFill>
                <a:latin typeface="Symbol"/>
                <a:sym typeface="Symbol"/>
              </a:rPr>
              <a:t></a:t>
            </a:r>
            <a:r>
              <a:rPr lang="en-US" baseline="30000" dirty="0">
                <a:solidFill>
                  <a:srgbClr val="000000"/>
                </a:solidFill>
                <a:latin typeface="Symbol"/>
                <a:sym typeface="Symbol"/>
              </a:rPr>
              <a:t>*</a:t>
            </a:r>
            <a:r>
              <a:rPr lang="en-US" dirty="0">
                <a:solidFill>
                  <a:srgbClr val="000000"/>
                </a:solidFill>
              </a:rPr>
              <a:t>)) </a:t>
            </a:r>
            <a:endParaRPr lang="en-US" dirty="0"/>
          </a:p>
        </p:txBody>
      </p:sp>
      <p:sp>
        <p:nvSpPr>
          <p:cNvPr id="131" name="TextBox 130"/>
          <p:cNvSpPr txBox="1"/>
          <p:nvPr/>
        </p:nvSpPr>
        <p:spPr>
          <a:xfrm>
            <a:off x="2618559" y="5306340"/>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33" name="TextBox 132"/>
          <p:cNvSpPr txBox="1"/>
          <p:nvPr/>
        </p:nvSpPr>
        <p:spPr>
          <a:xfrm>
            <a:off x="2147484" y="5306335"/>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Tree>
    <p:extLst>
      <p:ext uri="{BB962C8B-B14F-4D97-AF65-F5344CB8AC3E}">
        <p14:creationId xmlns:p14="http://schemas.microsoft.com/office/powerpoint/2010/main" val="4673149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47196" y="1701516"/>
            <a:ext cx="3906145"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	  ●	   ●</a:t>
            </a:r>
          </a:p>
          <a:p>
            <a:pPr>
              <a:tabLst>
                <a:tab pos="1542877" algn="l"/>
              </a:tabLst>
            </a:pPr>
            <a:r>
              <a:rPr lang="en-US" sz="2800" dirty="0"/>
              <a:t>	</a:t>
            </a:r>
          </a:p>
        </p:txBody>
      </p:sp>
      <p:sp>
        <p:nvSpPr>
          <p:cNvPr id="2" name="Title 1"/>
          <p:cNvSpPr>
            <a:spLocks noGrp="1"/>
          </p:cNvSpPr>
          <p:nvPr>
            <p:ph type="title"/>
          </p:nvPr>
        </p:nvSpPr>
        <p:spPr>
          <a:xfrm>
            <a:off x="457200" y="11393"/>
            <a:ext cx="8229600" cy="1143000"/>
          </a:xfrm>
        </p:spPr>
        <p:txBody>
          <a:bodyPr/>
          <a:lstStyle/>
          <a:p>
            <a:r>
              <a:rPr lang="en-US" sz="2800" dirty="0">
                <a:solidFill>
                  <a:srgbClr val="0000FF"/>
                </a:solidFill>
              </a:rPr>
              <a:t>A Fourth Approach: Product Models </a:t>
            </a:r>
            <a:br>
              <a:rPr lang="en-US" sz="2800" dirty="0">
                <a:solidFill>
                  <a:srgbClr val="0000FF"/>
                </a:solidFill>
              </a:rPr>
            </a:br>
            <a:r>
              <a:rPr lang="en-US" sz="2800" dirty="0">
                <a:solidFill>
                  <a:srgbClr val="000000"/>
                </a:solidFill>
              </a:rPr>
              <a:t>(Li, 2008, JET 2009)</a:t>
            </a:r>
            <a:endParaRPr lang="en-US" dirty="0"/>
          </a:p>
        </p:txBody>
      </p:sp>
      <p:sp>
        <p:nvSpPr>
          <p:cNvPr id="38" name="TextBox 37"/>
          <p:cNvSpPr txBox="1"/>
          <p:nvPr/>
        </p:nvSpPr>
        <p:spPr>
          <a:xfrm>
            <a:off x="510536" y="1921009"/>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400" dirty="0"/>
              <a:t>,</a:t>
            </a:r>
            <a:r>
              <a:rPr lang="en-US" sz="2400" dirty="0">
                <a:latin typeface="cmmi10"/>
              </a:rPr>
              <a:t>1</a:t>
            </a:r>
            <a:r>
              <a:rPr lang="en-US" sz="2400" baseline="-25000" dirty="0">
                <a:latin typeface="cmmi10"/>
              </a:rPr>
              <a:t>l</a:t>
            </a:r>
            <a:r>
              <a:rPr lang="en-US" sz="2000" dirty="0"/>
              <a:t>)</a:t>
            </a:r>
          </a:p>
        </p:txBody>
      </p:sp>
      <p:sp>
        <p:nvSpPr>
          <p:cNvPr id="44" name="Rounded Rectangle 43"/>
          <p:cNvSpPr/>
          <p:nvPr/>
        </p:nvSpPr>
        <p:spPr bwMode="auto">
          <a:xfrm>
            <a:off x="401786" y="1482436"/>
            <a:ext cx="4253346" cy="90054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6" name="Rounded Rectangle 45"/>
          <p:cNvSpPr/>
          <p:nvPr/>
        </p:nvSpPr>
        <p:spPr bwMode="auto">
          <a:xfrm>
            <a:off x="328183" y="1413164"/>
            <a:ext cx="4396223" cy="1052946"/>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7" name="Oval Callout 46"/>
          <p:cNvSpPr/>
          <p:nvPr/>
        </p:nvSpPr>
        <p:spPr bwMode="auto">
          <a:xfrm>
            <a:off x="1021753" y="1551711"/>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9" name="Oval Callout 48"/>
          <p:cNvSpPr/>
          <p:nvPr/>
        </p:nvSpPr>
        <p:spPr bwMode="auto">
          <a:xfrm flipH="1">
            <a:off x="526477" y="1551711"/>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3" name="TextBox 52"/>
          <p:cNvSpPr txBox="1"/>
          <p:nvPr/>
        </p:nvSpPr>
        <p:spPr>
          <a:xfrm>
            <a:off x="511580" y="1561844"/>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55" name="TextBox 54"/>
          <p:cNvSpPr txBox="1"/>
          <p:nvPr/>
        </p:nvSpPr>
        <p:spPr>
          <a:xfrm>
            <a:off x="1039096" y="1571369"/>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3" name="TextBox 2"/>
          <p:cNvSpPr txBox="1"/>
          <p:nvPr/>
        </p:nvSpPr>
        <p:spPr>
          <a:xfrm>
            <a:off x="272947" y="2572789"/>
            <a:ext cx="544483" cy="369322"/>
          </a:xfrm>
          <a:prstGeom prst="rect">
            <a:avLst/>
          </a:prstGeom>
          <a:noFill/>
        </p:spPr>
        <p:txBody>
          <a:bodyPr wrap="square" lIns="91430" tIns="45715" rIns="91430" bIns="45715" rtlCol="0">
            <a:spAutoFit/>
          </a:bodyPr>
          <a:lstStyle/>
          <a:p>
            <a:r>
              <a:rPr lang="en-US" dirty="0" smtClean="0">
                <a:latin typeface="Symbol"/>
                <a:sym typeface="Symbol"/>
              </a:rPr>
              <a:t></a:t>
            </a:r>
            <a:r>
              <a:rPr lang="en-US" baseline="30000" dirty="0" smtClean="0">
                <a:latin typeface="Symbol"/>
                <a:sym typeface="Symbol"/>
              </a:rPr>
              <a:t>*</a:t>
            </a:r>
            <a:endParaRPr lang="en-US" baseline="30000" dirty="0"/>
          </a:p>
        </p:txBody>
      </p:sp>
      <p:sp>
        <p:nvSpPr>
          <p:cNvPr id="40" name="TextBox 39"/>
          <p:cNvSpPr txBox="1"/>
          <p:nvPr/>
        </p:nvSpPr>
        <p:spPr>
          <a:xfrm>
            <a:off x="1494236" y="192100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400" dirty="0"/>
              <a:t>,</a:t>
            </a:r>
            <a:r>
              <a:rPr lang="en-US" sz="2400" dirty="0">
                <a:latin typeface="cmmi10"/>
              </a:rPr>
              <a:t>0</a:t>
            </a:r>
            <a:r>
              <a:rPr lang="en-US" sz="2400" baseline="-25000" dirty="0">
                <a:latin typeface="cmmi10"/>
              </a:rPr>
              <a:t>l</a:t>
            </a:r>
            <a:r>
              <a:rPr lang="en-US" sz="2000" dirty="0"/>
              <a:t>)</a:t>
            </a:r>
          </a:p>
        </p:txBody>
      </p:sp>
      <p:sp>
        <p:nvSpPr>
          <p:cNvPr id="43" name="Oval Callout 42"/>
          <p:cNvSpPr/>
          <p:nvPr/>
        </p:nvSpPr>
        <p:spPr bwMode="auto">
          <a:xfrm>
            <a:off x="2005453" y="155170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5" name="Oval Callout 44"/>
          <p:cNvSpPr/>
          <p:nvPr/>
        </p:nvSpPr>
        <p:spPr bwMode="auto">
          <a:xfrm flipH="1">
            <a:off x="1510177" y="155170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8" name="TextBox 47"/>
          <p:cNvSpPr txBox="1"/>
          <p:nvPr/>
        </p:nvSpPr>
        <p:spPr>
          <a:xfrm>
            <a:off x="1495281" y="156183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50" name="TextBox 49"/>
          <p:cNvSpPr txBox="1"/>
          <p:nvPr/>
        </p:nvSpPr>
        <p:spPr>
          <a:xfrm>
            <a:off x="2505651" y="192100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400" dirty="0"/>
              <a:t>,</a:t>
            </a:r>
            <a:r>
              <a:rPr lang="en-US" sz="2400" dirty="0">
                <a:latin typeface="cmmi10"/>
              </a:rPr>
              <a:t>1</a:t>
            </a:r>
            <a:r>
              <a:rPr lang="en-US" sz="2400" baseline="-25000" dirty="0">
                <a:latin typeface="cmmi10"/>
              </a:rPr>
              <a:t>l</a:t>
            </a:r>
            <a:r>
              <a:rPr lang="en-US" sz="2000" dirty="0"/>
              <a:t>)</a:t>
            </a:r>
          </a:p>
        </p:txBody>
      </p:sp>
      <p:sp>
        <p:nvSpPr>
          <p:cNvPr id="51" name="Oval Callout 50"/>
          <p:cNvSpPr/>
          <p:nvPr/>
        </p:nvSpPr>
        <p:spPr bwMode="auto">
          <a:xfrm>
            <a:off x="3016868" y="155170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2" name="Oval Callout 51"/>
          <p:cNvSpPr/>
          <p:nvPr/>
        </p:nvSpPr>
        <p:spPr bwMode="auto">
          <a:xfrm flipH="1">
            <a:off x="2521592" y="155170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4" name="TextBox 53"/>
          <p:cNvSpPr txBox="1"/>
          <p:nvPr/>
        </p:nvSpPr>
        <p:spPr>
          <a:xfrm>
            <a:off x="2506696" y="156183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68" name="TextBox 67"/>
          <p:cNvSpPr txBox="1"/>
          <p:nvPr/>
        </p:nvSpPr>
        <p:spPr>
          <a:xfrm>
            <a:off x="3586341" y="1921004"/>
            <a:ext cx="931645"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400" dirty="0"/>
              <a:t>,</a:t>
            </a:r>
            <a:r>
              <a:rPr lang="en-US" sz="2400" dirty="0">
                <a:latin typeface="cmmi10"/>
              </a:rPr>
              <a:t>0</a:t>
            </a:r>
            <a:r>
              <a:rPr lang="en-US" sz="2400" baseline="-25000" dirty="0">
                <a:latin typeface="cmmi10"/>
              </a:rPr>
              <a:t>l</a:t>
            </a:r>
            <a:r>
              <a:rPr lang="en-US" sz="2000" dirty="0"/>
              <a:t>)</a:t>
            </a:r>
          </a:p>
        </p:txBody>
      </p:sp>
      <p:sp>
        <p:nvSpPr>
          <p:cNvPr id="69" name="Oval Callout 68"/>
          <p:cNvSpPr/>
          <p:nvPr/>
        </p:nvSpPr>
        <p:spPr bwMode="auto">
          <a:xfrm>
            <a:off x="4069848" y="155170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0" name="Oval Callout 69"/>
          <p:cNvSpPr/>
          <p:nvPr/>
        </p:nvSpPr>
        <p:spPr bwMode="auto">
          <a:xfrm flipH="1">
            <a:off x="3602282" y="155170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1" name="TextBox 70"/>
          <p:cNvSpPr txBox="1"/>
          <p:nvPr/>
        </p:nvSpPr>
        <p:spPr>
          <a:xfrm>
            <a:off x="3587386" y="156183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72" name="TextBox 71"/>
          <p:cNvSpPr txBox="1"/>
          <p:nvPr/>
        </p:nvSpPr>
        <p:spPr>
          <a:xfrm>
            <a:off x="2036651" y="157136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73" name="TextBox 72"/>
          <p:cNvSpPr txBox="1"/>
          <p:nvPr/>
        </p:nvSpPr>
        <p:spPr>
          <a:xfrm>
            <a:off x="3034211" y="157136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74" name="TextBox 73"/>
          <p:cNvSpPr txBox="1"/>
          <p:nvPr/>
        </p:nvSpPr>
        <p:spPr>
          <a:xfrm>
            <a:off x="4087191" y="157136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75" name="Rounded Rectangle 74"/>
          <p:cNvSpPr/>
          <p:nvPr/>
        </p:nvSpPr>
        <p:spPr bwMode="auto">
          <a:xfrm>
            <a:off x="217337" y="1316174"/>
            <a:ext cx="4631758"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6" name="TextBox 75"/>
          <p:cNvSpPr txBox="1"/>
          <p:nvPr/>
        </p:nvSpPr>
        <p:spPr>
          <a:xfrm>
            <a:off x="194785" y="3544226"/>
            <a:ext cx="2049652"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a:p>
            <a:pPr>
              <a:tabLst>
                <a:tab pos="1542877" algn="l"/>
              </a:tabLst>
            </a:pPr>
            <a:r>
              <a:rPr lang="en-US" sz="2800" dirty="0"/>
              <a:t>	</a:t>
            </a:r>
          </a:p>
        </p:txBody>
      </p:sp>
      <p:sp>
        <p:nvSpPr>
          <p:cNvPr id="77" name="TextBox 76"/>
          <p:cNvSpPr txBox="1"/>
          <p:nvPr/>
        </p:nvSpPr>
        <p:spPr>
          <a:xfrm>
            <a:off x="482818" y="3763719"/>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000" dirty="0"/>
              <a:t>)</a:t>
            </a:r>
          </a:p>
        </p:txBody>
      </p:sp>
      <p:sp>
        <p:nvSpPr>
          <p:cNvPr id="78" name="Rounded Rectangle 77"/>
          <p:cNvSpPr/>
          <p:nvPr/>
        </p:nvSpPr>
        <p:spPr bwMode="auto">
          <a:xfrm>
            <a:off x="249378" y="3325146"/>
            <a:ext cx="2022769" cy="90054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9" name="Rounded Rectangle 78"/>
          <p:cNvSpPr/>
          <p:nvPr/>
        </p:nvSpPr>
        <p:spPr bwMode="auto">
          <a:xfrm>
            <a:off x="175774" y="3255874"/>
            <a:ext cx="2179501" cy="1052946"/>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0" name="Oval Callout 79"/>
          <p:cNvSpPr/>
          <p:nvPr/>
        </p:nvSpPr>
        <p:spPr bwMode="auto">
          <a:xfrm>
            <a:off x="869343" y="3394422"/>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1" name="Oval Callout 80"/>
          <p:cNvSpPr/>
          <p:nvPr/>
        </p:nvSpPr>
        <p:spPr bwMode="auto">
          <a:xfrm flipH="1">
            <a:off x="374067" y="3394421"/>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2" name="TextBox 81"/>
          <p:cNvSpPr txBox="1"/>
          <p:nvPr/>
        </p:nvSpPr>
        <p:spPr>
          <a:xfrm>
            <a:off x="359171" y="3404554"/>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85" name="Oval Callout 84"/>
          <p:cNvSpPr/>
          <p:nvPr/>
        </p:nvSpPr>
        <p:spPr bwMode="auto">
          <a:xfrm>
            <a:off x="1853043" y="3394416"/>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6" name="Oval Callout 85"/>
          <p:cNvSpPr/>
          <p:nvPr/>
        </p:nvSpPr>
        <p:spPr bwMode="auto">
          <a:xfrm flipH="1">
            <a:off x="1357767" y="3394416"/>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7" name="TextBox 86"/>
          <p:cNvSpPr txBox="1"/>
          <p:nvPr/>
        </p:nvSpPr>
        <p:spPr>
          <a:xfrm>
            <a:off x="1342871" y="3404549"/>
            <a:ext cx="322504" cy="369322"/>
          </a:xfrm>
          <a:prstGeom prst="rect">
            <a:avLst/>
          </a:prstGeom>
          <a:noFill/>
        </p:spPr>
        <p:txBody>
          <a:bodyPr wrap="none" lIns="91430" tIns="45715" rIns="91430" bIns="45715" rtlCol="0">
            <a:spAutoFit/>
          </a:bodyPr>
          <a:lstStyle/>
          <a:p>
            <a:r>
              <a:rPr lang="en-US" dirty="0" smtClean="0">
                <a:latin typeface="cmmi10"/>
              </a:rPr>
              <a:t>n</a:t>
            </a:r>
            <a:endParaRPr lang="en-US" dirty="0"/>
          </a:p>
        </p:txBody>
      </p:sp>
      <p:sp>
        <p:nvSpPr>
          <p:cNvPr id="88" name="TextBox 87"/>
          <p:cNvSpPr txBox="1"/>
          <p:nvPr/>
        </p:nvSpPr>
        <p:spPr>
          <a:xfrm>
            <a:off x="1466518" y="3763714"/>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000" dirty="0"/>
              <a:t>)</a:t>
            </a:r>
          </a:p>
        </p:txBody>
      </p:sp>
      <p:sp>
        <p:nvSpPr>
          <p:cNvPr id="99" name="Rounded Rectangle 98"/>
          <p:cNvSpPr/>
          <p:nvPr/>
        </p:nvSpPr>
        <p:spPr bwMode="auto">
          <a:xfrm>
            <a:off x="64927" y="3158884"/>
            <a:ext cx="2387328"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0" name="TextBox 99"/>
          <p:cNvSpPr txBox="1"/>
          <p:nvPr/>
        </p:nvSpPr>
        <p:spPr>
          <a:xfrm>
            <a:off x="2744100" y="3544221"/>
            <a:ext cx="2049652"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a:p>
            <a:pPr>
              <a:tabLst>
                <a:tab pos="1542877" algn="l"/>
              </a:tabLst>
            </a:pPr>
            <a:r>
              <a:rPr lang="en-US" sz="2800" dirty="0"/>
              <a:t>	</a:t>
            </a:r>
          </a:p>
        </p:txBody>
      </p:sp>
      <p:sp>
        <p:nvSpPr>
          <p:cNvPr id="101" name="TextBox 100"/>
          <p:cNvSpPr txBox="1"/>
          <p:nvPr/>
        </p:nvSpPr>
        <p:spPr>
          <a:xfrm>
            <a:off x="3032133" y="3763714"/>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1</a:t>
            </a:r>
            <a:r>
              <a:rPr lang="en-US" sz="2400" baseline="-25000" dirty="0">
                <a:latin typeface="cmmi10"/>
              </a:rPr>
              <a:t>n</a:t>
            </a:r>
            <a:r>
              <a:rPr lang="en-US" sz="2000" dirty="0"/>
              <a:t>)</a:t>
            </a:r>
          </a:p>
        </p:txBody>
      </p:sp>
      <p:sp>
        <p:nvSpPr>
          <p:cNvPr id="102" name="Rounded Rectangle 101"/>
          <p:cNvSpPr/>
          <p:nvPr/>
        </p:nvSpPr>
        <p:spPr bwMode="auto">
          <a:xfrm>
            <a:off x="2798694" y="3325141"/>
            <a:ext cx="2022769" cy="90054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3" name="Rounded Rectangle 102"/>
          <p:cNvSpPr/>
          <p:nvPr/>
        </p:nvSpPr>
        <p:spPr bwMode="auto">
          <a:xfrm>
            <a:off x="2725090" y="3255869"/>
            <a:ext cx="2179501" cy="1052946"/>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4" name="Oval Callout 103"/>
          <p:cNvSpPr/>
          <p:nvPr/>
        </p:nvSpPr>
        <p:spPr bwMode="auto">
          <a:xfrm>
            <a:off x="3418658" y="3394416"/>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5" name="Oval Callout 104"/>
          <p:cNvSpPr/>
          <p:nvPr/>
        </p:nvSpPr>
        <p:spPr bwMode="auto">
          <a:xfrm flipH="1">
            <a:off x="2923382" y="3394416"/>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7" name="TextBox 106"/>
          <p:cNvSpPr txBox="1"/>
          <p:nvPr/>
        </p:nvSpPr>
        <p:spPr>
          <a:xfrm>
            <a:off x="3436001" y="3414074"/>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108" name="Oval Callout 107"/>
          <p:cNvSpPr/>
          <p:nvPr/>
        </p:nvSpPr>
        <p:spPr bwMode="auto">
          <a:xfrm>
            <a:off x="4402358" y="3394412"/>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9" name="Oval Callout 108"/>
          <p:cNvSpPr/>
          <p:nvPr/>
        </p:nvSpPr>
        <p:spPr bwMode="auto">
          <a:xfrm flipH="1">
            <a:off x="3907082" y="3394410"/>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11" name="TextBox 110"/>
          <p:cNvSpPr txBox="1"/>
          <p:nvPr/>
        </p:nvSpPr>
        <p:spPr>
          <a:xfrm>
            <a:off x="4015833" y="3763709"/>
            <a:ext cx="631884" cy="461655"/>
          </a:xfrm>
          <a:prstGeom prst="rect">
            <a:avLst/>
          </a:prstGeom>
          <a:noFill/>
        </p:spPr>
        <p:txBody>
          <a:bodyPr wrap="none" lIns="91430" tIns="45715" rIns="91430" bIns="45715" rtlCol="0">
            <a:spAutoFit/>
          </a:bodyPr>
          <a:lstStyle/>
          <a:p>
            <a:r>
              <a:rPr lang="en-US" sz="2000" dirty="0">
                <a:latin typeface="+mn-lt"/>
              </a:rPr>
              <a:t>(</a:t>
            </a:r>
            <a:r>
              <a:rPr lang="en-US" sz="2400" dirty="0">
                <a:latin typeface="cmmi10"/>
              </a:rPr>
              <a:t>0</a:t>
            </a:r>
            <a:r>
              <a:rPr lang="en-US" sz="2400" baseline="-25000" dirty="0">
                <a:latin typeface="cmmi10"/>
              </a:rPr>
              <a:t>n</a:t>
            </a:r>
            <a:r>
              <a:rPr lang="en-US" sz="2000" dirty="0"/>
              <a:t>)</a:t>
            </a:r>
          </a:p>
        </p:txBody>
      </p:sp>
      <p:sp>
        <p:nvSpPr>
          <p:cNvPr id="112" name="TextBox 111"/>
          <p:cNvSpPr txBox="1"/>
          <p:nvPr/>
        </p:nvSpPr>
        <p:spPr>
          <a:xfrm>
            <a:off x="4433556" y="3414069"/>
            <a:ext cx="310720" cy="369322"/>
          </a:xfrm>
          <a:prstGeom prst="rect">
            <a:avLst/>
          </a:prstGeom>
          <a:noFill/>
        </p:spPr>
        <p:txBody>
          <a:bodyPr wrap="square" lIns="91430" tIns="45715" rIns="91430" bIns="45715" rtlCol="0">
            <a:spAutoFit/>
          </a:bodyPr>
          <a:lstStyle/>
          <a:p>
            <a:r>
              <a:rPr lang="en-US" dirty="0" smtClean="0">
                <a:latin typeface="cmmi10"/>
              </a:rPr>
              <a:t>l</a:t>
            </a:r>
            <a:endParaRPr lang="en-US" dirty="0"/>
          </a:p>
        </p:txBody>
      </p:sp>
      <p:sp>
        <p:nvSpPr>
          <p:cNvPr id="113" name="Rounded Rectangle 112"/>
          <p:cNvSpPr/>
          <p:nvPr/>
        </p:nvSpPr>
        <p:spPr bwMode="auto">
          <a:xfrm>
            <a:off x="2614242" y="3158879"/>
            <a:ext cx="2387328"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 name="TextBox 4"/>
          <p:cNvSpPr txBox="1"/>
          <p:nvPr/>
        </p:nvSpPr>
        <p:spPr>
          <a:xfrm>
            <a:off x="110837" y="4405735"/>
            <a:ext cx="856304" cy="369322"/>
          </a:xfrm>
          <a:prstGeom prst="rect">
            <a:avLst/>
          </a:prstGeom>
          <a:noFill/>
        </p:spPr>
        <p:txBody>
          <a:bodyPr wrap="none" lIns="91430" tIns="45715" rIns="91430" bIns="45715" rtlCol="0">
            <a:spAutoFit/>
          </a:bodyPr>
          <a:lstStyle/>
          <a:p>
            <a:r>
              <a:rPr lang="en-US" dirty="0" smtClean="0">
                <a:latin typeface="Symbol"/>
                <a:sym typeface="Symbol"/>
              </a:rPr>
              <a:t></a:t>
            </a:r>
            <a:r>
              <a:rPr lang="en-US" baseline="-25000" dirty="0" smtClean="0">
                <a:latin typeface="+mn-lt"/>
                <a:sym typeface="Symbol"/>
              </a:rPr>
              <a:t>b</a:t>
            </a:r>
            <a:r>
              <a:rPr lang="en-US" dirty="0" smtClean="0"/>
              <a:t>(</a:t>
            </a:r>
            <a:r>
              <a:rPr lang="en-US" dirty="0" smtClean="0">
                <a:latin typeface="Symbol"/>
                <a:sym typeface="Symbol"/>
              </a:rPr>
              <a:t></a:t>
            </a:r>
            <a:r>
              <a:rPr lang="en-US" baseline="30000" dirty="0" smtClean="0">
                <a:latin typeface="Symbol"/>
                <a:sym typeface="Symbol"/>
              </a:rPr>
              <a:t>*</a:t>
            </a:r>
            <a:r>
              <a:rPr lang="en-US" dirty="0" smtClean="0"/>
              <a:t>)</a:t>
            </a:r>
            <a:endParaRPr lang="en-US" dirty="0"/>
          </a:p>
        </p:txBody>
      </p:sp>
      <p:sp>
        <p:nvSpPr>
          <p:cNvPr id="114" name="TextBox 113"/>
          <p:cNvSpPr txBox="1"/>
          <p:nvPr/>
        </p:nvSpPr>
        <p:spPr>
          <a:xfrm>
            <a:off x="2674009" y="4419585"/>
            <a:ext cx="856304" cy="369322"/>
          </a:xfrm>
          <a:prstGeom prst="rect">
            <a:avLst/>
          </a:prstGeom>
          <a:noFill/>
        </p:spPr>
        <p:txBody>
          <a:bodyPr wrap="none" lIns="91430" tIns="45715" rIns="91430" bIns="45715" rtlCol="0">
            <a:spAutoFit/>
          </a:bodyPr>
          <a:lstStyle/>
          <a:p>
            <a:r>
              <a:rPr lang="en-US" dirty="0" smtClean="0">
                <a:latin typeface="Symbol"/>
                <a:sym typeface="Symbol"/>
              </a:rPr>
              <a:t></a:t>
            </a:r>
            <a:r>
              <a:rPr lang="en-US" baseline="-25000" dirty="0" smtClean="0">
                <a:latin typeface="+mn-lt"/>
                <a:sym typeface="Symbol"/>
              </a:rPr>
              <a:t>o</a:t>
            </a:r>
            <a:r>
              <a:rPr lang="en-US" dirty="0" smtClean="0"/>
              <a:t>(</a:t>
            </a:r>
            <a:r>
              <a:rPr lang="en-US" dirty="0" smtClean="0">
                <a:latin typeface="Symbol"/>
                <a:sym typeface="Symbol"/>
              </a:rPr>
              <a:t></a:t>
            </a:r>
            <a:r>
              <a:rPr lang="en-US" baseline="30000" dirty="0" smtClean="0">
                <a:latin typeface="Symbol"/>
                <a:sym typeface="Symbol"/>
              </a:rPr>
              <a:t>*</a:t>
            </a:r>
            <a:r>
              <a:rPr lang="en-US" dirty="0" smtClean="0"/>
              <a:t>)</a:t>
            </a:r>
            <a:endParaRPr lang="en-US" dirty="0"/>
          </a:p>
        </p:txBody>
      </p:sp>
      <p:sp>
        <p:nvSpPr>
          <p:cNvPr id="6" name="TextBox 5"/>
          <p:cNvSpPr txBox="1"/>
          <p:nvPr/>
        </p:nvSpPr>
        <p:spPr>
          <a:xfrm>
            <a:off x="858979" y="3422065"/>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15" name="TextBox 114"/>
          <p:cNvSpPr txBox="1"/>
          <p:nvPr/>
        </p:nvSpPr>
        <p:spPr>
          <a:xfrm>
            <a:off x="1842679" y="3422060"/>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16" name="TextBox 115"/>
          <p:cNvSpPr txBox="1"/>
          <p:nvPr/>
        </p:nvSpPr>
        <p:spPr>
          <a:xfrm>
            <a:off x="3906979" y="3422102"/>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17" name="TextBox 116"/>
          <p:cNvSpPr txBox="1"/>
          <p:nvPr/>
        </p:nvSpPr>
        <p:spPr>
          <a:xfrm>
            <a:off x="2923300" y="3422103"/>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18" name="TextBox 117"/>
          <p:cNvSpPr txBox="1"/>
          <p:nvPr/>
        </p:nvSpPr>
        <p:spPr>
          <a:xfrm>
            <a:off x="1954365" y="5428501"/>
            <a:ext cx="1149070" cy="954097"/>
          </a:xfrm>
          <a:prstGeom prst="rect">
            <a:avLst/>
          </a:prstGeom>
          <a:noFill/>
        </p:spPr>
        <p:txBody>
          <a:bodyPr wrap="square" lIns="91430" tIns="45715" rIns="91430" bIns="45715" rtlCol="0">
            <a:spAutoFit/>
          </a:bodyPr>
          <a:lstStyle/>
          <a:p>
            <a:pPr>
              <a:tabLst>
                <a:tab pos="1371446" algn="l"/>
                <a:tab pos="2174631" algn="l"/>
                <a:tab pos="3144485" algn="l"/>
              </a:tabLst>
            </a:pPr>
            <a:r>
              <a:rPr lang="en-US" sz="2800" dirty="0"/>
              <a:t>    ● 	</a:t>
            </a:r>
          </a:p>
        </p:txBody>
      </p:sp>
      <p:sp>
        <p:nvSpPr>
          <p:cNvPr id="120" name="Rounded Rectangle 119"/>
          <p:cNvSpPr/>
          <p:nvPr/>
        </p:nvSpPr>
        <p:spPr bwMode="auto">
          <a:xfrm>
            <a:off x="2036667" y="5209421"/>
            <a:ext cx="1011352" cy="900546"/>
          </a:xfrm>
          <a:prstGeom prst="round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1" name="Rounded Rectangle 120"/>
          <p:cNvSpPr/>
          <p:nvPr/>
        </p:nvSpPr>
        <p:spPr bwMode="auto">
          <a:xfrm>
            <a:off x="1963063" y="5140149"/>
            <a:ext cx="1154228" cy="1052946"/>
          </a:xfrm>
          <a:prstGeom prst="roundRect">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2" name="Oval Callout 121"/>
          <p:cNvSpPr/>
          <p:nvPr/>
        </p:nvSpPr>
        <p:spPr bwMode="auto">
          <a:xfrm>
            <a:off x="2628923" y="5278697"/>
            <a:ext cx="280581" cy="403912"/>
          </a:xfrm>
          <a:prstGeom prst="wedgeEllipseCallout">
            <a:avLst>
              <a:gd name="adj1" fmla="val -42192"/>
              <a:gd name="adj2" fmla="val 48007"/>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3" name="Oval Callout 122"/>
          <p:cNvSpPr/>
          <p:nvPr/>
        </p:nvSpPr>
        <p:spPr bwMode="auto">
          <a:xfrm flipH="1">
            <a:off x="2133647" y="5278695"/>
            <a:ext cx="304802" cy="403911"/>
          </a:xfrm>
          <a:prstGeom prst="wedgeEllipseCallout">
            <a:avLst>
              <a:gd name="adj1" fmla="val -42192"/>
              <a:gd name="adj2" fmla="val 48007"/>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9" name="Rounded Rectangle 128"/>
          <p:cNvSpPr/>
          <p:nvPr/>
        </p:nvSpPr>
        <p:spPr bwMode="auto">
          <a:xfrm>
            <a:off x="1852219" y="5043159"/>
            <a:ext cx="1362055" cy="1246918"/>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0" name="TextBox 129"/>
          <p:cNvSpPr txBox="1"/>
          <p:nvPr/>
        </p:nvSpPr>
        <p:spPr>
          <a:xfrm>
            <a:off x="1108393" y="6290010"/>
            <a:ext cx="2775098" cy="369322"/>
          </a:xfrm>
          <a:prstGeom prst="rect">
            <a:avLst/>
          </a:prstGeom>
          <a:noFill/>
        </p:spPr>
        <p:txBody>
          <a:bodyPr wrap="none" lIns="91430" tIns="45715" rIns="91430" bIns="45715" rtlCol="0">
            <a:spAutoFit/>
          </a:bodyPr>
          <a:lstStyle/>
          <a:p>
            <a:r>
              <a:rPr lang="en-US" dirty="0">
                <a:latin typeface="Symbol"/>
                <a:sym typeface="Symbol"/>
              </a:rPr>
              <a:t></a:t>
            </a:r>
            <a:r>
              <a:rPr lang="en-US" baseline="-25000" dirty="0">
                <a:sym typeface="Symbol"/>
              </a:rPr>
              <a:t>o </a:t>
            </a:r>
            <a:r>
              <a:rPr lang="en-US" dirty="0" smtClean="0">
                <a:solidFill>
                  <a:srgbClr val="000000"/>
                </a:solidFill>
              </a:rPr>
              <a:t>(</a:t>
            </a:r>
            <a:r>
              <a:rPr lang="en-US" dirty="0" smtClean="0">
                <a:latin typeface="Symbol"/>
                <a:sym typeface="Symbol"/>
              </a:rPr>
              <a:t></a:t>
            </a:r>
            <a:r>
              <a:rPr lang="en-US" baseline="-25000" dirty="0" smtClean="0">
                <a:latin typeface="+mn-lt"/>
                <a:sym typeface="Symbol"/>
              </a:rPr>
              <a:t>b</a:t>
            </a:r>
            <a:r>
              <a:rPr lang="en-US" dirty="0" smtClean="0"/>
              <a:t>(</a:t>
            </a:r>
            <a:r>
              <a:rPr lang="en-US" dirty="0" smtClean="0">
                <a:latin typeface="Symbol"/>
                <a:sym typeface="Symbol"/>
              </a:rPr>
              <a:t></a:t>
            </a:r>
            <a:r>
              <a:rPr lang="en-US" baseline="30000" dirty="0" smtClean="0">
                <a:latin typeface="Symbol"/>
                <a:sym typeface="Symbol"/>
              </a:rPr>
              <a:t>*</a:t>
            </a:r>
            <a:r>
              <a:rPr lang="en-US" dirty="0" smtClean="0"/>
              <a:t>)) = </a:t>
            </a:r>
            <a:r>
              <a:rPr lang="en-US" dirty="0" smtClean="0">
                <a:solidFill>
                  <a:srgbClr val="000000"/>
                </a:solidFill>
                <a:latin typeface="Symbol"/>
                <a:sym typeface="Symbol"/>
              </a:rPr>
              <a:t></a:t>
            </a:r>
            <a:r>
              <a:rPr lang="en-US" baseline="-25000" dirty="0" smtClean="0">
                <a:solidFill>
                  <a:srgbClr val="000000"/>
                </a:solidFill>
                <a:sym typeface="Symbol"/>
              </a:rPr>
              <a:t>b </a:t>
            </a:r>
            <a:r>
              <a:rPr lang="en-US" dirty="0">
                <a:solidFill>
                  <a:srgbClr val="000000"/>
                </a:solidFill>
              </a:rPr>
              <a:t>(</a:t>
            </a:r>
            <a:r>
              <a:rPr lang="en-US" dirty="0" smtClean="0">
                <a:solidFill>
                  <a:srgbClr val="000000"/>
                </a:solidFill>
                <a:latin typeface="Symbol"/>
                <a:sym typeface="Symbol"/>
              </a:rPr>
              <a:t></a:t>
            </a:r>
            <a:r>
              <a:rPr lang="en-US" baseline="-25000" dirty="0" smtClean="0">
                <a:solidFill>
                  <a:srgbClr val="000000"/>
                </a:solidFill>
                <a:latin typeface="Arial"/>
                <a:sym typeface="Symbol"/>
              </a:rPr>
              <a:t>o</a:t>
            </a:r>
            <a:r>
              <a:rPr lang="en-US" dirty="0" smtClean="0">
                <a:solidFill>
                  <a:srgbClr val="000000"/>
                </a:solidFill>
              </a:rPr>
              <a:t>(</a:t>
            </a:r>
            <a:r>
              <a:rPr lang="en-US" dirty="0">
                <a:solidFill>
                  <a:srgbClr val="000000"/>
                </a:solidFill>
                <a:latin typeface="Symbol"/>
                <a:sym typeface="Symbol"/>
              </a:rPr>
              <a:t></a:t>
            </a:r>
            <a:r>
              <a:rPr lang="en-US" baseline="30000" dirty="0">
                <a:solidFill>
                  <a:srgbClr val="000000"/>
                </a:solidFill>
                <a:latin typeface="Symbol"/>
                <a:sym typeface="Symbol"/>
              </a:rPr>
              <a:t>*</a:t>
            </a:r>
            <a:r>
              <a:rPr lang="en-US" dirty="0">
                <a:solidFill>
                  <a:srgbClr val="000000"/>
                </a:solidFill>
              </a:rPr>
              <a:t>)) </a:t>
            </a:r>
            <a:endParaRPr lang="en-US" dirty="0"/>
          </a:p>
        </p:txBody>
      </p:sp>
      <p:sp>
        <p:nvSpPr>
          <p:cNvPr id="131" name="TextBox 130"/>
          <p:cNvSpPr txBox="1"/>
          <p:nvPr/>
        </p:nvSpPr>
        <p:spPr>
          <a:xfrm>
            <a:off x="2618559" y="5306340"/>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133" name="TextBox 132"/>
          <p:cNvSpPr txBox="1"/>
          <p:nvPr/>
        </p:nvSpPr>
        <p:spPr>
          <a:xfrm>
            <a:off x="2147484" y="5306335"/>
            <a:ext cx="300062" cy="369322"/>
          </a:xfrm>
          <a:prstGeom prst="rect">
            <a:avLst/>
          </a:prstGeom>
          <a:noFill/>
        </p:spPr>
        <p:txBody>
          <a:bodyPr wrap="none" lIns="91430" tIns="45715" rIns="91430" bIns="45715" rtlCol="0">
            <a:spAutoFit/>
          </a:bodyPr>
          <a:lstStyle/>
          <a:p>
            <a:r>
              <a:rPr lang="en-US" dirty="0" smtClean="0">
                <a:latin typeface="cmsy10"/>
              </a:rPr>
              <a:t>;</a:t>
            </a:r>
            <a:endParaRPr lang="en-US" dirty="0">
              <a:latin typeface="cmsy10"/>
            </a:endParaRPr>
          </a:p>
        </p:txBody>
      </p:sp>
      <p:sp>
        <p:nvSpPr>
          <p:cNvPr id="4" name="TextBox 3"/>
          <p:cNvSpPr txBox="1"/>
          <p:nvPr/>
        </p:nvSpPr>
        <p:spPr>
          <a:xfrm>
            <a:off x="5223165" y="1243443"/>
            <a:ext cx="3920836" cy="5632301"/>
          </a:xfrm>
          <a:prstGeom prst="rect">
            <a:avLst/>
          </a:prstGeom>
          <a:noFill/>
        </p:spPr>
        <p:txBody>
          <a:bodyPr wrap="square" lIns="91430" tIns="45715" rIns="91430" bIns="45715" rtlCol="0">
            <a:spAutoFit/>
          </a:bodyPr>
          <a:lstStyle/>
          <a:p>
            <a:r>
              <a:rPr lang="en-US" sz="2400" dirty="0"/>
              <a:t>Example models our story</a:t>
            </a:r>
          </a:p>
          <a:p>
            <a:endParaRPr lang="en-US" sz="2400" dirty="0"/>
          </a:p>
          <a:p>
            <a:r>
              <a:rPr lang="en-US" sz="2400" dirty="0"/>
              <a:t>Possibility correspondence </a:t>
            </a:r>
          </a:p>
          <a:p>
            <a:r>
              <a:rPr lang="en-US" sz="2400" dirty="0"/>
              <a:t>models implicit knowledge.</a:t>
            </a:r>
          </a:p>
          <a:p>
            <a:endParaRPr lang="en-US" sz="2400" dirty="0"/>
          </a:p>
          <a:p>
            <a:r>
              <a:rPr lang="en-US" sz="2400" dirty="0" err="1"/>
              <a:t>Sublattices</a:t>
            </a:r>
            <a:r>
              <a:rPr lang="en-US" sz="2400" dirty="0"/>
              <a:t> represent </a:t>
            </a:r>
          </a:p>
          <a:p>
            <a:r>
              <a:rPr lang="en-US" sz="2400" dirty="0"/>
              <a:t>subjective perceptions of </a:t>
            </a:r>
          </a:p>
          <a:p>
            <a:r>
              <a:rPr lang="en-US" sz="2400" dirty="0"/>
              <a:t>the situation, while the </a:t>
            </a:r>
          </a:p>
          <a:p>
            <a:r>
              <a:rPr lang="en-US" sz="2400" dirty="0"/>
              <a:t>objective state space </a:t>
            </a:r>
          </a:p>
          <a:p>
            <a:r>
              <a:rPr lang="en-US" sz="2400" dirty="0"/>
              <a:t>represents the outside </a:t>
            </a:r>
          </a:p>
          <a:p>
            <a:r>
              <a:rPr lang="en-US" sz="2400" dirty="0"/>
              <a:t>modeler’s view.</a:t>
            </a:r>
          </a:p>
          <a:p>
            <a:endParaRPr lang="en-US" sz="2400" dirty="0"/>
          </a:p>
          <a:p>
            <a:r>
              <a:rPr lang="en-US" sz="2400" dirty="0"/>
              <a:t>Li (2009) proves properties of unawareness and knowledge</a:t>
            </a:r>
          </a:p>
        </p:txBody>
      </p:sp>
    </p:spTree>
    <p:extLst>
      <p:ext uri="{BB962C8B-B14F-4D97-AF65-F5344CB8AC3E}">
        <p14:creationId xmlns:p14="http://schemas.microsoft.com/office/powerpoint/2010/main" val="6660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2"/>
            <a:ext cx="8229600" cy="1143000"/>
          </a:xfrm>
        </p:spPr>
        <p:txBody>
          <a:bodyPr/>
          <a:lstStyle/>
          <a:p>
            <a:r>
              <a:rPr lang="en-US" sz="4000">
                <a:solidFill>
                  <a:srgbClr val="0000FF"/>
                </a:solidFill>
              </a:rPr>
              <a:t>Further </a:t>
            </a:r>
            <a:r>
              <a:rPr lang="en-US" sz="4000" dirty="0">
                <a:solidFill>
                  <a:srgbClr val="0000FF"/>
                </a:solidFill>
              </a:rPr>
              <a:t>Epistemic Approaches</a:t>
            </a:r>
          </a:p>
        </p:txBody>
      </p:sp>
      <p:sp>
        <p:nvSpPr>
          <p:cNvPr id="3" name="Content Placeholder 2"/>
          <p:cNvSpPr>
            <a:spLocks noGrp="1"/>
          </p:cNvSpPr>
          <p:nvPr>
            <p:ph idx="1"/>
          </p:nvPr>
        </p:nvSpPr>
        <p:spPr>
          <a:xfrm>
            <a:off x="471055" y="976726"/>
            <a:ext cx="8229600" cy="5396360"/>
          </a:xfrm>
        </p:spPr>
        <p:txBody>
          <a:bodyPr/>
          <a:lstStyle/>
          <a:p>
            <a:pPr marL="0" indent="0">
              <a:buNone/>
            </a:pPr>
            <a:r>
              <a:rPr lang="en-US" sz="2400" dirty="0"/>
              <a:t>Awareness of Unawareness:</a:t>
            </a:r>
          </a:p>
          <a:p>
            <a:r>
              <a:rPr lang="en-US" sz="2400" dirty="0"/>
              <a:t>Awareness structures with propositional quantifiers: Halpern and </a:t>
            </a:r>
            <a:r>
              <a:rPr lang="en-US" sz="2400" dirty="0" err="1"/>
              <a:t>Rego</a:t>
            </a:r>
            <a:r>
              <a:rPr lang="en-US" sz="2400" dirty="0"/>
              <a:t> (MSS 2013), Halpern and </a:t>
            </a:r>
            <a:r>
              <a:rPr lang="en-US" sz="2400" dirty="0" err="1"/>
              <a:t>Rego</a:t>
            </a:r>
            <a:r>
              <a:rPr lang="en-US" sz="2400" dirty="0"/>
              <a:t> (GEB 2009)</a:t>
            </a:r>
          </a:p>
          <a:p>
            <a:r>
              <a:rPr lang="en-US" sz="2400" dirty="0"/>
              <a:t>First-order modal logic with unawareness of objects: Board and Chung (2011)</a:t>
            </a:r>
          </a:p>
          <a:p>
            <a:r>
              <a:rPr lang="en-US" sz="2400" dirty="0"/>
              <a:t>First-order modal logic with unawareness of objects and properties: Quantified awareness neighborhood structures: </a:t>
            </a:r>
            <a:r>
              <a:rPr lang="en-US" sz="2400" dirty="0" err="1"/>
              <a:t>Sillari</a:t>
            </a:r>
            <a:r>
              <a:rPr lang="en-US" sz="2400" dirty="0"/>
              <a:t> (RSL 2008)</a:t>
            </a:r>
          </a:p>
          <a:p>
            <a:r>
              <a:rPr lang="en-US" sz="2400" dirty="0"/>
              <a:t>Awareness of unawareness without quantifiers: </a:t>
            </a:r>
            <a:r>
              <a:rPr lang="en-US" sz="2400" dirty="0" err="1"/>
              <a:t>Agotnes</a:t>
            </a:r>
            <a:r>
              <a:rPr lang="en-US" sz="2400" dirty="0"/>
              <a:t> and </a:t>
            </a:r>
            <a:r>
              <a:rPr lang="en-US" sz="2400" dirty="0" err="1"/>
              <a:t>Alechina</a:t>
            </a:r>
            <a:r>
              <a:rPr lang="en-US" sz="2400" dirty="0"/>
              <a:t> (2007), Walker (MSS 2014)</a:t>
            </a:r>
          </a:p>
          <a:p>
            <a:pPr marL="0" indent="0">
              <a:buNone/>
            </a:pPr>
            <a:endParaRPr lang="en-US" sz="2400" dirty="0"/>
          </a:p>
          <a:p>
            <a:pPr marL="0" indent="0">
              <a:buNone/>
            </a:pPr>
            <a:r>
              <a:rPr lang="en-US" sz="2400" dirty="0"/>
              <a:t>Dynamic awareness: </a:t>
            </a:r>
          </a:p>
          <a:p>
            <a:pPr marL="0" indent="0">
              <a:buNone/>
            </a:pPr>
            <a:r>
              <a:rPr lang="en-US" sz="2400" dirty="0"/>
              <a:t>…</a:t>
            </a:r>
          </a:p>
        </p:txBody>
      </p:sp>
    </p:spTree>
    <p:extLst>
      <p:ext uri="{BB962C8B-B14F-4D97-AF65-F5344CB8AC3E}">
        <p14:creationId xmlns:p14="http://schemas.microsoft.com/office/powerpoint/2010/main" val="405003182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“Evolution” of the literature on epistemic models of unawareness</a:t>
            </a:r>
          </a:p>
        </p:txBody>
      </p:sp>
      <p:sp>
        <p:nvSpPr>
          <p:cNvPr id="3" name="TextBox 2"/>
          <p:cNvSpPr txBox="1"/>
          <p:nvPr/>
        </p:nvSpPr>
        <p:spPr>
          <a:xfrm>
            <a:off x="220807" y="2092470"/>
            <a:ext cx="8701273" cy="2308314"/>
          </a:xfrm>
          <a:prstGeom prst="rect">
            <a:avLst/>
          </a:prstGeom>
          <a:noFill/>
        </p:spPr>
        <p:txBody>
          <a:bodyPr wrap="none" lIns="91430" tIns="45715" rIns="91430" bIns="45715" rtlCol="0">
            <a:spAutoFit/>
          </a:bodyPr>
          <a:lstStyle/>
          <a:p>
            <a:r>
              <a:rPr lang="en-US" sz="2400" b="1" dirty="0"/>
              <a:t>Survey:</a:t>
            </a:r>
          </a:p>
          <a:p>
            <a:endParaRPr lang="en-US" sz="2400" dirty="0"/>
          </a:p>
          <a:p>
            <a:r>
              <a:rPr lang="en-US" sz="2400" dirty="0" err="1"/>
              <a:t>Schipper</a:t>
            </a:r>
            <a:r>
              <a:rPr lang="en-US" sz="2400" dirty="0"/>
              <a:t>, B.C. </a:t>
            </a:r>
            <a:r>
              <a:rPr lang="en-US" sz="2400" i="1" dirty="0"/>
              <a:t>“Awareness”, </a:t>
            </a:r>
            <a:r>
              <a:rPr lang="en-US" sz="2400" dirty="0"/>
              <a:t>in: </a:t>
            </a:r>
            <a:r>
              <a:rPr lang="en-US" sz="2400" dirty="0">
                <a:hlinkClick r:id="rId2"/>
              </a:rPr>
              <a:t>Handbook of Epistemic Logic</a:t>
            </a:r>
            <a:r>
              <a:rPr lang="en-US" sz="2400" dirty="0"/>
              <a:t>, </a:t>
            </a:r>
          </a:p>
          <a:p>
            <a:r>
              <a:rPr lang="en-US" sz="2400" dirty="0"/>
              <a:t>Chapter 3, H. van </a:t>
            </a:r>
            <a:r>
              <a:rPr lang="en-US" sz="2400" dirty="0" err="1"/>
              <a:t>Ditmarsch</a:t>
            </a:r>
            <a:r>
              <a:rPr lang="en-US" sz="2400" dirty="0"/>
              <a:t>, J.Y. Halpern, W. van der Hoek </a:t>
            </a:r>
          </a:p>
          <a:p>
            <a:r>
              <a:rPr lang="en-US" sz="2400" dirty="0"/>
              <a:t>and B. </a:t>
            </a:r>
            <a:r>
              <a:rPr lang="en-US" sz="2400" dirty="0" err="1"/>
              <a:t>Kooi</a:t>
            </a:r>
            <a:r>
              <a:rPr lang="en-US" sz="2400" dirty="0"/>
              <a:t> (Eds.), College Publications, London, 2015, </a:t>
            </a:r>
          </a:p>
          <a:p>
            <a:r>
              <a:rPr lang="en-US" sz="2400" dirty="0"/>
              <a:t>77–146. </a:t>
            </a:r>
          </a:p>
        </p:txBody>
      </p:sp>
    </p:spTree>
    <p:extLst>
      <p:ext uri="{BB962C8B-B14F-4D97-AF65-F5344CB8AC3E}">
        <p14:creationId xmlns:p14="http://schemas.microsoft.com/office/powerpoint/2010/main" val="27587976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525" y="5167746"/>
            <a:ext cx="9144000" cy="1690255"/>
          </a:xfrm>
          <a:prstGeom prst="rect">
            <a:avLst/>
          </a:prstGeom>
          <a:solidFill>
            <a:srgbClr val="CCFF33">
              <a:alpha val="20000"/>
            </a:srgbClr>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fontAlgn="base">
              <a:spcBef>
                <a:spcPct val="0"/>
              </a:spcBef>
              <a:spcAft>
                <a:spcPct val="0"/>
              </a:spcAft>
            </a:pPr>
            <a:endParaRPr lang="en-US">
              <a:solidFill>
                <a:srgbClr val="000000"/>
              </a:solidFill>
              <a:latin typeface="Arial" charset="0"/>
              <a:cs typeface="Arial" charset="0"/>
            </a:endParaRPr>
          </a:p>
        </p:txBody>
      </p:sp>
      <p:sp>
        <p:nvSpPr>
          <p:cNvPr id="3" name="Rectangle 2"/>
          <p:cNvSpPr/>
          <p:nvPr/>
        </p:nvSpPr>
        <p:spPr bwMode="auto">
          <a:xfrm>
            <a:off x="-9525" y="1773382"/>
            <a:ext cx="9144000" cy="3380508"/>
          </a:xfrm>
          <a:prstGeom prst="rect">
            <a:avLst/>
          </a:prstGeom>
          <a:solidFill>
            <a:srgbClr val="FF9900">
              <a:alpha val="20000"/>
            </a:srgbClr>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fontAlgn="base">
              <a:spcBef>
                <a:spcPct val="0"/>
              </a:spcBef>
              <a:spcAft>
                <a:spcPct val="0"/>
              </a:spcAft>
            </a:pPr>
            <a:endParaRPr lang="en-US" dirty="0">
              <a:solidFill>
                <a:srgbClr val="000000"/>
              </a:solidFill>
              <a:latin typeface="Arial" charset="0"/>
              <a:cs typeface="Arial" charset="0"/>
            </a:endParaRPr>
          </a:p>
        </p:txBody>
      </p:sp>
      <p:sp>
        <p:nvSpPr>
          <p:cNvPr id="4" name="Rectangle 3"/>
          <p:cNvSpPr/>
          <p:nvPr/>
        </p:nvSpPr>
        <p:spPr bwMode="auto">
          <a:xfrm>
            <a:off x="0" y="2"/>
            <a:ext cx="9144000" cy="1759527"/>
          </a:xfrm>
          <a:prstGeom prst="rect">
            <a:avLst/>
          </a:prstGeom>
          <a:solidFill>
            <a:srgbClr val="FFFF00">
              <a:alpha val="20000"/>
            </a:srgbClr>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fontAlgn="base">
              <a:spcBef>
                <a:spcPct val="0"/>
              </a:spcBef>
              <a:spcAft>
                <a:spcPct val="0"/>
              </a:spcAft>
            </a:pPr>
            <a:endParaRPr lang="en-US" dirty="0">
              <a:solidFill>
                <a:srgbClr val="000000"/>
              </a:solidFill>
              <a:latin typeface="Arial" charset="0"/>
              <a:cs typeface="Arial" charset="0"/>
            </a:endParaRPr>
          </a:p>
        </p:txBody>
      </p:sp>
      <p:sp>
        <p:nvSpPr>
          <p:cNvPr id="5" name="TextBox 4"/>
          <p:cNvSpPr txBox="1"/>
          <p:nvPr/>
        </p:nvSpPr>
        <p:spPr>
          <a:xfrm>
            <a:off x="2926536" y="1921446"/>
            <a:ext cx="1584067"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HMS (2006, 2008)</a:t>
            </a:r>
          </a:p>
          <a:p>
            <a:pPr algn="ctr" defTabSz="914297">
              <a:defRPr/>
            </a:pPr>
            <a:r>
              <a:rPr lang="en-US" sz="1200" kern="0" dirty="0">
                <a:solidFill>
                  <a:srgbClr val="000000"/>
                </a:solidFill>
              </a:rPr>
              <a:t>Unawareness </a:t>
            </a:r>
            <a:r>
              <a:rPr lang="en-US" sz="1200" kern="0" dirty="0" err="1">
                <a:solidFill>
                  <a:srgbClr val="000000"/>
                </a:solidFill>
              </a:rPr>
              <a:t>struct</a:t>
            </a:r>
            <a:r>
              <a:rPr lang="en-US" sz="1200" kern="0" dirty="0">
                <a:solidFill>
                  <a:srgbClr val="000000"/>
                </a:solidFill>
              </a:rPr>
              <a:t>.</a:t>
            </a:r>
          </a:p>
        </p:txBody>
      </p:sp>
      <p:sp>
        <p:nvSpPr>
          <p:cNvPr id="6" name="TextBox 5"/>
          <p:cNvSpPr txBox="1"/>
          <p:nvPr/>
        </p:nvSpPr>
        <p:spPr>
          <a:xfrm>
            <a:off x="4662480" y="2814215"/>
            <a:ext cx="1643378"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FH (1988) Prop. gen.</a:t>
            </a:r>
          </a:p>
          <a:p>
            <a:pPr algn="ctr" defTabSz="914297">
              <a:defRPr/>
            </a:pPr>
            <a:r>
              <a:rPr lang="en-US" sz="1200" kern="0" dirty="0">
                <a:solidFill>
                  <a:srgbClr val="000000"/>
                </a:solidFill>
              </a:rPr>
              <a:t>awareness structures</a:t>
            </a:r>
          </a:p>
        </p:txBody>
      </p:sp>
      <p:sp>
        <p:nvSpPr>
          <p:cNvPr id="7" name="TextBox 6"/>
          <p:cNvSpPr txBox="1"/>
          <p:nvPr/>
        </p:nvSpPr>
        <p:spPr>
          <a:xfrm>
            <a:off x="5198210" y="3682716"/>
            <a:ext cx="1697881" cy="461655"/>
          </a:xfrm>
          <a:prstGeom prst="rect">
            <a:avLst/>
          </a:prstGeom>
          <a:noFill/>
          <a:ln w="28575">
            <a:solidFill>
              <a:srgbClr val="FF0000"/>
            </a:solidFill>
          </a:ln>
        </p:spPr>
        <p:txBody>
          <a:bodyPr wrap="none" lIns="91430" tIns="45715" rIns="91430" bIns="45715" rtlCol="0">
            <a:spAutoFit/>
          </a:bodyPr>
          <a:lstStyle/>
          <a:p>
            <a:pPr algn="ctr" fontAlgn="base">
              <a:spcBef>
                <a:spcPct val="0"/>
              </a:spcBef>
              <a:spcAft>
                <a:spcPct val="0"/>
              </a:spcAft>
            </a:pPr>
            <a:r>
              <a:rPr lang="en-US" sz="1200" b="1" dirty="0">
                <a:solidFill>
                  <a:srgbClr val="000000"/>
                </a:solidFill>
              </a:rPr>
              <a:t>Fagin Halpern (1988)</a:t>
            </a:r>
          </a:p>
          <a:p>
            <a:pPr algn="ctr" fontAlgn="base">
              <a:spcBef>
                <a:spcPct val="0"/>
              </a:spcBef>
              <a:spcAft>
                <a:spcPct val="0"/>
              </a:spcAft>
            </a:pPr>
            <a:r>
              <a:rPr lang="en-US" sz="1200" b="1" dirty="0" err="1">
                <a:solidFill>
                  <a:srgbClr val="000000"/>
                </a:solidFill>
              </a:rPr>
              <a:t>Awarness</a:t>
            </a:r>
            <a:r>
              <a:rPr lang="en-US" sz="1200" b="1" dirty="0">
                <a:solidFill>
                  <a:srgbClr val="000000"/>
                </a:solidFill>
              </a:rPr>
              <a:t> </a:t>
            </a:r>
            <a:r>
              <a:rPr lang="en-US" sz="1200" b="1" dirty="0" err="1">
                <a:solidFill>
                  <a:srgbClr val="000000"/>
                </a:solidFill>
              </a:rPr>
              <a:t>struct</a:t>
            </a:r>
            <a:r>
              <a:rPr lang="en-US" sz="1200" b="1" dirty="0">
                <a:solidFill>
                  <a:srgbClr val="000000"/>
                </a:solidFill>
              </a:rPr>
              <a:t>.</a:t>
            </a:r>
          </a:p>
        </p:txBody>
      </p:sp>
      <p:sp>
        <p:nvSpPr>
          <p:cNvPr id="8" name="TextBox 7"/>
          <p:cNvSpPr txBox="1"/>
          <p:nvPr/>
        </p:nvSpPr>
        <p:spPr>
          <a:xfrm>
            <a:off x="4341884" y="207808"/>
            <a:ext cx="1745971"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Halpern (2001)</a:t>
            </a:r>
          </a:p>
          <a:p>
            <a:pPr algn="ctr" defTabSz="914297">
              <a:defRPr/>
            </a:pPr>
            <a:r>
              <a:rPr lang="en-US" sz="1200" kern="0" dirty="0">
                <a:solidFill>
                  <a:srgbClr val="000000"/>
                </a:solidFill>
              </a:rPr>
              <a:t>Single-agent aw. </a:t>
            </a:r>
            <a:r>
              <a:rPr lang="en-US" sz="1200" kern="0" dirty="0" err="1">
                <a:solidFill>
                  <a:srgbClr val="000000"/>
                </a:solidFill>
              </a:rPr>
              <a:t>struc</a:t>
            </a:r>
            <a:r>
              <a:rPr lang="en-US" sz="1200" kern="0" dirty="0">
                <a:solidFill>
                  <a:srgbClr val="000000"/>
                </a:solidFill>
              </a:rPr>
              <a:t>.</a:t>
            </a:r>
          </a:p>
        </p:txBody>
      </p:sp>
      <p:sp>
        <p:nvSpPr>
          <p:cNvPr id="9" name="TextBox 8"/>
          <p:cNvSpPr txBox="1"/>
          <p:nvPr/>
        </p:nvSpPr>
        <p:spPr>
          <a:xfrm>
            <a:off x="5994357" y="4585859"/>
            <a:ext cx="1128814"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Sillari</a:t>
            </a:r>
            <a:r>
              <a:rPr lang="en-US" sz="1200" kern="0" dirty="0">
                <a:solidFill>
                  <a:srgbClr val="000000"/>
                </a:solidFill>
              </a:rPr>
              <a:t> (2008a)</a:t>
            </a:r>
          </a:p>
          <a:p>
            <a:pPr algn="ctr" defTabSz="914297">
              <a:defRPr/>
            </a:pPr>
            <a:r>
              <a:rPr lang="en-US" sz="1200" kern="0" dirty="0">
                <a:solidFill>
                  <a:srgbClr val="000000"/>
                </a:solidFill>
              </a:rPr>
              <a:t>Aw. </a:t>
            </a:r>
            <a:r>
              <a:rPr lang="en-US" sz="1200" kern="0" dirty="0" err="1">
                <a:solidFill>
                  <a:srgbClr val="000000"/>
                </a:solidFill>
              </a:rPr>
              <a:t>neighb</a:t>
            </a:r>
            <a:r>
              <a:rPr lang="en-US" sz="1200" kern="0" dirty="0">
                <a:solidFill>
                  <a:srgbClr val="000000"/>
                </a:solidFill>
              </a:rPr>
              <a:t>.</a:t>
            </a:r>
          </a:p>
        </p:txBody>
      </p:sp>
      <p:sp>
        <p:nvSpPr>
          <p:cNvPr id="10" name="TextBox 9"/>
          <p:cNvSpPr txBox="1"/>
          <p:nvPr/>
        </p:nvSpPr>
        <p:spPr>
          <a:xfrm>
            <a:off x="7533711" y="3682721"/>
            <a:ext cx="1402928"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Rantala</a:t>
            </a:r>
            <a:r>
              <a:rPr lang="en-US" sz="1200" kern="0" dirty="0">
                <a:solidFill>
                  <a:srgbClr val="000000"/>
                </a:solidFill>
              </a:rPr>
              <a:t> (1982)</a:t>
            </a:r>
          </a:p>
          <a:p>
            <a:pPr algn="ctr" defTabSz="914297">
              <a:defRPr/>
            </a:pPr>
            <a:r>
              <a:rPr lang="en-US" sz="1200" kern="0" dirty="0">
                <a:solidFill>
                  <a:srgbClr val="000000"/>
                </a:solidFill>
              </a:rPr>
              <a:t>Impossible worlds</a:t>
            </a:r>
          </a:p>
        </p:txBody>
      </p:sp>
      <p:sp>
        <p:nvSpPr>
          <p:cNvPr id="11" name="TextBox 10"/>
          <p:cNvSpPr txBox="1"/>
          <p:nvPr/>
        </p:nvSpPr>
        <p:spPr>
          <a:xfrm>
            <a:off x="1393367" y="2814215"/>
            <a:ext cx="1657806"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Board Chung (2011b)</a:t>
            </a:r>
          </a:p>
          <a:p>
            <a:pPr algn="ctr" defTabSz="914297">
              <a:defRPr/>
            </a:pPr>
            <a:r>
              <a:rPr lang="en-US" sz="1200" kern="0" dirty="0">
                <a:solidFill>
                  <a:srgbClr val="000000"/>
                </a:solidFill>
              </a:rPr>
              <a:t>Obj.-based </a:t>
            </a:r>
            <a:r>
              <a:rPr lang="en-US" sz="1200" kern="0" dirty="0" err="1">
                <a:solidFill>
                  <a:srgbClr val="000000"/>
                </a:solidFill>
              </a:rPr>
              <a:t>unaw</a:t>
            </a:r>
            <a:r>
              <a:rPr lang="en-US" sz="1200" kern="0" dirty="0">
                <a:solidFill>
                  <a:srgbClr val="000000"/>
                </a:solidFill>
              </a:rPr>
              <a:t>.</a:t>
            </a:r>
          </a:p>
        </p:txBody>
      </p:sp>
      <p:sp>
        <p:nvSpPr>
          <p:cNvPr id="12" name="TextBox 11"/>
          <p:cNvSpPr txBox="1"/>
          <p:nvPr/>
        </p:nvSpPr>
        <p:spPr>
          <a:xfrm>
            <a:off x="874356" y="207778"/>
            <a:ext cx="1088739"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Li (2009)</a:t>
            </a:r>
          </a:p>
          <a:p>
            <a:pPr algn="ctr" defTabSz="914297">
              <a:defRPr/>
            </a:pPr>
            <a:r>
              <a:rPr lang="en-US" sz="1200" kern="0" dirty="0">
                <a:solidFill>
                  <a:srgbClr val="000000"/>
                </a:solidFill>
              </a:rPr>
              <a:t>Prod. models</a:t>
            </a:r>
          </a:p>
        </p:txBody>
      </p:sp>
      <p:sp>
        <p:nvSpPr>
          <p:cNvPr id="13" name="TextBox 12"/>
          <p:cNvSpPr txBox="1"/>
          <p:nvPr/>
        </p:nvSpPr>
        <p:spPr>
          <a:xfrm>
            <a:off x="5978214" y="6317687"/>
            <a:ext cx="1244230"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Sillari</a:t>
            </a:r>
            <a:r>
              <a:rPr lang="en-US" sz="1200" kern="0" dirty="0">
                <a:solidFill>
                  <a:srgbClr val="000000"/>
                </a:solidFill>
              </a:rPr>
              <a:t> (2008a)</a:t>
            </a:r>
          </a:p>
          <a:p>
            <a:pPr algn="ctr" defTabSz="914297">
              <a:defRPr/>
            </a:pPr>
            <a:r>
              <a:rPr lang="en-US" sz="1200" kern="0" dirty="0">
                <a:solidFill>
                  <a:srgbClr val="000000"/>
                </a:solidFill>
              </a:rPr>
              <a:t>FO Aw. </a:t>
            </a:r>
            <a:r>
              <a:rPr lang="en-US" sz="1200" kern="0" dirty="0" err="1">
                <a:solidFill>
                  <a:srgbClr val="000000"/>
                </a:solidFill>
              </a:rPr>
              <a:t>neighb</a:t>
            </a:r>
            <a:r>
              <a:rPr lang="en-US" sz="1200" kern="0" dirty="0">
                <a:solidFill>
                  <a:srgbClr val="000000"/>
                </a:solidFill>
              </a:rPr>
              <a:t>.</a:t>
            </a:r>
          </a:p>
        </p:txBody>
      </p:sp>
      <p:sp>
        <p:nvSpPr>
          <p:cNvPr id="14" name="TextBox 13"/>
          <p:cNvSpPr txBox="1"/>
          <p:nvPr/>
        </p:nvSpPr>
        <p:spPr>
          <a:xfrm>
            <a:off x="1168229" y="6167028"/>
            <a:ext cx="1657806"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Board Chung (2011a)</a:t>
            </a:r>
          </a:p>
          <a:p>
            <a:pPr algn="ctr" defTabSz="914297">
              <a:defRPr/>
            </a:pPr>
            <a:r>
              <a:rPr lang="en-US" sz="1200" kern="0" dirty="0">
                <a:solidFill>
                  <a:srgbClr val="000000"/>
                </a:solidFill>
              </a:rPr>
              <a:t>FO Obj.-based </a:t>
            </a:r>
            <a:r>
              <a:rPr lang="en-US" sz="1200" kern="0" dirty="0" err="1">
                <a:solidFill>
                  <a:srgbClr val="000000"/>
                </a:solidFill>
              </a:rPr>
              <a:t>unaw</a:t>
            </a:r>
            <a:r>
              <a:rPr lang="en-US" sz="1200" kern="0" dirty="0">
                <a:solidFill>
                  <a:srgbClr val="000000"/>
                </a:solidFill>
              </a:rPr>
              <a:t>.</a:t>
            </a:r>
          </a:p>
        </p:txBody>
      </p:sp>
      <p:sp>
        <p:nvSpPr>
          <p:cNvPr id="15" name="TextBox 14"/>
          <p:cNvSpPr txBox="1"/>
          <p:nvPr/>
        </p:nvSpPr>
        <p:spPr>
          <a:xfrm>
            <a:off x="856617" y="1921446"/>
            <a:ext cx="1207362"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Li (2008) Multi-</a:t>
            </a:r>
          </a:p>
          <a:p>
            <a:pPr algn="ctr" defTabSz="914297">
              <a:defRPr/>
            </a:pPr>
            <a:r>
              <a:rPr lang="en-US" sz="1200" kern="0" dirty="0">
                <a:solidFill>
                  <a:srgbClr val="000000"/>
                </a:solidFill>
              </a:rPr>
              <a:t>agent prod. m.</a:t>
            </a:r>
          </a:p>
        </p:txBody>
      </p:sp>
      <p:sp>
        <p:nvSpPr>
          <p:cNvPr id="16" name="TextBox 15"/>
          <p:cNvSpPr txBox="1"/>
          <p:nvPr/>
        </p:nvSpPr>
        <p:spPr>
          <a:xfrm>
            <a:off x="7574588" y="4585886"/>
            <a:ext cx="1515138"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Sillari</a:t>
            </a:r>
            <a:r>
              <a:rPr lang="en-US" sz="1200" kern="0" dirty="0">
                <a:solidFill>
                  <a:srgbClr val="000000"/>
                </a:solidFill>
              </a:rPr>
              <a:t> (2008a) Imp. </a:t>
            </a:r>
          </a:p>
          <a:p>
            <a:pPr algn="ctr" defTabSz="914297">
              <a:defRPr/>
            </a:pPr>
            <a:r>
              <a:rPr lang="en-US" sz="1200" kern="0" dirty="0">
                <a:solidFill>
                  <a:srgbClr val="000000"/>
                </a:solidFill>
              </a:rPr>
              <a:t>worlds </a:t>
            </a:r>
            <a:r>
              <a:rPr lang="en-US" sz="1200" kern="0" dirty="0" err="1">
                <a:solidFill>
                  <a:srgbClr val="000000"/>
                </a:solidFill>
              </a:rPr>
              <a:t>neighb</a:t>
            </a:r>
            <a:r>
              <a:rPr lang="en-US" sz="1200" kern="0" dirty="0">
                <a:solidFill>
                  <a:srgbClr val="000000"/>
                </a:solidFill>
              </a:rPr>
              <a:t>.</a:t>
            </a:r>
          </a:p>
        </p:txBody>
      </p:sp>
      <p:sp>
        <p:nvSpPr>
          <p:cNvPr id="17" name="TextBox 16"/>
          <p:cNvSpPr txBox="1"/>
          <p:nvPr/>
        </p:nvSpPr>
        <p:spPr>
          <a:xfrm>
            <a:off x="7613288" y="6317713"/>
            <a:ext cx="1465446"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Sillari</a:t>
            </a:r>
            <a:r>
              <a:rPr lang="en-US" sz="1200" kern="0" dirty="0">
                <a:solidFill>
                  <a:srgbClr val="000000"/>
                </a:solidFill>
              </a:rPr>
              <a:t> (2008a) FO</a:t>
            </a:r>
          </a:p>
          <a:p>
            <a:pPr algn="ctr" defTabSz="914297">
              <a:defRPr/>
            </a:pPr>
            <a:r>
              <a:rPr lang="en-US" sz="1200" kern="0" dirty="0" err="1">
                <a:solidFill>
                  <a:srgbClr val="000000"/>
                </a:solidFill>
              </a:rPr>
              <a:t>Imposs</a:t>
            </a:r>
            <a:r>
              <a:rPr lang="en-US" sz="1200" kern="0" dirty="0">
                <a:solidFill>
                  <a:srgbClr val="000000"/>
                </a:solidFill>
              </a:rPr>
              <a:t>. w. </a:t>
            </a:r>
            <a:r>
              <a:rPr lang="en-US" sz="1200" kern="0" dirty="0" err="1">
                <a:solidFill>
                  <a:srgbClr val="000000"/>
                </a:solidFill>
              </a:rPr>
              <a:t>neighb</a:t>
            </a:r>
            <a:r>
              <a:rPr lang="en-US" sz="1200" kern="0" dirty="0">
                <a:solidFill>
                  <a:srgbClr val="000000"/>
                </a:solidFill>
              </a:rPr>
              <a:t>.</a:t>
            </a:r>
          </a:p>
        </p:txBody>
      </p:sp>
      <p:sp>
        <p:nvSpPr>
          <p:cNvPr id="18" name="TextBox 17"/>
          <p:cNvSpPr txBox="1"/>
          <p:nvPr/>
        </p:nvSpPr>
        <p:spPr>
          <a:xfrm>
            <a:off x="5071183" y="5240526"/>
            <a:ext cx="1810091"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Halpern </a:t>
            </a:r>
            <a:r>
              <a:rPr lang="en-US" sz="1200" kern="0" dirty="0" err="1">
                <a:solidFill>
                  <a:srgbClr val="000000"/>
                </a:solidFill>
              </a:rPr>
              <a:t>Rego</a:t>
            </a:r>
            <a:r>
              <a:rPr lang="en-US" sz="1200" kern="0" dirty="0">
                <a:solidFill>
                  <a:srgbClr val="000000"/>
                </a:solidFill>
              </a:rPr>
              <a:t> (2009)</a:t>
            </a:r>
          </a:p>
          <a:p>
            <a:pPr algn="ctr" defTabSz="914297">
              <a:defRPr/>
            </a:pPr>
            <a:r>
              <a:rPr lang="en-US" sz="1200" kern="0" dirty="0">
                <a:solidFill>
                  <a:srgbClr val="000000"/>
                </a:solidFill>
              </a:rPr>
              <a:t>Prop. quant. aw. </a:t>
            </a:r>
            <a:r>
              <a:rPr lang="en-US" sz="1200" kern="0" dirty="0" err="1">
                <a:solidFill>
                  <a:srgbClr val="000000"/>
                </a:solidFill>
              </a:rPr>
              <a:t>struct</a:t>
            </a:r>
            <a:r>
              <a:rPr lang="en-US" sz="1200" kern="0" dirty="0">
                <a:solidFill>
                  <a:srgbClr val="000000"/>
                </a:solidFill>
              </a:rPr>
              <a:t>. </a:t>
            </a:r>
          </a:p>
        </p:txBody>
      </p:sp>
      <p:sp>
        <p:nvSpPr>
          <p:cNvPr id="19" name="TextBox 18"/>
          <p:cNvSpPr txBox="1"/>
          <p:nvPr/>
        </p:nvSpPr>
        <p:spPr>
          <a:xfrm>
            <a:off x="2782208" y="1094500"/>
            <a:ext cx="1871005"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Modica</a:t>
            </a:r>
            <a:r>
              <a:rPr lang="en-US" sz="1200" kern="0" dirty="0">
                <a:solidFill>
                  <a:srgbClr val="000000"/>
                </a:solidFill>
              </a:rPr>
              <a:t> </a:t>
            </a:r>
            <a:r>
              <a:rPr lang="en-US" sz="1200" kern="0" dirty="0" err="1">
                <a:solidFill>
                  <a:srgbClr val="000000"/>
                </a:solidFill>
              </a:rPr>
              <a:t>Rustichini</a:t>
            </a:r>
            <a:r>
              <a:rPr lang="en-US" sz="1200" kern="0" dirty="0">
                <a:solidFill>
                  <a:srgbClr val="000000"/>
                </a:solidFill>
              </a:rPr>
              <a:t> (1999)</a:t>
            </a:r>
          </a:p>
          <a:p>
            <a:pPr algn="ctr" defTabSz="914297">
              <a:defRPr/>
            </a:pPr>
            <a:r>
              <a:rPr lang="en-US" sz="1200" kern="0" dirty="0">
                <a:solidFill>
                  <a:srgbClr val="000000"/>
                </a:solidFill>
              </a:rPr>
              <a:t>Gen. stand. models</a:t>
            </a:r>
          </a:p>
        </p:txBody>
      </p:sp>
      <p:sp>
        <p:nvSpPr>
          <p:cNvPr id="20" name="TextBox 19"/>
          <p:cNvSpPr txBox="1"/>
          <p:nvPr/>
        </p:nvSpPr>
        <p:spPr>
          <a:xfrm>
            <a:off x="3162529" y="5805115"/>
            <a:ext cx="1810091"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Halpern </a:t>
            </a:r>
            <a:r>
              <a:rPr lang="en-US" sz="1200" kern="0" dirty="0" err="1">
                <a:solidFill>
                  <a:srgbClr val="000000"/>
                </a:solidFill>
              </a:rPr>
              <a:t>Rego</a:t>
            </a:r>
            <a:r>
              <a:rPr lang="en-US" sz="1200" kern="0" dirty="0">
                <a:solidFill>
                  <a:srgbClr val="000000"/>
                </a:solidFill>
              </a:rPr>
              <a:t> (2013)</a:t>
            </a:r>
          </a:p>
          <a:p>
            <a:pPr algn="ctr" defTabSz="914297">
              <a:defRPr/>
            </a:pPr>
            <a:r>
              <a:rPr lang="en-US" sz="1200" kern="0" dirty="0">
                <a:solidFill>
                  <a:srgbClr val="000000"/>
                </a:solidFill>
              </a:rPr>
              <a:t>Prop. quant. aw. </a:t>
            </a:r>
            <a:r>
              <a:rPr lang="en-US" sz="1200" kern="0" dirty="0" err="1">
                <a:solidFill>
                  <a:srgbClr val="000000"/>
                </a:solidFill>
              </a:rPr>
              <a:t>struct</a:t>
            </a:r>
            <a:r>
              <a:rPr lang="en-US" sz="1200" kern="0" dirty="0">
                <a:solidFill>
                  <a:srgbClr val="000000"/>
                </a:solidFill>
              </a:rPr>
              <a:t>. </a:t>
            </a:r>
          </a:p>
        </p:txBody>
      </p:sp>
      <p:cxnSp>
        <p:nvCxnSpPr>
          <p:cNvPr id="21" name="Straight Connector 20"/>
          <p:cNvCxnSpPr/>
          <p:nvPr/>
        </p:nvCxnSpPr>
        <p:spPr bwMode="auto">
          <a:xfrm flipH="1" flipV="1">
            <a:off x="69276" y="1759531"/>
            <a:ext cx="8963891" cy="13855"/>
          </a:xfrm>
          <a:prstGeom prst="line">
            <a:avLst/>
          </a:prstGeom>
          <a:noFill/>
          <a:ln w="25400" cap="flat" cmpd="sng" algn="ctr">
            <a:solidFill>
              <a:srgbClr val="0000FF"/>
            </a:solidFill>
            <a:prstDash val="dash"/>
            <a:round/>
            <a:headEnd type="none" w="med" len="med"/>
            <a:tailEnd type="none" w="med" len="med"/>
          </a:ln>
          <a:effectLst/>
        </p:spPr>
      </p:cxnSp>
      <p:cxnSp>
        <p:nvCxnSpPr>
          <p:cNvPr id="22" name="Straight Connector 21"/>
          <p:cNvCxnSpPr/>
          <p:nvPr/>
        </p:nvCxnSpPr>
        <p:spPr bwMode="auto">
          <a:xfrm flipH="1" flipV="1">
            <a:off x="83128" y="5154001"/>
            <a:ext cx="8963891" cy="13855"/>
          </a:xfrm>
          <a:prstGeom prst="line">
            <a:avLst/>
          </a:prstGeom>
          <a:noFill/>
          <a:ln w="25400" cap="flat" cmpd="sng" algn="ctr">
            <a:solidFill>
              <a:srgbClr val="0000FF"/>
            </a:solidFill>
            <a:prstDash val="dash"/>
            <a:round/>
            <a:headEnd type="none" w="med" len="med"/>
            <a:tailEnd type="none" w="med" len="med"/>
          </a:ln>
          <a:effectLst/>
        </p:spPr>
      </p:cxnSp>
      <p:cxnSp>
        <p:nvCxnSpPr>
          <p:cNvPr id="23" name="Straight Arrow Connector 22"/>
          <p:cNvCxnSpPr>
            <a:stCxn id="8" idx="1"/>
            <a:endCxn id="12" idx="3"/>
          </p:cNvCxnSpPr>
          <p:nvPr/>
        </p:nvCxnSpPr>
        <p:spPr bwMode="auto">
          <a:xfrm flipH="1" flipV="1">
            <a:off x="1963095" y="438606"/>
            <a:ext cx="2378789" cy="30"/>
          </a:xfrm>
          <a:prstGeom prst="straightConnector1">
            <a:avLst/>
          </a:prstGeom>
          <a:noFill/>
          <a:ln w="12700" cap="flat" cmpd="sng" algn="ctr">
            <a:solidFill>
              <a:srgbClr val="000000"/>
            </a:solidFill>
            <a:prstDash val="solid"/>
            <a:round/>
            <a:headEnd type="triangle" w="med" len="med"/>
            <a:tailEnd type="triangle" w="med" len="med"/>
          </a:ln>
          <a:effectLst/>
        </p:spPr>
      </p:cxnSp>
      <p:cxnSp>
        <p:nvCxnSpPr>
          <p:cNvPr id="24" name="Straight Arrow Connector 23"/>
          <p:cNvCxnSpPr>
            <a:endCxn id="19" idx="0"/>
          </p:cNvCxnSpPr>
          <p:nvPr/>
        </p:nvCxnSpPr>
        <p:spPr bwMode="auto">
          <a:xfrm flipH="1">
            <a:off x="3717711" y="674167"/>
            <a:ext cx="1435102" cy="420333"/>
          </a:xfrm>
          <a:prstGeom prst="straightConnector1">
            <a:avLst/>
          </a:prstGeom>
          <a:noFill/>
          <a:ln w="12700" cap="flat" cmpd="sng" algn="ctr">
            <a:solidFill>
              <a:srgbClr val="000000"/>
            </a:solidFill>
            <a:prstDash val="solid"/>
            <a:round/>
            <a:headEnd type="triangle" w="med" len="med"/>
            <a:tailEnd type="triangle" w="med" len="med"/>
          </a:ln>
          <a:effectLst/>
        </p:spPr>
      </p:cxnSp>
      <p:cxnSp>
        <p:nvCxnSpPr>
          <p:cNvPr id="25" name="Straight Arrow Connector 24"/>
          <p:cNvCxnSpPr>
            <a:stCxn id="19" idx="1"/>
            <a:endCxn id="12" idx="2"/>
          </p:cNvCxnSpPr>
          <p:nvPr/>
        </p:nvCxnSpPr>
        <p:spPr bwMode="auto">
          <a:xfrm flipH="1" flipV="1">
            <a:off x="1418726" y="669433"/>
            <a:ext cx="1363482" cy="655895"/>
          </a:xfrm>
          <a:prstGeom prst="straightConnector1">
            <a:avLst/>
          </a:prstGeom>
          <a:noFill/>
          <a:ln w="12700" cap="flat" cmpd="sng" algn="ctr">
            <a:solidFill>
              <a:srgbClr val="000000"/>
            </a:solidFill>
            <a:prstDash val="solid"/>
            <a:round/>
            <a:headEnd type="triangle" w="med" len="med"/>
            <a:tailEnd type="triangle" w="med" len="med"/>
          </a:ln>
          <a:effectLst/>
        </p:spPr>
      </p:cxnSp>
      <p:cxnSp>
        <p:nvCxnSpPr>
          <p:cNvPr id="26" name="Straight Arrow Connector 25"/>
          <p:cNvCxnSpPr>
            <a:stCxn id="6" idx="1"/>
            <a:endCxn id="11" idx="3"/>
          </p:cNvCxnSpPr>
          <p:nvPr/>
        </p:nvCxnSpPr>
        <p:spPr bwMode="auto">
          <a:xfrm flipH="1">
            <a:off x="3051173" y="3045043"/>
            <a:ext cx="1611307" cy="0"/>
          </a:xfrm>
          <a:prstGeom prst="straightConnector1">
            <a:avLst/>
          </a:prstGeom>
          <a:noFill/>
          <a:ln w="12700" cap="flat" cmpd="sng" algn="ctr">
            <a:solidFill>
              <a:srgbClr val="000000"/>
            </a:solidFill>
            <a:prstDash val="solid"/>
            <a:round/>
            <a:headEnd type="triangle" w="med" len="med"/>
            <a:tailEnd type="triangle" w="med" len="med"/>
          </a:ln>
          <a:effectLst/>
        </p:spPr>
      </p:cxnSp>
      <p:cxnSp>
        <p:nvCxnSpPr>
          <p:cNvPr id="27" name="Straight Arrow Connector 26"/>
          <p:cNvCxnSpPr>
            <a:endCxn id="5" idx="3"/>
          </p:cNvCxnSpPr>
          <p:nvPr/>
        </p:nvCxnSpPr>
        <p:spPr bwMode="auto">
          <a:xfrm flipH="1" flipV="1">
            <a:off x="4510603" y="2152274"/>
            <a:ext cx="956752" cy="648078"/>
          </a:xfrm>
          <a:prstGeom prst="straightConnector1">
            <a:avLst/>
          </a:prstGeom>
          <a:noFill/>
          <a:ln w="12700" cap="flat" cmpd="sng" algn="ctr">
            <a:solidFill>
              <a:srgbClr val="000000"/>
            </a:solidFill>
            <a:prstDash val="solid"/>
            <a:round/>
            <a:headEnd type="triangle" w="med" len="med"/>
            <a:tailEnd type="triangle" w="med" len="med"/>
          </a:ln>
          <a:effectLst/>
        </p:spPr>
      </p:cxnSp>
      <p:cxnSp>
        <p:nvCxnSpPr>
          <p:cNvPr id="28" name="Straight Arrow Connector 27"/>
          <p:cNvCxnSpPr>
            <a:stCxn id="5" idx="1"/>
            <a:endCxn id="11" idx="0"/>
          </p:cNvCxnSpPr>
          <p:nvPr/>
        </p:nvCxnSpPr>
        <p:spPr bwMode="auto">
          <a:xfrm flipH="1">
            <a:off x="2222270" y="2152274"/>
            <a:ext cx="704266" cy="661941"/>
          </a:xfrm>
          <a:prstGeom prst="straightConnector1">
            <a:avLst/>
          </a:prstGeom>
          <a:noFill/>
          <a:ln w="12700" cap="flat" cmpd="sng" algn="ctr">
            <a:solidFill>
              <a:srgbClr val="000000"/>
            </a:solidFill>
            <a:prstDash val="solid"/>
            <a:round/>
            <a:headEnd type="triangle" w="med" len="med"/>
            <a:tailEnd type="triangle" w="med" len="med"/>
          </a:ln>
          <a:effectLst/>
        </p:spPr>
      </p:cxnSp>
      <p:cxnSp>
        <p:nvCxnSpPr>
          <p:cNvPr id="29" name="Straight Arrow Connector 28"/>
          <p:cNvCxnSpPr/>
          <p:nvPr/>
        </p:nvCxnSpPr>
        <p:spPr bwMode="auto">
          <a:xfrm flipH="1" flipV="1">
            <a:off x="5457828" y="666750"/>
            <a:ext cx="7293" cy="2147464"/>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30" name="Straight Arrow Connector 29"/>
          <p:cNvCxnSpPr>
            <a:stCxn id="16" idx="1"/>
            <a:endCxn id="9" idx="3"/>
          </p:cNvCxnSpPr>
          <p:nvPr/>
        </p:nvCxnSpPr>
        <p:spPr bwMode="auto">
          <a:xfrm flipH="1" flipV="1">
            <a:off x="7123171" y="4816687"/>
            <a:ext cx="451417" cy="27"/>
          </a:xfrm>
          <a:prstGeom prst="straightConnector1">
            <a:avLst/>
          </a:prstGeom>
          <a:noFill/>
          <a:ln w="12700" cap="flat" cmpd="sng" algn="ctr">
            <a:solidFill>
              <a:srgbClr val="000000"/>
            </a:solidFill>
            <a:prstDash val="solid"/>
            <a:round/>
            <a:headEnd type="triangle" w="med" len="med"/>
            <a:tailEnd type="triangle" w="med" len="med"/>
          </a:ln>
          <a:effectLst/>
        </p:spPr>
      </p:cxnSp>
      <p:cxnSp>
        <p:nvCxnSpPr>
          <p:cNvPr id="31" name="Straight Arrow Connector 30"/>
          <p:cNvCxnSpPr>
            <a:stCxn id="10" idx="1"/>
            <a:endCxn id="7" idx="3"/>
          </p:cNvCxnSpPr>
          <p:nvPr/>
        </p:nvCxnSpPr>
        <p:spPr bwMode="auto">
          <a:xfrm flipH="1" flipV="1">
            <a:off x="6896091" y="3913544"/>
            <a:ext cx="637620" cy="5"/>
          </a:xfrm>
          <a:prstGeom prst="straightConnector1">
            <a:avLst/>
          </a:prstGeom>
          <a:noFill/>
          <a:ln w="12700" cap="flat" cmpd="sng" algn="ctr">
            <a:solidFill>
              <a:srgbClr val="000000"/>
            </a:solidFill>
            <a:prstDash val="solid"/>
            <a:round/>
            <a:headEnd type="triangle" w="med" len="med"/>
            <a:tailEnd type="triangle" w="med" len="med"/>
          </a:ln>
          <a:effectLst/>
        </p:spPr>
      </p:cxnSp>
      <p:cxnSp>
        <p:nvCxnSpPr>
          <p:cNvPr id="32" name="Straight Arrow Connector 31"/>
          <p:cNvCxnSpPr>
            <a:stCxn id="17" idx="1"/>
            <a:endCxn id="13" idx="3"/>
          </p:cNvCxnSpPr>
          <p:nvPr/>
        </p:nvCxnSpPr>
        <p:spPr bwMode="auto">
          <a:xfrm flipH="1" flipV="1">
            <a:off x="7222444" y="6548515"/>
            <a:ext cx="390844" cy="26"/>
          </a:xfrm>
          <a:prstGeom prst="straightConnector1">
            <a:avLst/>
          </a:prstGeom>
          <a:noFill/>
          <a:ln w="12700" cap="flat" cmpd="sng" algn="ctr">
            <a:solidFill>
              <a:srgbClr val="000000"/>
            </a:solidFill>
            <a:prstDash val="solid"/>
            <a:round/>
            <a:headEnd type="triangle" w="med" len="med"/>
            <a:tailEnd type="triangle" w="med" len="med"/>
          </a:ln>
          <a:effectLst/>
        </p:spPr>
      </p:cxnSp>
      <p:cxnSp>
        <p:nvCxnSpPr>
          <p:cNvPr id="33" name="Straight Arrow Connector 32"/>
          <p:cNvCxnSpPr>
            <a:stCxn id="5" idx="0"/>
            <a:endCxn id="19" idx="2"/>
          </p:cNvCxnSpPr>
          <p:nvPr/>
        </p:nvCxnSpPr>
        <p:spPr bwMode="auto">
          <a:xfrm flipH="1" flipV="1">
            <a:off x="3717711" y="1556155"/>
            <a:ext cx="859" cy="365291"/>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34" name="Straight Arrow Connector 33"/>
          <p:cNvCxnSpPr/>
          <p:nvPr/>
        </p:nvCxnSpPr>
        <p:spPr bwMode="auto">
          <a:xfrm flipV="1">
            <a:off x="1171575" y="678876"/>
            <a:ext cx="6088" cy="1264225"/>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35" name="Straight Arrow Connector 34"/>
          <p:cNvCxnSpPr/>
          <p:nvPr/>
        </p:nvCxnSpPr>
        <p:spPr bwMode="auto">
          <a:xfrm flipH="1" flipV="1">
            <a:off x="1990725" y="3238500"/>
            <a:ext cx="6406" cy="2928526"/>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36" name="Straight Arrow Connector 35"/>
          <p:cNvCxnSpPr/>
          <p:nvPr/>
        </p:nvCxnSpPr>
        <p:spPr bwMode="auto">
          <a:xfrm flipV="1">
            <a:off x="5467353" y="3286126"/>
            <a:ext cx="9525" cy="390525"/>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37" name="Straight Arrow Connector 36"/>
          <p:cNvCxnSpPr/>
          <p:nvPr/>
        </p:nvCxnSpPr>
        <p:spPr bwMode="auto">
          <a:xfrm flipH="1" flipV="1">
            <a:off x="5800726" y="4143377"/>
            <a:ext cx="4050" cy="1097149"/>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38" name="Straight Arrow Connector 37"/>
          <p:cNvCxnSpPr/>
          <p:nvPr/>
        </p:nvCxnSpPr>
        <p:spPr bwMode="auto">
          <a:xfrm flipV="1">
            <a:off x="4429524" y="4152900"/>
            <a:ext cx="1371203" cy="1652218"/>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39" name="Straight Arrow Connector 38"/>
          <p:cNvCxnSpPr/>
          <p:nvPr/>
        </p:nvCxnSpPr>
        <p:spPr bwMode="auto">
          <a:xfrm flipH="1" flipV="1">
            <a:off x="6391278" y="4152900"/>
            <a:ext cx="9525" cy="419100"/>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40" name="Straight Arrow Connector 39"/>
          <p:cNvCxnSpPr/>
          <p:nvPr/>
        </p:nvCxnSpPr>
        <p:spPr bwMode="auto">
          <a:xfrm flipV="1">
            <a:off x="6962778" y="5047525"/>
            <a:ext cx="11623" cy="1258027"/>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41" name="Straight Arrow Connector 40"/>
          <p:cNvCxnSpPr/>
          <p:nvPr/>
        </p:nvCxnSpPr>
        <p:spPr bwMode="auto">
          <a:xfrm flipH="1" flipV="1">
            <a:off x="8221320" y="5047550"/>
            <a:ext cx="13851" cy="1270162"/>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42" name="Straight Arrow Connector 41"/>
          <p:cNvCxnSpPr/>
          <p:nvPr/>
        </p:nvCxnSpPr>
        <p:spPr bwMode="auto">
          <a:xfrm flipV="1">
            <a:off x="8215745" y="4152900"/>
            <a:ext cx="4330" cy="432954"/>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43" name="Straight Arrow Connector 42"/>
          <p:cNvCxnSpPr/>
          <p:nvPr/>
        </p:nvCxnSpPr>
        <p:spPr bwMode="auto">
          <a:xfrm flipH="1" flipV="1">
            <a:off x="3343278" y="2381251"/>
            <a:ext cx="1733" cy="3428135"/>
          </a:xfrm>
          <a:prstGeom prst="straightConnector1">
            <a:avLst/>
          </a:prstGeom>
          <a:noFill/>
          <a:ln w="12700" cap="flat" cmpd="sng" algn="ctr">
            <a:solidFill>
              <a:srgbClr val="000000"/>
            </a:solidFill>
            <a:prstDash val="solid"/>
            <a:round/>
            <a:headEnd type="triangle" w="med" len="med"/>
            <a:tailEnd type="none" w="med" len="med"/>
          </a:ln>
          <a:effectLst/>
        </p:spPr>
      </p:cxnSp>
      <p:sp>
        <p:nvSpPr>
          <p:cNvPr id="44" name="TextBox 43"/>
          <p:cNvSpPr txBox="1"/>
          <p:nvPr/>
        </p:nvSpPr>
        <p:spPr>
          <a:xfrm>
            <a:off x="2479977" y="180109"/>
            <a:ext cx="1265070" cy="276989"/>
          </a:xfrm>
          <a:prstGeom prst="rect">
            <a:avLst/>
          </a:prstGeom>
          <a:noFill/>
        </p:spPr>
        <p:txBody>
          <a:bodyPr wrap="none" lIns="91430" tIns="45715" rIns="91430" bIns="45715" rtlCol="0">
            <a:spAutoFit/>
          </a:bodyPr>
          <a:lstStyle/>
          <a:p>
            <a:pPr fontAlgn="base">
              <a:spcBef>
                <a:spcPct val="0"/>
              </a:spcBef>
              <a:spcAft>
                <a:spcPct val="0"/>
              </a:spcAft>
            </a:pPr>
            <a:r>
              <a:rPr lang="en-US" sz="1200" dirty="0" err="1">
                <a:solidFill>
                  <a:srgbClr val="000000"/>
                </a:solidFill>
              </a:rPr>
              <a:t>Heinsalu</a:t>
            </a:r>
            <a:r>
              <a:rPr lang="en-US" sz="1200" dirty="0">
                <a:solidFill>
                  <a:srgbClr val="000000"/>
                </a:solidFill>
              </a:rPr>
              <a:t> (2012)</a:t>
            </a:r>
          </a:p>
        </p:txBody>
      </p:sp>
      <p:sp>
        <p:nvSpPr>
          <p:cNvPr id="45" name="TextBox 44"/>
          <p:cNvSpPr txBox="1"/>
          <p:nvPr/>
        </p:nvSpPr>
        <p:spPr>
          <a:xfrm>
            <a:off x="3810002" y="734301"/>
            <a:ext cx="1205759" cy="276989"/>
          </a:xfrm>
          <a:prstGeom prst="rect">
            <a:avLst/>
          </a:prstGeom>
          <a:noFill/>
        </p:spPr>
        <p:txBody>
          <a:bodyPr wrap="none" lIns="91430" tIns="45715" rIns="91430" bIns="45715" rtlCol="0">
            <a:spAutoFit/>
          </a:bodyPr>
          <a:lstStyle/>
          <a:p>
            <a:pPr fontAlgn="base">
              <a:spcBef>
                <a:spcPct val="0"/>
              </a:spcBef>
              <a:spcAft>
                <a:spcPct val="0"/>
              </a:spcAft>
            </a:pPr>
            <a:r>
              <a:rPr lang="en-US" sz="1200" dirty="0">
                <a:solidFill>
                  <a:srgbClr val="000000"/>
                </a:solidFill>
              </a:rPr>
              <a:t>Halpern (2001)</a:t>
            </a:r>
          </a:p>
        </p:txBody>
      </p:sp>
      <p:sp>
        <p:nvSpPr>
          <p:cNvPr id="46" name="TextBox 45"/>
          <p:cNvSpPr txBox="1"/>
          <p:nvPr/>
        </p:nvSpPr>
        <p:spPr>
          <a:xfrm>
            <a:off x="3861087" y="2458337"/>
            <a:ext cx="1614524" cy="276989"/>
          </a:xfrm>
          <a:prstGeom prst="rect">
            <a:avLst/>
          </a:prstGeom>
          <a:noFill/>
        </p:spPr>
        <p:txBody>
          <a:bodyPr wrap="none" lIns="91430" tIns="45715" rIns="91430" bIns="45715" rtlCol="0">
            <a:spAutoFit/>
          </a:bodyPr>
          <a:lstStyle/>
          <a:p>
            <a:pPr fontAlgn="base">
              <a:spcBef>
                <a:spcPct val="0"/>
              </a:spcBef>
              <a:spcAft>
                <a:spcPct val="0"/>
              </a:spcAft>
            </a:pPr>
            <a:r>
              <a:rPr lang="en-US" sz="1200" dirty="0">
                <a:solidFill>
                  <a:srgbClr val="000000"/>
                </a:solidFill>
              </a:rPr>
              <a:t>Halpern </a:t>
            </a:r>
            <a:r>
              <a:rPr lang="en-US" sz="1200" dirty="0" err="1">
                <a:solidFill>
                  <a:srgbClr val="000000"/>
                </a:solidFill>
              </a:rPr>
              <a:t>Rego</a:t>
            </a:r>
            <a:r>
              <a:rPr lang="en-US" sz="1200" dirty="0">
                <a:solidFill>
                  <a:srgbClr val="000000"/>
                </a:solidFill>
              </a:rPr>
              <a:t> (2008)</a:t>
            </a:r>
          </a:p>
        </p:txBody>
      </p:sp>
      <p:sp>
        <p:nvSpPr>
          <p:cNvPr id="47" name="TextBox 46"/>
          <p:cNvSpPr txBox="1"/>
          <p:nvPr/>
        </p:nvSpPr>
        <p:spPr>
          <a:xfrm>
            <a:off x="1045154" y="2448807"/>
            <a:ext cx="2209046" cy="276989"/>
          </a:xfrm>
          <a:prstGeom prst="rect">
            <a:avLst/>
          </a:prstGeom>
          <a:noFill/>
        </p:spPr>
        <p:txBody>
          <a:bodyPr wrap="none" lIns="91430" tIns="45715" rIns="91430" bIns="45715" rtlCol="0">
            <a:spAutoFit/>
          </a:bodyPr>
          <a:lstStyle/>
          <a:p>
            <a:pPr fontAlgn="base">
              <a:spcBef>
                <a:spcPct val="0"/>
              </a:spcBef>
              <a:spcAft>
                <a:spcPct val="0"/>
              </a:spcAft>
            </a:pPr>
            <a:r>
              <a:rPr lang="en-US" sz="1200" dirty="0">
                <a:solidFill>
                  <a:srgbClr val="000000"/>
                </a:solidFill>
              </a:rPr>
              <a:t>Board Chung </a:t>
            </a:r>
            <a:r>
              <a:rPr lang="en-US" sz="1200" dirty="0" err="1">
                <a:solidFill>
                  <a:srgbClr val="000000"/>
                </a:solidFill>
              </a:rPr>
              <a:t>Schipper</a:t>
            </a:r>
            <a:r>
              <a:rPr lang="en-US" sz="1200" dirty="0">
                <a:solidFill>
                  <a:srgbClr val="000000"/>
                </a:solidFill>
              </a:rPr>
              <a:t> (2011)</a:t>
            </a:r>
          </a:p>
        </p:txBody>
      </p:sp>
      <p:sp>
        <p:nvSpPr>
          <p:cNvPr id="48" name="TextBox 47"/>
          <p:cNvSpPr txBox="1"/>
          <p:nvPr/>
        </p:nvSpPr>
        <p:spPr>
          <a:xfrm>
            <a:off x="6667510" y="3400427"/>
            <a:ext cx="1260966" cy="276989"/>
          </a:xfrm>
          <a:prstGeom prst="rect">
            <a:avLst/>
          </a:prstGeom>
          <a:noFill/>
        </p:spPr>
        <p:txBody>
          <a:bodyPr wrap="none" lIns="91430" tIns="45715" rIns="91430" bIns="45715" rtlCol="0">
            <a:spAutoFit/>
          </a:bodyPr>
          <a:lstStyle/>
          <a:p>
            <a:pPr algn="ctr" fontAlgn="base">
              <a:spcBef>
                <a:spcPct val="0"/>
              </a:spcBef>
              <a:spcAft>
                <a:spcPct val="0"/>
              </a:spcAft>
            </a:pPr>
            <a:r>
              <a:rPr lang="en-US" sz="1200" dirty="0" err="1">
                <a:solidFill>
                  <a:srgbClr val="000000"/>
                </a:solidFill>
              </a:rPr>
              <a:t>Wansing</a:t>
            </a:r>
            <a:r>
              <a:rPr lang="en-US" sz="1200" dirty="0">
                <a:solidFill>
                  <a:srgbClr val="000000"/>
                </a:solidFill>
              </a:rPr>
              <a:t> (1990)</a:t>
            </a:r>
          </a:p>
        </p:txBody>
      </p:sp>
      <p:sp>
        <p:nvSpPr>
          <p:cNvPr id="49" name="TextBox 48"/>
          <p:cNvSpPr txBox="1"/>
          <p:nvPr/>
        </p:nvSpPr>
        <p:spPr>
          <a:xfrm>
            <a:off x="6968907" y="6034576"/>
            <a:ext cx="1128815" cy="276989"/>
          </a:xfrm>
          <a:prstGeom prst="rect">
            <a:avLst/>
          </a:prstGeom>
          <a:noFill/>
        </p:spPr>
        <p:txBody>
          <a:bodyPr wrap="none" lIns="91430" tIns="45715" rIns="91430" bIns="45715" rtlCol="0">
            <a:spAutoFit/>
          </a:bodyPr>
          <a:lstStyle/>
          <a:p>
            <a:pPr fontAlgn="base">
              <a:spcBef>
                <a:spcPct val="0"/>
              </a:spcBef>
              <a:spcAft>
                <a:spcPct val="0"/>
              </a:spcAft>
            </a:pPr>
            <a:r>
              <a:rPr lang="en-US" sz="1200" dirty="0" err="1">
                <a:solidFill>
                  <a:srgbClr val="000000"/>
                </a:solidFill>
              </a:rPr>
              <a:t>Sillari</a:t>
            </a:r>
            <a:r>
              <a:rPr lang="en-US" sz="1200" dirty="0">
                <a:solidFill>
                  <a:srgbClr val="000000"/>
                </a:solidFill>
              </a:rPr>
              <a:t> (2008b)</a:t>
            </a:r>
          </a:p>
        </p:txBody>
      </p:sp>
      <p:sp>
        <p:nvSpPr>
          <p:cNvPr id="50" name="TextBox 49"/>
          <p:cNvSpPr txBox="1"/>
          <p:nvPr/>
        </p:nvSpPr>
        <p:spPr>
          <a:xfrm>
            <a:off x="6814252" y="4305302"/>
            <a:ext cx="1128815" cy="276989"/>
          </a:xfrm>
          <a:prstGeom prst="rect">
            <a:avLst/>
          </a:prstGeom>
          <a:noFill/>
        </p:spPr>
        <p:txBody>
          <a:bodyPr wrap="none" lIns="91430" tIns="45715" rIns="91430" bIns="45715" rtlCol="0">
            <a:spAutoFit/>
          </a:bodyPr>
          <a:lstStyle/>
          <a:p>
            <a:pPr fontAlgn="base">
              <a:spcBef>
                <a:spcPct val="0"/>
              </a:spcBef>
              <a:spcAft>
                <a:spcPct val="0"/>
              </a:spcAft>
            </a:pPr>
            <a:r>
              <a:rPr lang="en-US" sz="1200" dirty="0" err="1">
                <a:solidFill>
                  <a:srgbClr val="000000"/>
                </a:solidFill>
              </a:rPr>
              <a:t>Sillari</a:t>
            </a:r>
            <a:r>
              <a:rPr lang="en-US" sz="1200" dirty="0">
                <a:solidFill>
                  <a:srgbClr val="000000"/>
                </a:solidFill>
              </a:rPr>
              <a:t> (2008b)</a:t>
            </a:r>
          </a:p>
        </p:txBody>
      </p:sp>
      <p:sp>
        <p:nvSpPr>
          <p:cNvPr id="51" name="TextBox 50"/>
          <p:cNvSpPr txBox="1"/>
          <p:nvPr/>
        </p:nvSpPr>
        <p:spPr>
          <a:xfrm>
            <a:off x="78690" y="3418257"/>
            <a:ext cx="1266672"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Feinberg (2004,</a:t>
            </a:r>
          </a:p>
          <a:p>
            <a:pPr algn="ctr" defTabSz="914297">
              <a:defRPr/>
            </a:pPr>
            <a:r>
              <a:rPr lang="en-US" sz="1200" kern="0" dirty="0">
                <a:solidFill>
                  <a:srgbClr val="000000"/>
                </a:solidFill>
              </a:rPr>
              <a:t> 2005, 2012)</a:t>
            </a:r>
          </a:p>
        </p:txBody>
      </p:sp>
      <p:sp>
        <p:nvSpPr>
          <p:cNvPr id="52" name="TextBox 51"/>
          <p:cNvSpPr txBox="1"/>
          <p:nvPr/>
        </p:nvSpPr>
        <p:spPr>
          <a:xfrm>
            <a:off x="94252" y="2672150"/>
            <a:ext cx="798596"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Ewerhart</a:t>
            </a:r>
            <a:endParaRPr lang="en-US" sz="1200" kern="0" dirty="0">
              <a:solidFill>
                <a:srgbClr val="000000"/>
              </a:solidFill>
            </a:endParaRPr>
          </a:p>
          <a:p>
            <a:pPr algn="ctr" defTabSz="914297">
              <a:defRPr/>
            </a:pPr>
            <a:r>
              <a:rPr lang="en-US" sz="1200" kern="0" dirty="0">
                <a:solidFill>
                  <a:srgbClr val="000000"/>
                </a:solidFill>
              </a:rPr>
              <a:t>(2001)</a:t>
            </a:r>
          </a:p>
        </p:txBody>
      </p:sp>
      <p:sp>
        <p:nvSpPr>
          <p:cNvPr id="53" name="TextBox 52"/>
          <p:cNvSpPr txBox="1"/>
          <p:nvPr/>
        </p:nvSpPr>
        <p:spPr>
          <a:xfrm>
            <a:off x="5760318" y="1098118"/>
            <a:ext cx="627075"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Pires</a:t>
            </a:r>
            <a:endParaRPr lang="en-US" sz="1200" kern="0" dirty="0">
              <a:solidFill>
                <a:srgbClr val="000000"/>
              </a:solidFill>
            </a:endParaRPr>
          </a:p>
          <a:p>
            <a:pPr algn="ctr" defTabSz="914297">
              <a:defRPr/>
            </a:pPr>
            <a:r>
              <a:rPr lang="en-US" sz="1200" kern="0" dirty="0">
                <a:solidFill>
                  <a:srgbClr val="000000"/>
                </a:solidFill>
              </a:rPr>
              <a:t>(1994)</a:t>
            </a:r>
          </a:p>
        </p:txBody>
      </p:sp>
      <p:sp>
        <p:nvSpPr>
          <p:cNvPr id="54" name="TextBox 53"/>
          <p:cNvSpPr txBox="1"/>
          <p:nvPr/>
        </p:nvSpPr>
        <p:spPr>
          <a:xfrm>
            <a:off x="2193463" y="3754571"/>
            <a:ext cx="1053473"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Galanis</a:t>
            </a:r>
            <a:endParaRPr lang="en-US" sz="1200" kern="0" dirty="0">
              <a:solidFill>
                <a:srgbClr val="000000"/>
              </a:solidFill>
            </a:endParaRPr>
          </a:p>
          <a:p>
            <a:pPr algn="ctr" defTabSz="914297">
              <a:defRPr/>
            </a:pPr>
            <a:r>
              <a:rPr lang="en-US" sz="1200" kern="0" dirty="0">
                <a:solidFill>
                  <a:srgbClr val="000000"/>
                </a:solidFill>
              </a:rPr>
              <a:t>(2011, 2013)</a:t>
            </a:r>
          </a:p>
        </p:txBody>
      </p:sp>
      <p:cxnSp>
        <p:nvCxnSpPr>
          <p:cNvPr id="55" name="Straight Arrow Connector 54"/>
          <p:cNvCxnSpPr/>
          <p:nvPr/>
        </p:nvCxnSpPr>
        <p:spPr bwMode="auto">
          <a:xfrm flipV="1">
            <a:off x="3171828" y="2381251"/>
            <a:ext cx="1" cy="1381125"/>
          </a:xfrm>
          <a:prstGeom prst="straightConnector1">
            <a:avLst/>
          </a:prstGeom>
          <a:noFill/>
          <a:ln w="12700" cap="flat" cmpd="sng" algn="ctr">
            <a:solidFill>
              <a:srgbClr val="000000"/>
            </a:solidFill>
            <a:prstDash val="solid"/>
            <a:round/>
            <a:headEnd type="triangle" w="med" len="med"/>
            <a:tailEnd type="none" w="med" len="med"/>
          </a:ln>
          <a:effectLst/>
        </p:spPr>
      </p:cxnSp>
      <p:cxnSp>
        <p:nvCxnSpPr>
          <p:cNvPr id="56" name="Straight Arrow Connector 55"/>
          <p:cNvCxnSpPr/>
          <p:nvPr/>
        </p:nvCxnSpPr>
        <p:spPr bwMode="auto">
          <a:xfrm flipV="1">
            <a:off x="5076825" y="3286125"/>
            <a:ext cx="0" cy="790576"/>
          </a:xfrm>
          <a:prstGeom prst="straightConnector1">
            <a:avLst/>
          </a:prstGeom>
          <a:noFill/>
          <a:ln w="12700" cap="flat" cmpd="sng" algn="ctr">
            <a:solidFill>
              <a:srgbClr val="000000"/>
            </a:solidFill>
            <a:prstDash val="solid"/>
            <a:round/>
            <a:headEnd type="triangle" w="med" len="med"/>
            <a:tailEnd type="none" w="med" len="med"/>
          </a:ln>
          <a:effectLst/>
        </p:spPr>
      </p:cxnSp>
      <p:sp>
        <p:nvSpPr>
          <p:cNvPr id="57" name="TextBox 56"/>
          <p:cNvSpPr txBox="1"/>
          <p:nvPr/>
        </p:nvSpPr>
        <p:spPr>
          <a:xfrm>
            <a:off x="7638460" y="1400196"/>
            <a:ext cx="1479872" cy="369322"/>
          </a:xfrm>
          <a:prstGeom prst="rect">
            <a:avLst/>
          </a:prstGeom>
          <a:noFill/>
        </p:spPr>
        <p:txBody>
          <a:bodyPr wrap="none" lIns="91430" tIns="45715" rIns="91430" bIns="45715" rtlCol="0">
            <a:spAutoFit/>
          </a:bodyPr>
          <a:lstStyle/>
          <a:p>
            <a:pPr fontAlgn="base">
              <a:spcBef>
                <a:spcPct val="0"/>
              </a:spcBef>
              <a:spcAft>
                <a:spcPct val="0"/>
              </a:spcAft>
            </a:pPr>
            <a:r>
              <a:rPr lang="en-US" dirty="0" smtClean="0">
                <a:solidFill>
                  <a:srgbClr val="0000FF"/>
                </a:solidFill>
                <a:latin typeface="Arial" pitchFamily="34" charset="0"/>
                <a:cs typeface="Arial" pitchFamily="34" charset="0"/>
              </a:rPr>
              <a:t>Single-agent</a:t>
            </a:r>
            <a:endParaRPr lang="en-US" dirty="0">
              <a:solidFill>
                <a:srgbClr val="0000FF"/>
              </a:solidFill>
              <a:latin typeface="Arial" pitchFamily="34" charset="0"/>
              <a:cs typeface="Arial" pitchFamily="34" charset="0"/>
            </a:endParaRPr>
          </a:p>
        </p:txBody>
      </p:sp>
      <p:sp>
        <p:nvSpPr>
          <p:cNvPr id="58" name="TextBox 57"/>
          <p:cNvSpPr txBox="1"/>
          <p:nvPr/>
        </p:nvSpPr>
        <p:spPr>
          <a:xfrm>
            <a:off x="7792349" y="1766887"/>
            <a:ext cx="1325984" cy="369322"/>
          </a:xfrm>
          <a:prstGeom prst="rect">
            <a:avLst/>
          </a:prstGeom>
          <a:noFill/>
        </p:spPr>
        <p:txBody>
          <a:bodyPr wrap="none" lIns="91430" tIns="45715" rIns="91430" bIns="45715" rtlCol="0">
            <a:spAutoFit/>
          </a:bodyPr>
          <a:lstStyle/>
          <a:p>
            <a:pPr fontAlgn="base">
              <a:spcBef>
                <a:spcPct val="0"/>
              </a:spcBef>
              <a:spcAft>
                <a:spcPct val="0"/>
              </a:spcAft>
            </a:pPr>
            <a:r>
              <a:rPr lang="en-US" dirty="0" smtClean="0">
                <a:solidFill>
                  <a:srgbClr val="0000FF"/>
                </a:solidFill>
                <a:latin typeface="Arial" pitchFamily="34" charset="0"/>
                <a:cs typeface="Arial" pitchFamily="34" charset="0"/>
              </a:rPr>
              <a:t>Multi-agent</a:t>
            </a:r>
            <a:endParaRPr lang="en-US" dirty="0">
              <a:solidFill>
                <a:srgbClr val="0000FF"/>
              </a:solidFill>
              <a:latin typeface="Arial" pitchFamily="34" charset="0"/>
              <a:cs typeface="Arial" pitchFamily="34" charset="0"/>
            </a:endParaRPr>
          </a:p>
        </p:txBody>
      </p:sp>
      <p:sp>
        <p:nvSpPr>
          <p:cNvPr id="59" name="TextBox 58"/>
          <p:cNvSpPr txBox="1"/>
          <p:nvPr/>
        </p:nvSpPr>
        <p:spPr>
          <a:xfrm>
            <a:off x="0" y="5172075"/>
            <a:ext cx="1595288" cy="369322"/>
          </a:xfrm>
          <a:prstGeom prst="rect">
            <a:avLst/>
          </a:prstGeom>
          <a:noFill/>
        </p:spPr>
        <p:txBody>
          <a:bodyPr wrap="none" lIns="91430" tIns="45715" rIns="91430" bIns="45715" rtlCol="0">
            <a:spAutoFit/>
          </a:bodyPr>
          <a:lstStyle/>
          <a:p>
            <a:pPr fontAlgn="base">
              <a:spcBef>
                <a:spcPct val="0"/>
              </a:spcBef>
              <a:spcAft>
                <a:spcPct val="0"/>
              </a:spcAft>
            </a:pPr>
            <a:r>
              <a:rPr lang="en-US" dirty="0">
                <a:solidFill>
                  <a:srgbClr val="0000FF"/>
                </a:solidFill>
                <a:latin typeface="Arial" pitchFamily="34" charset="0"/>
                <a:cs typeface="Arial" pitchFamily="34" charset="0"/>
              </a:rPr>
              <a:t>Quantification</a:t>
            </a:r>
            <a:endParaRPr lang="en-US" dirty="0">
              <a:solidFill>
                <a:srgbClr val="000000"/>
              </a:solidFill>
              <a:latin typeface="Arial" pitchFamily="34" charset="0"/>
              <a:cs typeface="Arial" pitchFamily="34" charset="0"/>
            </a:endParaRPr>
          </a:p>
        </p:txBody>
      </p:sp>
      <p:sp>
        <p:nvSpPr>
          <p:cNvPr id="60" name="TextBox 59"/>
          <p:cNvSpPr txBox="1"/>
          <p:nvPr/>
        </p:nvSpPr>
        <p:spPr>
          <a:xfrm>
            <a:off x="4086682" y="4643825"/>
            <a:ext cx="662341"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Walker</a:t>
            </a:r>
          </a:p>
          <a:p>
            <a:pPr algn="ctr" defTabSz="914297">
              <a:defRPr/>
            </a:pPr>
            <a:r>
              <a:rPr lang="en-US" sz="1200" kern="0" dirty="0">
                <a:solidFill>
                  <a:srgbClr val="000000"/>
                </a:solidFill>
              </a:rPr>
              <a:t>(2013)</a:t>
            </a:r>
          </a:p>
        </p:txBody>
      </p:sp>
      <p:sp>
        <p:nvSpPr>
          <p:cNvPr id="61" name="TextBox 60"/>
          <p:cNvSpPr txBox="1"/>
          <p:nvPr/>
        </p:nvSpPr>
        <p:spPr>
          <a:xfrm>
            <a:off x="3724384" y="4081040"/>
            <a:ext cx="1377280"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err="1">
                <a:solidFill>
                  <a:srgbClr val="000000"/>
                </a:solidFill>
              </a:rPr>
              <a:t>Agotnes</a:t>
            </a:r>
            <a:r>
              <a:rPr lang="en-US" sz="1200" kern="0" dirty="0">
                <a:solidFill>
                  <a:srgbClr val="000000"/>
                </a:solidFill>
              </a:rPr>
              <a:t> </a:t>
            </a:r>
            <a:r>
              <a:rPr lang="en-US" sz="1200" kern="0" dirty="0" err="1">
                <a:solidFill>
                  <a:srgbClr val="000000"/>
                </a:solidFill>
              </a:rPr>
              <a:t>Alechina</a:t>
            </a:r>
            <a:endParaRPr lang="en-US" sz="1200" kern="0" dirty="0">
              <a:solidFill>
                <a:srgbClr val="000000"/>
              </a:solidFill>
            </a:endParaRPr>
          </a:p>
          <a:p>
            <a:pPr algn="ctr" defTabSz="914297">
              <a:defRPr/>
            </a:pPr>
            <a:r>
              <a:rPr lang="en-US" sz="1200" kern="0" dirty="0">
                <a:solidFill>
                  <a:srgbClr val="000000"/>
                </a:solidFill>
              </a:rPr>
              <a:t>(</a:t>
            </a:r>
            <a:r>
              <a:rPr lang="en-US" sz="1200" kern="0">
                <a:solidFill>
                  <a:srgbClr val="000000"/>
                </a:solidFill>
              </a:rPr>
              <a:t>2007)</a:t>
            </a:r>
            <a:endParaRPr lang="en-US" sz="1200" kern="0" dirty="0">
              <a:solidFill>
                <a:srgbClr val="000000"/>
              </a:solidFill>
            </a:endParaRPr>
          </a:p>
        </p:txBody>
      </p:sp>
      <p:cxnSp>
        <p:nvCxnSpPr>
          <p:cNvPr id="62" name="Straight Arrow Connector 61"/>
          <p:cNvCxnSpPr/>
          <p:nvPr/>
        </p:nvCxnSpPr>
        <p:spPr bwMode="auto">
          <a:xfrm flipV="1">
            <a:off x="4413026" y="4543426"/>
            <a:ext cx="6577" cy="109115"/>
          </a:xfrm>
          <a:prstGeom prst="straightConnector1">
            <a:avLst/>
          </a:prstGeom>
          <a:noFill/>
          <a:ln w="12700" cap="flat" cmpd="sng" algn="ctr">
            <a:solidFill>
              <a:srgbClr val="000000"/>
            </a:solidFill>
            <a:prstDash val="solid"/>
            <a:round/>
            <a:headEnd type="triangle" w="med" len="med"/>
            <a:tailEnd type="none" w="med" len="med"/>
          </a:ln>
          <a:effectLst/>
        </p:spPr>
      </p:cxnSp>
      <p:sp>
        <p:nvSpPr>
          <p:cNvPr id="63" name="TextBox 62"/>
          <p:cNvSpPr txBox="1"/>
          <p:nvPr/>
        </p:nvSpPr>
        <p:spPr>
          <a:xfrm>
            <a:off x="3436628" y="3414290"/>
            <a:ext cx="1542389" cy="461655"/>
          </a:xfrm>
          <a:prstGeom prst="rect">
            <a:avLst/>
          </a:prstGeom>
          <a:noFill/>
          <a:ln w="12700">
            <a:solidFill>
              <a:srgbClr val="000000"/>
            </a:solidFill>
          </a:ln>
        </p:spPr>
        <p:txBody>
          <a:bodyPr wrap="none" lIns="91430" tIns="45715" rIns="91430" bIns="45715" rtlCol="0">
            <a:spAutoFit/>
          </a:bodyPr>
          <a:lstStyle/>
          <a:p>
            <a:pPr algn="ctr" defTabSz="914297">
              <a:defRPr/>
            </a:pPr>
            <a:r>
              <a:rPr lang="en-US" sz="1200" kern="0" dirty="0">
                <a:solidFill>
                  <a:srgbClr val="000000"/>
                </a:solidFill>
              </a:rPr>
              <a:t>van </a:t>
            </a:r>
            <a:r>
              <a:rPr lang="en-US" sz="1200" kern="0" dirty="0" err="1">
                <a:solidFill>
                  <a:srgbClr val="000000"/>
                </a:solidFill>
              </a:rPr>
              <a:t>Ditmarsch</a:t>
            </a:r>
            <a:r>
              <a:rPr lang="en-US" sz="1200" kern="0" dirty="0">
                <a:solidFill>
                  <a:srgbClr val="000000"/>
                </a:solidFill>
              </a:rPr>
              <a:t> et al.</a:t>
            </a:r>
          </a:p>
          <a:p>
            <a:pPr algn="ctr" defTabSz="914297">
              <a:defRPr/>
            </a:pPr>
            <a:r>
              <a:rPr lang="en-US" sz="1200" kern="0" dirty="0">
                <a:solidFill>
                  <a:srgbClr val="000000"/>
                </a:solidFill>
              </a:rPr>
              <a:t>(2013)</a:t>
            </a:r>
          </a:p>
        </p:txBody>
      </p:sp>
      <p:cxnSp>
        <p:nvCxnSpPr>
          <p:cNvPr id="64" name="Straight Arrow Connector 63"/>
          <p:cNvCxnSpPr/>
          <p:nvPr/>
        </p:nvCxnSpPr>
        <p:spPr bwMode="auto">
          <a:xfrm flipV="1">
            <a:off x="4733928" y="3276602"/>
            <a:ext cx="1" cy="133349"/>
          </a:xfrm>
          <a:prstGeom prst="straightConnector1">
            <a:avLst/>
          </a:prstGeom>
          <a:noFill/>
          <a:ln w="12700" cap="flat" cmpd="sng" algn="ctr">
            <a:solidFill>
              <a:srgbClr val="000000"/>
            </a:solidFill>
            <a:prstDash val="solid"/>
            <a:round/>
            <a:headEnd type="triangle" w="med" len="med"/>
            <a:tailEnd type="none" w="med" len="med"/>
          </a:ln>
          <a:effectLst/>
        </p:spPr>
      </p:cxnSp>
    </p:spTree>
    <p:extLst>
      <p:ext uri="{BB962C8B-B14F-4D97-AF65-F5344CB8AC3E}">
        <p14:creationId xmlns:p14="http://schemas.microsoft.com/office/powerpoint/2010/main" val="28037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6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2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4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44" grpId="0"/>
      <p:bldP spid="45" grpId="0"/>
      <p:bldP spid="46" grpId="0"/>
      <p:bldP spid="47" grpId="0"/>
      <p:bldP spid="48" grpId="0"/>
      <p:bldP spid="49" grpId="0"/>
      <p:bldP spid="50" grpId="0"/>
      <p:bldP spid="51" grpId="0" animBg="1"/>
      <p:bldP spid="52" grpId="0" animBg="1"/>
      <p:bldP spid="53" grpId="0" animBg="1"/>
      <p:bldP spid="54" grpId="0" animBg="1"/>
      <p:bldP spid="60" grpId="0" animBg="1"/>
      <p:bldP spid="61" grpId="0" animBg="1"/>
      <p:bldP spid="6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89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605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195176" y="5467475"/>
            <a:ext cx="471584" cy="646321"/>
          </a:xfrm>
          <a:prstGeom prst="rect">
            <a:avLst/>
          </a:prstGeom>
          <a:noFill/>
        </p:spPr>
        <p:txBody>
          <a:bodyPr wrap="none" lIns="91430" tIns="45715" rIns="91430" bIns="45715" rtlCol="0">
            <a:spAutoFit/>
          </a:bodyPr>
          <a:lstStyle/>
          <a:p>
            <a:r>
              <a:rPr lang="en-US" sz="3600" b="1" dirty="0">
                <a:latin typeface="cmmi10"/>
              </a:rPr>
              <a:t>!</a:t>
            </a:r>
          </a:p>
        </p:txBody>
      </p:sp>
      <p:sp>
        <p:nvSpPr>
          <p:cNvPr id="44" name="TextBox 43"/>
          <p:cNvSpPr txBox="1"/>
          <p:nvPr/>
        </p:nvSpPr>
        <p:spPr>
          <a:xfrm>
            <a:off x="5195171" y="5509035"/>
            <a:ext cx="471584" cy="646321"/>
          </a:xfrm>
          <a:prstGeom prst="rect">
            <a:avLst/>
          </a:prstGeom>
          <a:noFill/>
        </p:spPr>
        <p:txBody>
          <a:bodyPr wrap="none" lIns="91430" tIns="45715" rIns="91430" bIns="45715" rtlCol="0">
            <a:spAutoFit/>
          </a:bodyPr>
          <a:lstStyle/>
          <a:p>
            <a:r>
              <a:rPr lang="en-US" sz="3600" b="1" dirty="0">
                <a:latin typeface="cmmi10"/>
              </a:rPr>
              <a:t>!</a:t>
            </a:r>
          </a:p>
        </p:txBody>
      </p:sp>
      <p:sp>
        <p:nvSpPr>
          <p:cNvPr id="41" name="TextBox 40"/>
          <p:cNvSpPr txBox="1"/>
          <p:nvPr/>
        </p:nvSpPr>
        <p:spPr>
          <a:xfrm>
            <a:off x="5209031" y="5509040"/>
            <a:ext cx="471584" cy="646321"/>
          </a:xfrm>
          <a:prstGeom prst="rect">
            <a:avLst/>
          </a:prstGeom>
          <a:noFill/>
        </p:spPr>
        <p:txBody>
          <a:bodyPr wrap="none" lIns="91430" tIns="45715" rIns="91430" bIns="45715" rtlCol="0">
            <a:spAutoFit/>
          </a:bodyPr>
          <a:lstStyle/>
          <a:p>
            <a:r>
              <a:rPr lang="en-US" sz="3600" b="1" dirty="0">
                <a:latin typeface="cmmi10"/>
              </a:rPr>
              <a:t>!</a:t>
            </a:r>
          </a:p>
        </p:txBody>
      </p:sp>
      <p:sp>
        <p:nvSpPr>
          <p:cNvPr id="38" name="TextBox 37"/>
          <p:cNvSpPr txBox="1"/>
          <p:nvPr/>
        </p:nvSpPr>
        <p:spPr>
          <a:xfrm>
            <a:off x="5222881" y="5481325"/>
            <a:ext cx="471584" cy="646321"/>
          </a:xfrm>
          <a:prstGeom prst="rect">
            <a:avLst/>
          </a:prstGeom>
          <a:noFill/>
        </p:spPr>
        <p:txBody>
          <a:bodyPr wrap="none" lIns="91430" tIns="45715" rIns="91430" bIns="45715" rtlCol="0">
            <a:spAutoFit/>
          </a:bodyPr>
          <a:lstStyle/>
          <a:p>
            <a:r>
              <a:rPr lang="en-US" sz="3600" b="1" dirty="0">
                <a:latin typeface="cmmi10"/>
              </a:rPr>
              <a:t>!</a:t>
            </a:r>
          </a:p>
        </p:txBody>
      </p:sp>
      <p:sp>
        <p:nvSpPr>
          <p:cNvPr id="35" name="TextBox 34"/>
          <p:cNvSpPr txBox="1"/>
          <p:nvPr/>
        </p:nvSpPr>
        <p:spPr>
          <a:xfrm>
            <a:off x="5195176" y="5495185"/>
            <a:ext cx="471584" cy="646321"/>
          </a:xfrm>
          <a:prstGeom prst="rect">
            <a:avLst/>
          </a:prstGeom>
          <a:noFill/>
        </p:spPr>
        <p:txBody>
          <a:bodyPr wrap="none" lIns="91430" tIns="45715" rIns="91430" bIns="45715" rtlCol="0">
            <a:spAutoFit/>
          </a:bodyPr>
          <a:lstStyle/>
          <a:p>
            <a:r>
              <a:rPr lang="en-US" sz="3600" b="1" dirty="0">
                <a:latin typeface="cmmi10"/>
              </a:rPr>
              <a:t>!</a:t>
            </a:r>
          </a:p>
        </p:txBody>
      </p:sp>
      <p:sp>
        <p:nvSpPr>
          <p:cNvPr id="31" name="TextBox 30"/>
          <p:cNvSpPr txBox="1"/>
          <p:nvPr/>
        </p:nvSpPr>
        <p:spPr>
          <a:xfrm>
            <a:off x="5209026" y="5495180"/>
            <a:ext cx="471584" cy="646321"/>
          </a:xfrm>
          <a:prstGeom prst="rect">
            <a:avLst/>
          </a:prstGeom>
          <a:noFill/>
        </p:spPr>
        <p:txBody>
          <a:bodyPr wrap="none" lIns="91430" tIns="45715" rIns="91430" bIns="45715" rtlCol="0">
            <a:spAutoFit/>
          </a:bodyPr>
          <a:lstStyle/>
          <a:p>
            <a:r>
              <a:rPr lang="en-US" sz="3600" b="1" dirty="0">
                <a:latin typeface="cmmi10"/>
              </a:rPr>
              <a:t>!</a:t>
            </a:r>
          </a:p>
        </p:txBody>
      </p:sp>
      <p:sp>
        <p:nvSpPr>
          <p:cNvPr id="27" name="TextBox 26"/>
          <p:cNvSpPr txBox="1"/>
          <p:nvPr/>
        </p:nvSpPr>
        <p:spPr>
          <a:xfrm>
            <a:off x="5222886" y="5467475"/>
            <a:ext cx="471584" cy="646321"/>
          </a:xfrm>
          <a:prstGeom prst="rect">
            <a:avLst/>
          </a:prstGeom>
          <a:noFill/>
        </p:spPr>
        <p:txBody>
          <a:bodyPr wrap="none" lIns="91430" tIns="45715" rIns="91430" bIns="45715" rtlCol="0">
            <a:spAutoFit/>
          </a:bodyPr>
          <a:lstStyle/>
          <a:p>
            <a:r>
              <a:rPr lang="en-US" sz="3600" b="1" dirty="0">
                <a:latin typeface="cmmi10"/>
              </a:rPr>
              <a:t>!</a:t>
            </a:r>
          </a:p>
        </p:txBody>
      </p:sp>
      <p:sp>
        <p:nvSpPr>
          <p:cNvPr id="21" name="TextBox 20"/>
          <p:cNvSpPr txBox="1"/>
          <p:nvPr/>
        </p:nvSpPr>
        <p:spPr>
          <a:xfrm>
            <a:off x="5167471" y="5509045"/>
            <a:ext cx="471584" cy="646321"/>
          </a:xfrm>
          <a:prstGeom prst="rect">
            <a:avLst/>
          </a:prstGeom>
          <a:noFill/>
        </p:spPr>
        <p:txBody>
          <a:bodyPr wrap="none" lIns="91430" tIns="45715" rIns="91430" bIns="45715" rtlCol="0">
            <a:spAutoFit/>
          </a:bodyPr>
          <a:lstStyle/>
          <a:p>
            <a:r>
              <a:rPr lang="en-US" sz="3600" b="1" dirty="0">
                <a:latin typeface="cmmi10"/>
              </a:rPr>
              <a:t>!</a:t>
            </a:r>
          </a:p>
        </p:txBody>
      </p:sp>
      <p:sp>
        <p:nvSpPr>
          <p:cNvPr id="6" name="Freeform 5"/>
          <p:cNvSpPr/>
          <p:nvPr/>
        </p:nvSpPr>
        <p:spPr bwMode="auto">
          <a:xfrm>
            <a:off x="2196892" y="1402157"/>
            <a:ext cx="6048795" cy="3708959"/>
          </a:xfrm>
          <a:custGeom>
            <a:avLst/>
            <a:gdLst>
              <a:gd name="connsiteX0" fmla="*/ 2790759 w 6048795"/>
              <a:gd name="connsiteY0" fmla="*/ 52597 h 3708959"/>
              <a:gd name="connsiteX1" fmla="*/ 975814 w 6048795"/>
              <a:gd name="connsiteY1" fmla="*/ 523652 h 3708959"/>
              <a:gd name="connsiteX2" fmla="*/ 33704 w 6048795"/>
              <a:gd name="connsiteY2" fmla="*/ 1438052 h 3708959"/>
              <a:gd name="connsiteX3" fmla="*/ 213814 w 6048795"/>
              <a:gd name="connsiteY3" fmla="*/ 2560270 h 3708959"/>
              <a:gd name="connsiteX4" fmla="*/ 255377 w 6048795"/>
              <a:gd name="connsiteY4" fmla="*/ 3031324 h 3708959"/>
              <a:gd name="connsiteX5" fmla="*/ 1031232 w 6048795"/>
              <a:gd name="connsiteY5" fmla="*/ 3502379 h 3708959"/>
              <a:gd name="connsiteX6" fmla="*/ 3261814 w 6048795"/>
              <a:gd name="connsiteY6" fmla="*/ 3696343 h 3708959"/>
              <a:gd name="connsiteX7" fmla="*/ 5506250 w 6048795"/>
              <a:gd name="connsiteY7" fmla="*/ 3169870 h 3708959"/>
              <a:gd name="connsiteX8" fmla="*/ 5658650 w 6048795"/>
              <a:gd name="connsiteY8" fmla="*/ 2629543 h 3708959"/>
              <a:gd name="connsiteX9" fmla="*/ 6046577 w 6048795"/>
              <a:gd name="connsiteY9" fmla="*/ 1812124 h 3708959"/>
              <a:gd name="connsiteX10" fmla="*/ 5464686 w 6048795"/>
              <a:gd name="connsiteY10" fmla="*/ 800743 h 3708959"/>
              <a:gd name="connsiteX11" fmla="*/ 3677450 w 6048795"/>
              <a:gd name="connsiteY11" fmla="*/ 52597 h 3708959"/>
              <a:gd name="connsiteX12" fmla="*/ 2569086 w 6048795"/>
              <a:gd name="connsiteY12" fmla="*/ 121870 h 37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8795" h="3708959">
                <a:moveTo>
                  <a:pt x="2790759" y="52597"/>
                </a:moveTo>
                <a:cubicBezTo>
                  <a:pt x="2113041" y="172670"/>
                  <a:pt x="1435323" y="292743"/>
                  <a:pt x="975814" y="523652"/>
                </a:cubicBezTo>
                <a:cubicBezTo>
                  <a:pt x="516305" y="754561"/>
                  <a:pt x="160704" y="1098616"/>
                  <a:pt x="33704" y="1438052"/>
                </a:cubicBezTo>
                <a:cubicBezTo>
                  <a:pt x="-93296" y="1777488"/>
                  <a:pt x="176869" y="2294725"/>
                  <a:pt x="213814" y="2560270"/>
                </a:cubicBezTo>
                <a:cubicBezTo>
                  <a:pt x="250759" y="2825815"/>
                  <a:pt x="119141" y="2874306"/>
                  <a:pt x="255377" y="3031324"/>
                </a:cubicBezTo>
                <a:cubicBezTo>
                  <a:pt x="391613" y="3188342"/>
                  <a:pt x="530159" y="3391543"/>
                  <a:pt x="1031232" y="3502379"/>
                </a:cubicBezTo>
                <a:cubicBezTo>
                  <a:pt x="1532305" y="3613216"/>
                  <a:pt x="2515978" y="3751761"/>
                  <a:pt x="3261814" y="3696343"/>
                </a:cubicBezTo>
                <a:cubicBezTo>
                  <a:pt x="4007650" y="3640925"/>
                  <a:pt x="5106777" y="3347670"/>
                  <a:pt x="5506250" y="3169870"/>
                </a:cubicBezTo>
                <a:cubicBezTo>
                  <a:pt x="5905723" y="2992070"/>
                  <a:pt x="5568596" y="2855834"/>
                  <a:pt x="5658650" y="2629543"/>
                </a:cubicBezTo>
                <a:cubicBezTo>
                  <a:pt x="5748704" y="2403252"/>
                  <a:pt x="6078904" y="2116924"/>
                  <a:pt x="6046577" y="1812124"/>
                </a:cubicBezTo>
                <a:cubicBezTo>
                  <a:pt x="6014250" y="1507324"/>
                  <a:pt x="5859540" y="1093997"/>
                  <a:pt x="5464686" y="800743"/>
                </a:cubicBezTo>
                <a:cubicBezTo>
                  <a:pt x="5069832" y="507489"/>
                  <a:pt x="4160050" y="165743"/>
                  <a:pt x="3677450" y="52597"/>
                </a:cubicBezTo>
                <a:cubicBezTo>
                  <a:pt x="3194850" y="-60549"/>
                  <a:pt x="2881968" y="30660"/>
                  <a:pt x="2569086" y="12187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 name="Oval 6"/>
          <p:cNvSpPr/>
          <p:nvPr/>
        </p:nvSpPr>
        <p:spPr bwMode="auto">
          <a:xfrm>
            <a:off x="5985157" y="3588354"/>
            <a:ext cx="581891" cy="678873"/>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Oval 7"/>
          <p:cNvSpPr/>
          <p:nvPr/>
        </p:nvSpPr>
        <p:spPr bwMode="auto">
          <a:xfrm>
            <a:off x="3962322" y="3588348"/>
            <a:ext cx="581891" cy="678873"/>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 name="Freeform 9"/>
          <p:cNvSpPr/>
          <p:nvPr/>
        </p:nvSpPr>
        <p:spPr bwMode="auto">
          <a:xfrm>
            <a:off x="5070777" y="4280869"/>
            <a:ext cx="582548" cy="178529"/>
          </a:xfrm>
          <a:custGeom>
            <a:avLst/>
            <a:gdLst>
              <a:gd name="connsiteX0" fmla="*/ 0 w 582548"/>
              <a:gd name="connsiteY0" fmla="*/ 138758 h 178529"/>
              <a:gd name="connsiteX1" fmla="*/ 249382 w 582548"/>
              <a:gd name="connsiteY1" fmla="*/ 212 h 178529"/>
              <a:gd name="connsiteX2" fmla="*/ 568037 w 582548"/>
              <a:gd name="connsiteY2" fmla="*/ 166467 h 178529"/>
              <a:gd name="connsiteX3" fmla="*/ 498764 w 582548"/>
              <a:gd name="connsiteY3" fmla="*/ 152612 h 178529"/>
            </a:gdLst>
            <a:ahLst/>
            <a:cxnLst>
              <a:cxn ang="0">
                <a:pos x="connsiteX0" y="connsiteY0"/>
              </a:cxn>
              <a:cxn ang="0">
                <a:pos x="connsiteX1" y="connsiteY1"/>
              </a:cxn>
              <a:cxn ang="0">
                <a:pos x="connsiteX2" y="connsiteY2"/>
              </a:cxn>
              <a:cxn ang="0">
                <a:pos x="connsiteX3" y="connsiteY3"/>
              </a:cxn>
            </a:cxnLst>
            <a:rect l="l" t="t" r="r" b="b"/>
            <a:pathLst>
              <a:path w="582548" h="178529">
                <a:moveTo>
                  <a:pt x="0" y="138758"/>
                </a:moveTo>
                <a:cubicBezTo>
                  <a:pt x="77354" y="67176"/>
                  <a:pt x="154709" y="-4406"/>
                  <a:pt x="249382" y="212"/>
                </a:cubicBezTo>
                <a:cubicBezTo>
                  <a:pt x="344055" y="4830"/>
                  <a:pt x="526473" y="141067"/>
                  <a:pt x="568037" y="166467"/>
                </a:cubicBezTo>
                <a:cubicBezTo>
                  <a:pt x="609601" y="191867"/>
                  <a:pt x="554182" y="172239"/>
                  <a:pt x="498764" y="152612"/>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 name="Freeform 11"/>
          <p:cNvSpPr/>
          <p:nvPr/>
        </p:nvSpPr>
        <p:spPr bwMode="auto">
          <a:xfrm>
            <a:off x="4170232" y="4655154"/>
            <a:ext cx="2369127" cy="342488"/>
          </a:xfrm>
          <a:custGeom>
            <a:avLst/>
            <a:gdLst>
              <a:gd name="connsiteX0" fmla="*/ 0 w 2369127"/>
              <a:gd name="connsiteY0" fmla="*/ 96982 h 196767"/>
              <a:gd name="connsiteX1" fmla="*/ 1094509 w 2369127"/>
              <a:gd name="connsiteY1" fmla="*/ 193964 h 196767"/>
              <a:gd name="connsiteX2" fmla="*/ 2369127 w 2369127"/>
              <a:gd name="connsiteY2" fmla="*/ 0 h 196767"/>
            </a:gdLst>
            <a:ahLst/>
            <a:cxnLst>
              <a:cxn ang="0">
                <a:pos x="connsiteX0" y="connsiteY0"/>
              </a:cxn>
              <a:cxn ang="0">
                <a:pos x="connsiteX1" y="connsiteY1"/>
              </a:cxn>
              <a:cxn ang="0">
                <a:pos x="connsiteX2" y="connsiteY2"/>
              </a:cxn>
            </a:cxnLst>
            <a:rect l="l" t="t" r="r" b="b"/>
            <a:pathLst>
              <a:path w="2369127" h="196767">
                <a:moveTo>
                  <a:pt x="0" y="96982"/>
                </a:moveTo>
                <a:cubicBezTo>
                  <a:pt x="349827" y="153555"/>
                  <a:pt x="699655" y="210128"/>
                  <a:pt x="1094509" y="193964"/>
                </a:cubicBezTo>
                <a:cubicBezTo>
                  <a:pt x="1489363" y="177800"/>
                  <a:pt x="1929245" y="88900"/>
                  <a:pt x="2369127"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 name="Oval 12"/>
          <p:cNvSpPr/>
          <p:nvPr/>
        </p:nvSpPr>
        <p:spPr bwMode="auto">
          <a:xfrm>
            <a:off x="4170232" y="3865444"/>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 name="Oval 13"/>
          <p:cNvSpPr/>
          <p:nvPr/>
        </p:nvSpPr>
        <p:spPr bwMode="auto">
          <a:xfrm>
            <a:off x="6179202" y="3865439"/>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 name="Freeform 14"/>
          <p:cNvSpPr/>
          <p:nvPr/>
        </p:nvSpPr>
        <p:spPr bwMode="auto">
          <a:xfrm>
            <a:off x="4391872" y="5112353"/>
            <a:ext cx="2012045" cy="914501"/>
          </a:xfrm>
          <a:custGeom>
            <a:avLst/>
            <a:gdLst>
              <a:gd name="connsiteX0" fmla="*/ 1094542 w 2012045"/>
              <a:gd name="connsiteY0" fmla="*/ 27709 h 914501"/>
              <a:gd name="connsiteX1" fmla="*/ 1953523 w 2012045"/>
              <a:gd name="connsiteY1" fmla="*/ 374073 h 914501"/>
              <a:gd name="connsiteX2" fmla="*/ 1856542 w 2012045"/>
              <a:gd name="connsiteY2" fmla="*/ 789709 h 914501"/>
              <a:gd name="connsiteX3" fmla="*/ 1219233 w 2012045"/>
              <a:gd name="connsiteY3" fmla="*/ 914400 h 914501"/>
              <a:gd name="connsiteX4" fmla="*/ 55451 w 2012045"/>
              <a:gd name="connsiteY4" fmla="*/ 775855 h 914501"/>
              <a:gd name="connsiteX5" fmla="*/ 249414 w 2012045"/>
              <a:gd name="connsiteY5" fmla="*/ 263237 h 914501"/>
              <a:gd name="connsiteX6" fmla="*/ 803596 w 2012045"/>
              <a:gd name="connsiteY6" fmla="*/ 0 h 91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045" h="914501">
                <a:moveTo>
                  <a:pt x="1094542" y="27709"/>
                </a:moveTo>
                <a:cubicBezTo>
                  <a:pt x="1460532" y="137391"/>
                  <a:pt x="1826523" y="247073"/>
                  <a:pt x="1953523" y="374073"/>
                </a:cubicBezTo>
                <a:cubicBezTo>
                  <a:pt x="2080523" y="501073"/>
                  <a:pt x="1978924" y="699655"/>
                  <a:pt x="1856542" y="789709"/>
                </a:cubicBezTo>
                <a:cubicBezTo>
                  <a:pt x="1734160" y="879763"/>
                  <a:pt x="1519415" y="916709"/>
                  <a:pt x="1219233" y="914400"/>
                </a:cubicBezTo>
                <a:cubicBezTo>
                  <a:pt x="919051" y="912091"/>
                  <a:pt x="217087" y="884382"/>
                  <a:pt x="55451" y="775855"/>
                </a:cubicBezTo>
                <a:cubicBezTo>
                  <a:pt x="-106185" y="667328"/>
                  <a:pt x="124723" y="392546"/>
                  <a:pt x="249414" y="263237"/>
                </a:cubicBezTo>
                <a:cubicBezTo>
                  <a:pt x="374105" y="133928"/>
                  <a:pt x="588850" y="66964"/>
                  <a:pt x="803596" y="0"/>
                </a:cubicBezTo>
              </a:path>
            </a:pathLst>
          </a:custGeom>
          <a:solidFill>
            <a:schemeClr val="bg1"/>
          </a:solid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 name="Oval 15"/>
          <p:cNvSpPr/>
          <p:nvPr/>
        </p:nvSpPr>
        <p:spPr bwMode="auto">
          <a:xfrm>
            <a:off x="5971371" y="5166535"/>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7" name="Oval 16"/>
          <p:cNvSpPr/>
          <p:nvPr/>
        </p:nvSpPr>
        <p:spPr bwMode="auto">
          <a:xfrm>
            <a:off x="3713001" y="5221950"/>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8" name="Oval 17"/>
          <p:cNvSpPr/>
          <p:nvPr/>
        </p:nvSpPr>
        <p:spPr bwMode="auto">
          <a:xfrm>
            <a:off x="5971378" y="562496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9" name="Oval 18"/>
          <p:cNvSpPr/>
          <p:nvPr/>
        </p:nvSpPr>
        <p:spPr bwMode="auto">
          <a:xfrm>
            <a:off x="4350338" y="563881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0" name="TextBox 19"/>
          <p:cNvSpPr txBox="1"/>
          <p:nvPr/>
        </p:nvSpPr>
        <p:spPr>
          <a:xfrm>
            <a:off x="2230578" y="1277461"/>
            <a:ext cx="5904268" cy="2308314"/>
          </a:xfrm>
          <a:prstGeom prst="rect">
            <a:avLst/>
          </a:prstGeom>
          <a:noFill/>
        </p:spPr>
        <p:txBody>
          <a:bodyPr wrap="square" lIns="91430" tIns="45715" rIns="91430" bIns="45715" rtlCol="0">
            <a:spAutoFit/>
          </a:bodyPr>
          <a:lstStyle/>
          <a:p>
            <a:r>
              <a:rPr lang="en-US" sz="3600" b="1" dirty="0">
                <a:latin typeface="cmmi10"/>
              </a:rPr>
              <a:t>		   !</a:t>
            </a:r>
            <a:r>
              <a:rPr lang="en-US" sz="3600" b="1" baseline="-25000" dirty="0">
                <a:latin typeface="cmmi10"/>
              </a:rPr>
              <a:t>1</a:t>
            </a:r>
            <a:r>
              <a:rPr lang="en-US" sz="3600" b="1" dirty="0"/>
              <a:t> </a:t>
            </a:r>
            <a:r>
              <a:rPr lang="en-US" sz="3600" b="1" dirty="0">
                <a:latin typeface="cmmi10"/>
              </a:rPr>
              <a:t>!</a:t>
            </a:r>
            <a:r>
              <a:rPr lang="en-US" sz="3600" b="1" baseline="-25000" dirty="0">
                <a:latin typeface="cmmi10"/>
              </a:rPr>
              <a:t>2</a:t>
            </a:r>
            <a:r>
              <a:rPr lang="en-US" sz="3600" b="1" dirty="0"/>
              <a:t> </a:t>
            </a:r>
            <a:r>
              <a:rPr lang="en-US" sz="3600" b="1" dirty="0">
                <a:latin typeface="cmmi10"/>
              </a:rPr>
              <a:t>!</a:t>
            </a:r>
            <a:r>
              <a:rPr lang="en-US" sz="3600" b="1" baseline="-25000" dirty="0">
                <a:latin typeface="cmmi10"/>
              </a:rPr>
              <a:t>3</a:t>
            </a:r>
            <a:r>
              <a:rPr lang="en-US" sz="3600" b="1" dirty="0"/>
              <a:t>	</a:t>
            </a:r>
          </a:p>
          <a:p>
            <a:r>
              <a:rPr lang="en-US" sz="3600" b="1" dirty="0">
                <a:latin typeface="cmmi10"/>
              </a:rPr>
              <a:t>    !</a:t>
            </a:r>
            <a:r>
              <a:rPr lang="en-US" sz="3600" b="1" baseline="-25000" dirty="0">
                <a:latin typeface="cmmi10"/>
              </a:rPr>
              <a:t>4</a:t>
            </a:r>
            <a:r>
              <a:rPr lang="en-US" sz="3600" b="1" dirty="0"/>
              <a:t> </a:t>
            </a:r>
            <a:r>
              <a:rPr lang="en-US" sz="3600" b="1" dirty="0">
                <a:latin typeface="cmmi10"/>
              </a:rPr>
              <a:t>!</a:t>
            </a:r>
            <a:r>
              <a:rPr lang="en-US" sz="3600" b="1" baseline="-25000" dirty="0">
                <a:latin typeface="cmmi10"/>
              </a:rPr>
              <a:t>5</a:t>
            </a:r>
            <a:r>
              <a:rPr lang="en-US" sz="3600" b="1" dirty="0"/>
              <a:t> </a:t>
            </a:r>
            <a:r>
              <a:rPr lang="en-US" sz="3600" b="1" dirty="0">
                <a:latin typeface="cmmi10"/>
              </a:rPr>
              <a:t>!</a:t>
            </a:r>
            <a:r>
              <a:rPr lang="en-US" sz="3600" b="1" baseline="-25000" dirty="0">
                <a:latin typeface="cmmi10"/>
              </a:rPr>
              <a:t>6</a:t>
            </a:r>
            <a:r>
              <a:rPr lang="en-US" sz="3600" b="1" dirty="0"/>
              <a:t> </a:t>
            </a:r>
            <a:r>
              <a:rPr lang="en-US" sz="3600" b="1" dirty="0">
                <a:latin typeface="cmmi10"/>
              </a:rPr>
              <a:t>!</a:t>
            </a:r>
            <a:r>
              <a:rPr lang="en-US" sz="3600" b="1" baseline="-25000" dirty="0">
                <a:latin typeface="cmmi10"/>
              </a:rPr>
              <a:t>7 </a:t>
            </a:r>
            <a:r>
              <a:rPr lang="en-US" sz="3600" b="1" dirty="0">
                <a:latin typeface="cmmi10"/>
              </a:rPr>
              <a:t>!</a:t>
            </a:r>
            <a:r>
              <a:rPr lang="en-US" sz="3600" b="1" baseline="-25000" dirty="0">
                <a:latin typeface="cmmi10"/>
              </a:rPr>
              <a:t>8</a:t>
            </a:r>
            <a:r>
              <a:rPr lang="en-US" sz="3600" b="1" dirty="0"/>
              <a:t> </a:t>
            </a:r>
            <a:r>
              <a:rPr lang="en-US" sz="3600" b="1" dirty="0">
                <a:latin typeface="cmmi10"/>
              </a:rPr>
              <a:t>!</a:t>
            </a:r>
            <a:r>
              <a:rPr lang="en-US" sz="3600" b="1" baseline="-25000" dirty="0">
                <a:latin typeface="cmmi10"/>
              </a:rPr>
              <a:t>9</a:t>
            </a:r>
            <a:r>
              <a:rPr lang="en-US" sz="3600" b="1" dirty="0"/>
              <a:t> </a:t>
            </a:r>
            <a:r>
              <a:rPr lang="en-US" sz="3600" b="1" dirty="0">
                <a:latin typeface="cmmi10"/>
              </a:rPr>
              <a:t>!</a:t>
            </a:r>
            <a:r>
              <a:rPr lang="en-US" sz="3600" b="1" baseline="-25000" dirty="0">
                <a:latin typeface="cmmi10"/>
              </a:rPr>
              <a:t>10</a:t>
            </a:r>
            <a:r>
              <a:rPr lang="en-US" sz="3600" b="1" dirty="0"/>
              <a:t> </a:t>
            </a:r>
            <a:r>
              <a:rPr lang="en-US" sz="3600" b="1" dirty="0">
                <a:latin typeface="cmmi10"/>
              </a:rPr>
              <a:t>!</a:t>
            </a:r>
            <a:r>
              <a:rPr lang="en-US" sz="3600" b="1" baseline="-25000" dirty="0">
                <a:latin typeface="cmmi10"/>
              </a:rPr>
              <a:t>11</a:t>
            </a:r>
            <a:r>
              <a:rPr lang="en-US" sz="3600" b="1" dirty="0"/>
              <a:t> </a:t>
            </a:r>
          </a:p>
          <a:p>
            <a:r>
              <a:rPr lang="en-US" sz="3600" b="1" dirty="0">
                <a:latin typeface="cmmi10"/>
              </a:rPr>
              <a:t> !</a:t>
            </a:r>
            <a:r>
              <a:rPr lang="en-US" sz="3600" b="1" baseline="-25000" dirty="0">
                <a:latin typeface="cmmi10"/>
              </a:rPr>
              <a:t>12</a:t>
            </a:r>
            <a:r>
              <a:rPr lang="en-US" sz="3600" b="1" dirty="0"/>
              <a:t> </a:t>
            </a:r>
            <a:r>
              <a:rPr lang="en-US" sz="3600" b="1" dirty="0">
                <a:latin typeface="cmmi10"/>
              </a:rPr>
              <a:t>!</a:t>
            </a:r>
            <a:r>
              <a:rPr lang="en-US" sz="3600" b="1" baseline="-25000" dirty="0">
                <a:latin typeface="cmmi10"/>
              </a:rPr>
              <a:t>13</a:t>
            </a:r>
            <a:r>
              <a:rPr lang="en-US" sz="3600" b="1" dirty="0"/>
              <a:t> </a:t>
            </a:r>
            <a:r>
              <a:rPr lang="en-US" sz="3600" b="1" dirty="0">
                <a:latin typeface="cmmi10"/>
              </a:rPr>
              <a:t>!</a:t>
            </a:r>
            <a:r>
              <a:rPr lang="en-US" sz="3600" b="1" baseline="-25000" dirty="0">
                <a:latin typeface="cmmi10"/>
              </a:rPr>
              <a:t>14</a:t>
            </a:r>
            <a:r>
              <a:rPr lang="en-US" sz="3600" b="1" dirty="0"/>
              <a:t> </a:t>
            </a:r>
            <a:r>
              <a:rPr lang="en-US" sz="3600" b="1" dirty="0">
                <a:latin typeface="cmmi10"/>
              </a:rPr>
              <a:t>!</a:t>
            </a:r>
            <a:r>
              <a:rPr lang="en-US" sz="3600" b="1" baseline="-25000" dirty="0">
                <a:latin typeface="cmmi10"/>
              </a:rPr>
              <a:t>15 </a:t>
            </a:r>
            <a:r>
              <a:rPr lang="en-US" sz="3600" b="1" dirty="0">
                <a:latin typeface="cmmi10"/>
              </a:rPr>
              <a:t>!</a:t>
            </a:r>
            <a:r>
              <a:rPr lang="en-US" sz="3600" b="1" baseline="-25000" dirty="0">
                <a:latin typeface="cmmi10"/>
              </a:rPr>
              <a:t>16</a:t>
            </a:r>
            <a:r>
              <a:rPr lang="en-US" sz="3600" b="1" dirty="0"/>
              <a:t> </a:t>
            </a:r>
            <a:r>
              <a:rPr lang="en-US" sz="3600" b="1" dirty="0">
                <a:latin typeface="cmmi10"/>
              </a:rPr>
              <a:t>!</a:t>
            </a:r>
            <a:r>
              <a:rPr lang="en-US" sz="3600" b="1" baseline="-25000" dirty="0">
                <a:latin typeface="cmmi10"/>
              </a:rPr>
              <a:t>17</a:t>
            </a:r>
            <a:r>
              <a:rPr lang="en-US" sz="3600" b="1" dirty="0"/>
              <a:t> </a:t>
            </a:r>
            <a:r>
              <a:rPr lang="en-US" sz="3600" b="1" dirty="0">
                <a:latin typeface="cmmi10"/>
              </a:rPr>
              <a:t>!</a:t>
            </a:r>
            <a:r>
              <a:rPr lang="en-US" sz="3600" b="1" baseline="-25000" dirty="0">
                <a:latin typeface="cmmi10"/>
              </a:rPr>
              <a:t>18</a:t>
            </a:r>
            <a:r>
              <a:rPr lang="en-US" sz="3600" b="1" dirty="0"/>
              <a:t> </a:t>
            </a:r>
            <a:r>
              <a:rPr lang="en-US" sz="3600" b="1" dirty="0">
                <a:latin typeface="cmmi10"/>
              </a:rPr>
              <a:t>!</a:t>
            </a:r>
            <a:r>
              <a:rPr lang="en-US" sz="3600" b="1" baseline="-25000" dirty="0">
                <a:latin typeface="cmmi10"/>
              </a:rPr>
              <a:t>19</a:t>
            </a:r>
            <a:r>
              <a:rPr lang="en-US" sz="3600" b="1" dirty="0"/>
              <a:t> </a:t>
            </a:r>
          </a:p>
          <a:p>
            <a:r>
              <a:rPr lang="en-US" sz="3600" b="1" dirty="0">
                <a:latin typeface="cmmi10"/>
              </a:rPr>
              <a:t>!</a:t>
            </a:r>
            <a:r>
              <a:rPr lang="en-US" sz="3600" b="1" baseline="-25000" dirty="0">
                <a:latin typeface="cmmi10"/>
              </a:rPr>
              <a:t>20</a:t>
            </a:r>
            <a:r>
              <a:rPr lang="en-US" sz="3600" b="1" dirty="0"/>
              <a:t> </a:t>
            </a:r>
            <a:r>
              <a:rPr lang="en-US" sz="3600" b="1" dirty="0">
                <a:latin typeface="cmmi10"/>
              </a:rPr>
              <a:t>!</a:t>
            </a:r>
            <a:r>
              <a:rPr lang="en-US" sz="3600" b="1" baseline="-25000" dirty="0">
                <a:latin typeface="cmmi10"/>
              </a:rPr>
              <a:t>21</a:t>
            </a:r>
            <a:r>
              <a:rPr lang="en-US" sz="3600" b="1" dirty="0"/>
              <a:t> </a:t>
            </a:r>
            <a:r>
              <a:rPr lang="en-US" sz="3600" b="1" dirty="0">
                <a:latin typeface="cmmi10"/>
              </a:rPr>
              <a:t>!</a:t>
            </a:r>
            <a:r>
              <a:rPr lang="en-US" sz="3600" b="1" baseline="-25000" dirty="0">
                <a:latin typeface="cmmi10"/>
              </a:rPr>
              <a:t>22</a:t>
            </a:r>
            <a:r>
              <a:rPr lang="en-US" sz="3600" b="1" dirty="0"/>
              <a:t> </a:t>
            </a:r>
            <a:r>
              <a:rPr lang="en-US" sz="3600" b="1" dirty="0">
                <a:latin typeface="cmmi10"/>
              </a:rPr>
              <a:t>!</a:t>
            </a:r>
            <a:r>
              <a:rPr lang="en-US" sz="3600" b="1" baseline="-25000" dirty="0">
                <a:latin typeface="cmmi10"/>
              </a:rPr>
              <a:t>23 </a:t>
            </a:r>
            <a:r>
              <a:rPr lang="en-US" sz="3600" b="1" dirty="0">
                <a:latin typeface="cmmi10"/>
              </a:rPr>
              <a:t>!</a:t>
            </a:r>
            <a:r>
              <a:rPr lang="en-US" sz="3600" b="1" baseline="-25000" dirty="0">
                <a:latin typeface="cmmi10"/>
              </a:rPr>
              <a:t>24</a:t>
            </a:r>
            <a:r>
              <a:rPr lang="en-US" sz="3600" b="1" dirty="0"/>
              <a:t> </a:t>
            </a:r>
            <a:r>
              <a:rPr lang="en-US" sz="3600" b="1" dirty="0">
                <a:latin typeface="cmmi10"/>
              </a:rPr>
              <a:t>!</a:t>
            </a:r>
            <a:r>
              <a:rPr lang="en-US" sz="3600" b="1" baseline="-25000" dirty="0">
                <a:latin typeface="cmmi10"/>
              </a:rPr>
              <a:t>25</a:t>
            </a:r>
            <a:r>
              <a:rPr lang="en-US" sz="3600" b="1" dirty="0"/>
              <a:t> </a:t>
            </a:r>
            <a:r>
              <a:rPr lang="en-US" sz="3600" b="1" dirty="0">
                <a:latin typeface="cmmi10"/>
              </a:rPr>
              <a:t>!</a:t>
            </a:r>
            <a:r>
              <a:rPr lang="en-US" sz="3600" b="1" baseline="-25000" dirty="0">
                <a:latin typeface="cmmi10"/>
              </a:rPr>
              <a:t>26</a:t>
            </a:r>
            <a:r>
              <a:rPr lang="en-US" sz="3600" b="1" dirty="0"/>
              <a:t> …</a:t>
            </a:r>
          </a:p>
        </p:txBody>
      </p:sp>
      <p:sp>
        <p:nvSpPr>
          <p:cNvPr id="34" name="Oval 33"/>
          <p:cNvSpPr/>
          <p:nvPr/>
        </p:nvSpPr>
        <p:spPr bwMode="auto">
          <a:xfrm>
            <a:off x="5403273" y="5708087"/>
            <a:ext cx="69272" cy="45719"/>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cxnSp>
        <p:nvCxnSpPr>
          <p:cNvPr id="22" name="Straight Connector 21"/>
          <p:cNvCxnSpPr/>
          <p:nvPr/>
        </p:nvCxnSpPr>
        <p:spPr bwMode="auto">
          <a:xfrm>
            <a:off x="4391873" y="1542336"/>
            <a:ext cx="637336" cy="277091"/>
          </a:xfrm>
          <a:prstGeom prst="line">
            <a:avLst/>
          </a:prstGeom>
          <a:noFill/>
          <a:ln w="254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4502650" y="1445349"/>
            <a:ext cx="484936" cy="401789"/>
          </a:xfrm>
          <a:prstGeom prst="line">
            <a:avLst/>
          </a:prstGeom>
          <a:no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a:off x="5943627" y="2636876"/>
            <a:ext cx="637336" cy="277091"/>
          </a:xfrm>
          <a:prstGeom prst="line">
            <a:avLst/>
          </a:prstGeom>
          <a:noFill/>
          <a:ln w="25400"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flipV="1">
            <a:off x="6054405" y="2539889"/>
            <a:ext cx="484936" cy="401789"/>
          </a:xfrm>
          <a:prstGeom prst="line">
            <a:avLst/>
          </a:prstGeom>
          <a:noFill/>
          <a:ln w="254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a:off x="2202773" y="3204926"/>
            <a:ext cx="637336" cy="277091"/>
          </a:xfrm>
          <a:prstGeom prst="line">
            <a:avLst/>
          </a:prstGeom>
          <a:noFill/>
          <a:ln w="25400"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V="1">
            <a:off x="2313550" y="3107939"/>
            <a:ext cx="484936" cy="401789"/>
          </a:xfrm>
          <a:prstGeom prst="line">
            <a:avLst/>
          </a:prstGeom>
          <a:noFill/>
          <a:ln w="25400"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6580948" y="3204921"/>
            <a:ext cx="637336" cy="277091"/>
          </a:xfrm>
          <a:prstGeom prst="line">
            <a:avLst/>
          </a:prstGeom>
          <a:noFill/>
          <a:ln w="254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flipV="1">
            <a:off x="6691725" y="3107934"/>
            <a:ext cx="484936" cy="401789"/>
          </a:xfrm>
          <a:prstGeom prst="line">
            <a:avLst/>
          </a:prstGeom>
          <a:noFill/>
          <a:ln w="25400"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a:off x="3297308" y="2110371"/>
            <a:ext cx="637336" cy="277091"/>
          </a:xfrm>
          <a:prstGeom prst="line">
            <a:avLst/>
          </a:prstGeom>
          <a:noFill/>
          <a:ln w="25400"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flipV="1">
            <a:off x="3394230" y="1999529"/>
            <a:ext cx="484936" cy="401789"/>
          </a:xfrm>
          <a:prstGeom prst="line">
            <a:avLst/>
          </a:prstGeom>
          <a:noFill/>
          <a:ln w="25400"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a:off x="3893068" y="2082656"/>
            <a:ext cx="637336" cy="277091"/>
          </a:xfrm>
          <a:prstGeom prst="line">
            <a:avLst/>
          </a:prstGeom>
          <a:noFill/>
          <a:ln w="25400" cap="flat" cmpd="sng" algn="ctr">
            <a:solidFill>
              <a:srgbClr val="FF0000"/>
            </a:solidFill>
            <a:prstDash val="solid"/>
            <a:round/>
            <a:headEnd type="none" w="med" len="med"/>
            <a:tailEnd type="none" w="med" len="med"/>
          </a:ln>
          <a:effectLst/>
        </p:spPr>
      </p:cxnSp>
      <p:cxnSp>
        <p:nvCxnSpPr>
          <p:cNvPr id="40" name="Straight Connector 39"/>
          <p:cNvCxnSpPr/>
          <p:nvPr/>
        </p:nvCxnSpPr>
        <p:spPr bwMode="auto">
          <a:xfrm flipV="1">
            <a:off x="4003845" y="1985669"/>
            <a:ext cx="484936" cy="401789"/>
          </a:xfrm>
          <a:prstGeom prst="line">
            <a:avLst/>
          </a:prstGeom>
          <a:noFill/>
          <a:ln w="25400" cap="flat" cmpd="sng" algn="ctr">
            <a:solidFill>
              <a:srgbClr val="FF0000"/>
            </a:solidFill>
            <a:prstDash val="solid"/>
            <a:round/>
            <a:headEnd type="none" w="med" len="med"/>
            <a:tailEnd type="none" w="med" len="med"/>
          </a:ln>
          <a:effectLst/>
        </p:spPr>
      </p:cxnSp>
      <p:cxnSp>
        <p:nvCxnSpPr>
          <p:cNvPr id="42" name="Straight Connector 41"/>
          <p:cNvCxnSpPr/>
          <p:nvPr/>
        </p:nvCxnSpPr>
        <p:spPr bwMode="auto">
          <a:xfrm>
            <a:off x="4364133" y="3177196"/>
            <a:ext cx="637336" cy="277091"/>
          </a:xfrm>
          <a:prstGeom prst="line">
            <a:avLst/>
          </a:prstGeom>
          <a:noFill/>
          <a:ln w="254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flipV="1">
            <a:off x="4474910" y="3080209"/>
            <a:ext cx="484936" cy="401789"/>
          </a:xfrm>
          <a:prstGeom prst="line">
            <a:avLst/>
          </a:prstGeom>
          <a:noFill/>
          <a:ln w="254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6816463" y="2068791"/>
            <a:ext cx="637336" cy="277091"/>
          </a:xfrm>
          <a:prstGeom prst="line">
            <a:avLst/>
          </a:prstGeom>
          <a:noFill/>
          <a:ln w="25400" cap="flat" cmpd="sng" algn="ctr">
            <a:solidFill>
              <a:srgbClr val="FF0000"/>
            </a:solidFill>
            <a:prstDash val="solid"/>
            <a:round/>
            <a:headEnd type="none" w="med" len="med"/>
            <a:tailEnd type="none" w="med" len="med"/>
          </a:ln>
          <a:effectLst/>
        </p:spPr>
      </p:cxnSp>
      <p:cxnSp>
        <p:nvCxnSpPr>
          <p:cNvPr id="46" name="Straight Connector 45"/>
          <p:cNvCxnSpPr/>
          <p:nvPr/>
        </p:nvCxnSpPr>
        <p:spPr bwMode="auto">
          <a:xfrm flipV="1">
            <a:off x="6927240" y="1971804"/>
            <a:ext cx="484936" cy="401789"/>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303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 presetClass="exit" presetSubtype="4" fill="hold" grpId="0" nodeType="afterEffect">
                                  <p:stCondLst>
                                    <p:cond delay="0"/>
                                  </p:stCondLst>
                                  <p:childTnLst>
                                    <p:anim calcmode="lin" valueType="num">
                                      <p:cBhvr additive="base">
                                        <p:cTn id="14" dur="1000"/>
                                        <p:tgtEl>
                                          <p:spTgt spid="21"/>
                                        </p:tgtEl>
                                        <p:attrNameLst>
                                          <p:attrName>ppt_x</p:attrName>
                                        </p:attrNameLst>
                                      </p:cBhvr>
                                      <p:tavLst>
                                        <p:tav tm="0">
                                          <p:val>
                                            <p:strVal val="ppt_x"/>
                                          </p:val>
                                        </p:tav>
                                        <p:tav tm="100000">
                                          <p:val>
                                            <p:strVal val="ppt_x"/>
                                          </p:val>
                                        </p:tav>
                                      </p:tavLst>
                                    </p:anim>
                                    <p:anim calcmode="lin" valueType="num">
                                      <p:cBhvr additive="base">
                                        <p:cTn id="15" dur="1000"/>
                                        <p:tgtEl>
                                          <p:spTgt spid="21"/>
                                        </p:tgtEl>
                                        <p:attrNameLst>
                                          <p:attrName>ppt_y</p:attrName>
                                        </p:attrNameLst>
                                      </p:cBhvr>
                                      <p:tavLst>
                                        <p:tav tm="0">
                                          <p:val>
                                            <p:strVal val="ppt_y"/>
                                          </p:val>
                                        </p:tav>
                                        <p:tav tm="100000">
                                          <p:val>
                                            <p:strVal val="1+ppt_h/2"/>
                                          </p:val>
                                        </p:tav>
                                      </p:tavLst>
                                    </p:anim>
                                    <p:set>
                                      <p:cBhvr>
                                        <p:cTn id="16" dur="1" fill="hold">
                                          <p:stCondLst>
                                            <p:cond delay="999"/>
                                          </p:stCondLst>
                                        </p:cTn>
                                        <p:tgtEl>
                                          <p:spTgt spid="21"/>
                                        </p:tgtEl>
                                        <p:attrNameLst>
                                          <p:attrName>style.visibility</p:attrName>
                                        </p:attrNameLst>
                                      </p:cBhvr>
                                      <p:to>
                                        <p:strVal val="hidden"/>
                                      </p:to>
                                    </p:se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3000"/>
                            </p:stCondLst>
                            <p:childTnLst>
                              <p:par>
                                <p:cTn id="26" presetID="2" presetClass="exit" presetSubtype="4" fill="hold" grpId="0" nodeType="afterEffect">
                                  <p:stCondLst>
                                    <p:cond delay="0"/>
                                  </p:stCondLst>
                                  <p:childTnLst>
                                    <p:anim calcmode="lin" valueType="num">
                                      <p:cBhvr additive="base">
                                        <p:cTn id="27" dur="1000"/>
                                        <p:tgtEl>
                                          <p:spTgt spid="27"/>
                                        </p:tgtEl>
                                        <p:attrNameLst>
                                          <p:attrName>ppt_x</p:attrName>
                                        </p:attrNameLst>
                                      </p:cBhvr>
                                      <p:tavLst>
                                        <p:tav tm="0">
                                          <p:val>
                                            <p:strVal val="ppt_x"/>
                                          </p:val>
                                        </p:tav>
                                        <p:tav tm="100000">
                                          <p:val>
                                            <p:strVal val="ppt_x"/>
                                          </p:val>
                                        </p:tav>
                                      </p:tavLst>
                                    </p:anim>
                                    <p:anim calcmode="lin" valueType="num">
                                      <p:cBhvr additive="base">
                                        <p:cTn id="28" dur="1000"/>
                                        <p:tgtEl>
                                          <p:spTgt spid="27"/>
                                        </p:tgtEl>
                                        <p:attrNameLst>
                                          <p:attrName>ppt_y</p:attrName>
                                        </p:attrNameLst>
                                      </p:cBhvr>
                                      <p:tavLst>
                                        <p:tav tm="0">
                                          <p:val>
                                            <p:strVal val="ppt_y"/>
                                          </p:val>
                                        </p:tav>
                                        <p:tav tm="100000">
                                          <p:val>
                                            <p:strVal val="1+ppt_h/2"/>
                                          </p:val>
                                        </p:tav>
                                      </p:tavLst>
                                    </p:anim>
                                    <p:set>
                                      <p:cBhvr>
                                        <p:cTn id="29" dur="1" fill="hold">
                                          <p:stCondLst>
                                            <p:cond delay="999"/>
                                          </p:stCondLst>
                                        </p:cTn>
                                        <p:tgtEl>
                                          <p:spTgt spid="27"/>
                                        </p:tgtEl>
                                        <p:attrNameLst>
                                          <p:attrName>style.visibility</p:attrName>
                                        </p:attrNameLst>
                                      </p:cBhvr>
                                      <p:to>
                                        <p:strVal val="hidden"/>
                                      </p:to>
                                    </p:set>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par>
                          <p:cTn id="38" fill="hold">
                            <p:stCondLst>
                              <p:cond delay="5000"/>
                            </p:stCondLst>
                            <p:childTnLst>
                              <p:par>
                                <p:cTn id="39" presetID="2" presetClass="exit" presetSubtype="4" fill="hold" grpId="0" nodeType="afterEffect">
                                  <p:stCondLst>
                                    <p:cond delay="0"/>
                                  </p:stCondLst>
                                  <p:childTnLst>
                                    <p:anim calcmode="lin" valueType="num">
                                      <p:cBhvr additive="base">
                                        <p:cTn id="40" dur="1000"/>
                                        <p:tgtEl>
                                          <p:spTgt spid="31"/>
                                        </p:tgtEl>
                                        <p:attrNameLst>
                                          <p:attrName>ppt_x</p:attrName>
                                        </p:attrNameLst>
                                      </p:cBhvr>
                                      <p:tavLst>
                                        <p:tav tm="0">
                                          <p:val>
                                            <p:strVal val="ppt_x"/>
                                          </p:val>
                                        </p:tav>
                                        <p:tav tm="100000">
                                          <p:val>
                                            <p:strVal val="ppt_x"/>
                                          </p:val>
                                        </p:tav>
                                      </p:tavLst>
                                    </p:anim>
                                    <p:anim calcmode="lin" valueType="num">
                                      <p:cBhvr additive="base">
                                        <p:cTn id="41" dur="1000"/>
                                        <p:tgtEl>
                                          <p:spTgt spid="31"/>
                                        </p:tgtEl>
                                        <p:attrNameLst>
                                          <p:attrName>ppt_y</p:attrName>
                                        </p:attrNameLst>
                                      </p:cBhvr>
                                      <p:tavLst>
                                        <p:tav tm="0">
                                          <p:val>
                                            <p:strVal val="ppt_y"/>
                                          </p:val>
                                        </p:tav>
                                        <p:tav tm="100000">
                                          <p:val>
                                            <p:strVal val="1+ppt_h/2"/>
                                          </p:val>
                                        </p:tav>
                                      </p:tavLst>
                                    </p:anim>
                                    <p:set>
                                      <p:cBhvr>
                                        <p:cTn id="42" dur="1" fill="hold">
                                          <p:stCondLst>
                                            <p:cond delay="999"/>
                                          </p:stCondLst>
                                        </p:cTn>
                                        <p:tgtEl>
                                          <p:spTgt spid="31"/>
                                        </p:tgtEl>
                                        <p:attrNameLst>
                                          <p:attrName>style.visibility</p:attrName>
                                        </p:attrNameLst>
                                      </p:cBhvr>
                                      <p:to>
                                        <p:strVal val="hidden"/>
                                      </p:to>
                                    </p:set>
                                  </p:childTnLst>
                                </p:cTn>
                              </p:par>
                            </p:childTnLst>
                          </p:cTn>
                        </p:par>
                        <p:par>
                          <p:cTn id="43" fill="hold">
                            <p:stCondLst>
                              <p:cond delay="6000"/>
                            </p:stCondLst>
                            <p:childTnLst>
                              <p:par>
                                <p:cTn id="44" presetID="22" presetClass="entr" presetSubtype="1"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6500"/>
                            </p:stCondLst>
                            <p:childTnLst>
                              <p:par>
                                <p:cTn id="48" presetID="22" presetClass="entr" presetSubtype="1"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par>
                          <p:cTn id="51" fill="hold">
                            <p:stCondLst>
                              <p:cond delay="7000"/>
                            </p:stCondLst>
                            <p:childTnLst>
                              <p:par>
                                <p:cTn id="52" presetID="2" presetClass="exit" presetSubtype="4" fill="hold" grpId="0" nodeType="afterEffect">
                                  <p:stCondLst>
                                    <p:cond delay="0"/>
                                  </p:stCondLst>
                                  <p:childTnLst>
                                    <p:anim calcmode="lin" valueType="num">
                                      <p:cBhvr additive="base">
                                        <p:cTn id="53" dur="1000"/>
                                        <p:tgtEl>
                                          <p:spTgt spid="35"/>
                                        </p:tgtEl>
                                        <p:attrNameLst>
                                          <p:attrName>ppt_x</p:attrName>
                                        </p:attrNameLst>
                                      </p:cBhvr>
                                      <p:tavLst>
                                        <p:tav tm="0">
                                          <p:val>
                                            <p:strVal val="ppt_x"/>
                                          </p:val>
                                        </p:tav>
                                        <p:tav tm="100000">
                                          <p:val>
                                            <p:strVal val="ppt_x"/>
                                          </p:val>
                                        </p:tav>
                                      </p:tavLst>
                                    </p:anim>
                                    <p:anim calcmode="lin" valueType="num">
                                      <p:cBhvr additive="base">
                                        <p:cTn id="54" dur="1000"/>
                                        <p:tgtEl>
                                          <p:spTgt spid="35"/>
                                        </p:tgtEl>
                                        <p:attrNameLst>
                                          <p:attrName>ppt_y</p:attrName>
                                        </p:attrNameLst>
                                      </p:cBhvr>
                                      <p:tavLst>
                                        <p:tav tm="0">
                                          <p:val>
                                            <p:strVal val="ppt_y"/>
                                          </p:val>
                                        </p:tav>
                                        <p:tav tm="100000">
                                          <p:val>
                                            <p:strVal val="1+ppt_h/2"/>
                                          </p:val>
                                        </p:tav>
                                      </p:tavLst>
                                    </p:anim>
                                    <p:set>
                                      <p:cBhvr>
                                        <p:cTn id="55" dur="1" fill="hold">
                                          <p:stCondLst>
                                            <p:cond delay="999"/>
                                          </p:stCondLst>
                                        </p:cTn>
                                        <p:tgtEl>
                                          <p:spTgt spid="35"/>
                                        </p:tgtEl>
                                        <p:attrNameLst>
                                          <p:attrName>style.visibility</p:attrName>
                                        </p:attrNameLst>
                                      </p:cBhvr>
                                      <p:to>
                                        <p:strVal val="hidden"/>
                                      </p:to>
                                    </p:set>
                                  </p:childTnLst>
                                </p:cTn>
                              </p:par>
                            </p:childTnLst>
                          </p:cTn>
                        </p:par>
                        <p:par>
                          <p:cTn id="56" fill="hold">
                            <p:stCondLst>
                              <p:cond delay="80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8500"/>
                            </p:stCondLst>
                            <p:childTnLst>
                              <p:par>
                                <p:cTn id="61" presetID="22" presetClass="entr" presetSubtype="1"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up)">
                                      <p:cBhvr>
                                        <p:cTn id="63" dur="500"/>
                                        <p:tgtEl>
                                          <p:spTgt spid="37"/>
                                        </p:tgtEl>
                                      </p:cBhvr>
                                    </p:animEffect>
                                  </p:childTnLst>
                                </p:cTn>
                              </p:par>
                            </p:childTnLst>
                          </p:cTn>
                        </p:par>
                        <p:par>
                          <p:cTn id="64" fill="hold">
                            <p:stCondLst>
                              <p:cond delay="9000"/>
                            </p:stCondLst>
                            <p:childTnLst>
                              <p:par>
                                <p:cTn id="65" presetID="2" presetClass="exit" presetSubtype="4" fill="hold" grpId="0" nodeType="afterEffect">
                                  <p:stCondLst>
                                    <p:cond delay="0"/>
                                  </p:stCondLst>
                                  <p:childTnLst>
                                    <p:anim calcmode="lin" valueType="num">
                                      <p:cBhvr additive="base">
                                        <p:cTn id="66" dur="1000"/>
                                        <p:tgtEl>
                                          <p:spTgt spid="38"/>
                                        </p:tgtEl>
                                        <p:attrNameLst>
                                          <p:attrName>ppt_x</p:attrName>
                                        </p:attrNameLst>
                                      </p:cBhvr>
                                      <p:tavLst>
                                        <p:tav tm="0">
                                          <p:val>
                                            <p:strVal val="ppt_x"/>
                                          </p:val>
                                        </p:tav>
                                        <p:tav tm="100000">
                                          <p:val>
                                            <p:strVal val="ppt_x"/>
                                          </p:val>
                                        </p:tav>
                                      </p:tavLst>
                                    </p:anim>
                                    <p:anim calcmode="lin" valueType="num">
                                      <p:cBhvr additive="base">
                                        <p:cTn id="67" dur="1000"/>
                                        <p:tgtEl>
                                          <p:spTgt spid="38"/>
                                        </p:tgtEl>
                                        <p:attrNameLst>
                                          <p:attrName>ppt_y</p:attrName>
                                        </p:attrNameLst>
                                      </p:cBhvr>
                                      <p:tavLst>
                                        <p:tav tm="0">
                                          <p:val>
                                            <p:strVal val="ppt_y"/>
                                          </p:val>
                                        </p:tav>
                                        <p:tav tm="100000">
                                          <p:val>
                                            <p:strVal val="1+ppt_h/2"/>
                                          </p:val>
                                        </p:tav>
                                      </p:tavLst>
                                    </p:anim>
                                    <p:set>
                                      <p:cBhvr>
                                        <p:cTn id="68" dur="1" fill="hold">
                                          <p:stCondLst>
                                            <p:cond delay="999"/>
                                          </p:stCondLst>
                                        </p:cTn>
                                        <p:tgtEl>
                                          <p:spTgt spid="38"/>
                                        </p:tgtEl>
                                        <p:attrNameLst>
                                          <p:attrName>style.visibility</p:attrName>
                                        </p:attrNameLst>
                                      </p:cBhvr>
                                      <p:to>
                                        <p:strVal val="hidden"/>
                                      </p:to>
                                    </p:set>
                                  </p:childTnLst>
                                </p:cTn>
                              </p:par>
                            </p:childTnLst>
                          </p:cTn>
                        </p:par>
                        <p:par>
                          <p:cTn id="69" fill="hold">
                            <p:stCondLst>
                              <p:cond delay="100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childTnLst>
                          </p:cTn>
                        </p:par>
                        <p:par>
                          <p:cTn id="73" fill="hold">
                            <p:stCondLst>
                              <p:cond delay="10500"/>
                            </p:stCondLst>
                            <p:childTnLst>
                              <p:par>
                                <p:cTn id="74" presetID="22" presetClass="entr" presetSubtype="1" fill="hold"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up)">
                                      <p:cBhvr>
                                        <p:cTn id="76" dur="500"/>
                                        <p:tgtEl>
                                          <p:spTgt spid="40"/>
                                        </p:tgtEl>
                                      </p:cBhvr>
                                    </p:animEffect>
                                  </p:childTnLst>
                                </p:cTn>
                              </p:par>
                            </p:childTnLst>
                          </p:cTn>
                        </p:par>
                        <p:par>
                          <p:cTn id="77" fill="hold">
                            <p:stCondLst>
                              <p:cond delay="11000"/>
                            </p:stCondLst>
                            <p:childTnLst>
                              <p:par>
                                <p:cTn id="78" presetID="2" presetClass="exit" presetSubtype="4" fill="hold" grpId="0" nodeType="afterEffect">
                                  <p:stCondLst>
                                    <p:cond delay="0"/>
                                  </p:stCondLst>
                                  <p:childTnLst>
                                    <p:anim calcmode="lin" valueType="num">
                                      <p:cBhvr additive="base">
                                        <p:cTn id="79" dur="1000"/>
                                        <p:tgtEl>
                                          <p:spTgt spid="41"/>
                                        </p:tgtEl>
                                        <p:attrNameLst>
                                          <p:attrName>ppt_x</p:attrName>
                                        </p:attrNameLst>
                                      </p:cBhvr>
                                      <p:tavLst>
                                        <p:tav tm="0">
                                          <p:val>
                                            <p:strVal val="ppt_x"/>
                                          </p:val>
                                        </p:tav>
                                        <p:tav tm="100000">
                                          <p:val>
                                            <p:strVal val="ppt_x"/>
                                          </p:val>
                                        </p:tav>
                                      </p:tavLst>
                                    </p:anim>
                                    <p:anim calcmode="lin" valueType="num">
                                      <p:cBhvr additive="base">
                                        <p:cTn id="80" dur="1000"/>
                                        <p:tgtEl>
                                          <p:spTgt spid="41"/>
                                        </p:tgtEl>
                                        <p:attrNameLst>
                                          <p:attrName>ppt_y</p:attrName>
                                        </p:attrNameLst>
                                      </p:cBhvr>
                                      <p:tavLst>
                                        <p:tav tm="0">
                                          <p:val>
                                            <p:strVal val="ppt_y"/>
                                          </p:val>
                                        </p:tav>
                                        <p:tav tm="100000">
                                          <p:val>
                                            <p:strVal val="1+ppt_h/2"/>
                                          </p:val>
                                        </p:tav>
                                      </p:tavLst>
                                    </p:anim>
                                    <p:set>
                                      <p:cBhvr>
                                        <p:cTn id="81" dur="1" fill="hold">
                                          <p:stCondLst>
                                            <p:cond delay="999"/>
                                          </p:stCondLst>
                                        </p:cTn>
                                        <p:tgtEl>
                                          <p:spTgt spid="41"/>
                                        </p:tgtEl>
                                        <p:attrNameLst>
                                          <p:attrName>style.visibility</p:attrName>
                                        </p:attrNameLst>
                                      </p:cBhvr>
                                      <p:to>
                                        <p:strVal val="hidden"/>
                                      </p:to>
                                    </p:set>
                                  </p:childTnLst>
                                </p:cTn>
                              </p:par>
                            </p:childTnLst>
                          </p:cTn>
                        </p:par>
                        <p:par>
                          <p:cTn id="82" fill="hold">
                            <p:stCondLst>
                              <p:cond delay="12000"/>
                            </p:stCondLst>
                            <p:childTnLst>
                              <p:par>
                                <p:cTn id="83" presetID="22" presetClass="entr" presetSubtype="1"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12500"/>
                            </p:stCondLst>
                            <p:childTnLst>
                              <p:par>
                                <p:cTn id="87" presetID="22" presetClass="entr" presetSubtype="1"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up)">
                                      <p:cBhvr>
                                        <p:cTn id="89" dur="500"/>
                                        <p:tgtEl>
                                          <p:spTgt spid="43"/>
                                        </p:tgtEl>
                                      </p:cBhvr>
                                    </p:animEffect>
                                  </p:childTnLst>
                                </p:cTn>
                              </p:par>
                            </p:childTnLst>
                          </p:cTn>
                        </p:par>
                        <p:par>
                          <p:cTn id="90" fill="hold">
                            <p:stCondLst>
                              <p:cond delay="13000"/>
                            </p:stCondLst>
                            <p:childTnLst>
                              <p:par>
                                <p:cTn id="91" presetID="2" presetClass="exit" presetSubtype="4" fill="hold" grpId="0" nodeType="afterEffect">
                                  <p:stCondLst>
                                    <p:cond delay="0"/>
                                  </p:stCondLst>
                                  <p:childTnLst>
                                    <p:anim calcmode="lin" valueType="num">
                                      <p:cBhvr additive="base">
                                        <p:cTn id="92" dur="1000"/>
                                        <p:tgtEl>
                                          <p:spTgt spid="44"/>
                                        </p:tgtEl>
                                        <p:attrNameLst>
                                          <p:attrName>ppt_x</p:attrName>
                                        </p:attrNameLst>
                                      </p:cBhvr>
                                      <p:tavLst>
                                        <p:tav tm="0">
                                          <p:val>
                                            <p:strVal val="ppt_x"/>
                                          </p:val>
                                        </p:tav>
                                        <p:tav tm="100000">
                                          <p:val>
                                            <p:strVal val="ppt_x"/>
                                          </p:val>
                                        </p:tav>
                                      </p:tavLst>
                                    </p:anim>
                                    <p:anim calcmode="lin" valueType="num">
                                      <p:cBhvr additive="base">
                                        <p:cTn id="93" dur="1000"/>
                                        <p:tgtEl>
                                          <p:spTgt spid="44"/>
                                        </p:tgtEl>
                                        <p:attrNameLst>
                                          <p:attrName>ppt_y</p:attrName>
                                        </p:attrNameLst>
                                      </p:cBhvr>
                                      <p:tavLst>
                                        <p:tav tm="0">
                                          <p:val>
                                            <p:strVal val="ppt_y"/>
                                          </p:val>
                                        </p:tav>
                                        <p:tav tm="100000">
                                          <p:val>
                                            <p:strVal val="1+ppt_h/2"/>
                                          </p:val>
                                        </p:tav>
                                      </p:tavLst>
                                    </p:anim>
                                    <p:set>
                                      <p:cBhvr>
                                        <p:cTn id="94" dur="1" fill="hold">
                                          <p:stCondLst>
                                            <p:cond delay="999"/>
                                          </p:stCondLst>
                                        </p:cTn>
                                        <p:tgtEl>
                                          <p:spTgt spid="44"/>
                                        </p:tgtEl>
                                        <p:attrNameLst>
                                          <p:attrName>style.visibility</p:attrName>
                                        </p:attrNameLst>
                                      </p:cBhvr>
                                      <p:to>
                                        <p:strVal val="hidden"/>
                                      </p:to>
                                    </p:set>
                                  </p:childTnLst>
                                </p:cTn>
                              </p:par>
                            </p:childTnLst>
                          </p:cTn>
                        </p:par>
                        <p:par>
                          <p:cTn id="95" fill="hold">
                            <p:stCondLst>
                              <p:cond delay="14000"/>
                            </p:stCondLst>
                            <p:childTnLst>
                              <p:par>
                                <p:cTn id="96" presetID="22" presetClass="entr" presetSubtype="1" fill="hold"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up)">
                                      <p:cBhvr>
                                        <p:cTn id="98" dur="500"/>
                                        <p:tgtEl>
                                          <p:spTgt spid="45"/>
                                        </p:tgtEl>
                                      </p:cBhvr>
                                    </p:animEffect>
                                  </p:childTnLst>
                                </p:cTn>
                              </p:par>
                            </p:childTnLst>
                          </p:cTn>
                        </p:par>
                        <p:par>
                          <p:cTn id="99" fill="hold">
                            <p:stCondLst>
                              <p:cond delay="14500"/>
                            </p:stCondLst>
                            <p:childTnLst>
                              <p:par>
                                <p:cTn id="100" presetID="22" presetClass="entr" presetSubtype="1" fill="hold"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up)">
                                      <p:cBhvr>
                                        <p:cTn id="102" dur="500"/>
                                        <p:tgtEl>
                                          <p:spTgt spid="46"/>
                                        </p:tgtEl>
                                      </p:cBhvr>
                                    </p:animEffect>
                                  </p:childTnLst>
                                </p:cTn>
                              </p:par>
                            </p:childTnLst>
                          </p:cTn>
                        </p:par>
                        <p:par>
                          <p:cTn id="103" fill="hold">
                            <p:stCondLst>
                              <p:cond delay="15000"/>
                            </p:stCondLst>
                            <p:childTnLst>
                              <p:par>
                                <p:cTn id="104" presetID="2" presetClass="exit" presetSubtype="4" fill="hold" grpId="0" nodeType="afterEffect">
                                  <p:stCondLst>
                                    <p:cond delay="0"/>
                                  </p:stCondLst>
                                  <p:childTnLst>
                                    <p:anim calcmode="lin" valueType="num">
                                      <p:cBhvr additive="base">
                                        <p:cTn id="105" dur="1000"/>
                                        <p:tgtEl>
                                          <p:spTgt spid="47"/>
                                        </p:tgtEl>
                                        <p:attrNameLst>
                                          <p:attrName>ppt_x</p:attrName>
                                        </p:attrNameLst>
                                      </p:cBhvr>
                                      <p:tavLst>
                                        <p:tav tm="0">
                                          <p:val>
                                            <p:strVal val="ppt_x"/>
                                          </p:val>
                                        </p:tav>
                                        <p:tav tm="100000">
                                          <p:val>
                                            <p:strVal val="ppt_x"/>
                                          </p:val>
                                        </p:tav>
                                      </p:tavLst>
                                    </p:anim>
                                    <p:anim calcmode="lin" valueType="num">
                                      <p:cBhvr additive="base">
                                        <p:cTn id="106" dur="1000"/>
                                        <p:tgtEl>
                                          <p:spTgt spid="47"/>
                                        </p:tgtEl>
                                        <p:attrNameLst>
                                          <p:attrName>ppt_y</p:attrName>
                                        </p:attrNameLst>
                                      </p:cBhvr>
                                      <p:tavLst>
                                        <p:tav tm="0">
                                          <p:val>
                                            <p:strVal val="ppt_y"/>
                                          </p:val>
                                        </p:tav>
                                        <p:tav tm="100000">
                                          <p:val>
                                            <p:strVal val="1+ppt_h/2"/>
                                          </p:val>
                                        </p:tav>
                                      </p:tavLst>
                                    </p:anim>
                                    <p:set>
                                      <p:cBhvr>
                                        <p:cTn id="107" dur="1" fill="hold">
                                          <p:stCondLst>
                                            <p:cond delay="9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4" grpId="0"/>
      <p:bldP spid="41" grpId="0"/>
      <p:bldP spid="38" grpId="0"/>
      <p:bldP spid="35" grpId="0"/>
      <p:bldP spid="31" grpId="0"/>
      <p:bldP spid="27" grpId="0"/>
      <p:bldP spid="2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0110" y="1600201"/>
            <a:ext cx="4315691" cy="4274126"/>
          </a:xfrm>
        </p:spPr>
        <p:txBody>
          <a:bodyPr/>
          <a:lstStyle/>
          <a:p>
            <a:r>
              <a:rPr lang="en-US" sz="2000" dirty="0"/>
              <a:t>At $100, both agents are willing to trade (in every state).  </a:t>
            </a:r>
          </a:p>
          <a:p>
            <a:r>
              <a:rPr lang="en-US" sz="2000" dirty="0"/>
              <a:t>This is common knowledge among the agents at all states. </a:t>
            </a:r>
          </a:p>
          <a:p>
            <a:r>
              <a:rPr lang="en-US" sz="2000" dirty="0"/>
              <a:t>Yet, each agent has a strict preference to trade in all in all states except the lowest space.  Both are indifferent between trading and not trading in the lowest space. The states in the lowest space are the “states of mind” of an agent as viewed by the other agent.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911" y="2083844"/>
            <a:ext cx="466407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07820"/>
            <a:ext cx="8229600" cy="1265238"/>
          </a:xfrm>
        </p:spPr>
        <p:txBody>
          <a:bodyPr/>
          <a:lstStyle/>
          <a:p>
            <a:pPr lvl="0" algn="l">
              <a:spcBef>
                <a:spcPct val="20000"/>
              </a:spcBef>
            </a:pPr>
            <a:r>
              <a:rPr lang="en-US" sz="2000" b="1" dirty="0">
                <a:solidFill>
                  <a:srgbClr val="0000FF"/>
                </a:solidFill>
                <a:ea typeface="+mn-ea"/>
              </a:rPr>
              <a:t>Returning to the speculative trade example</a:t>
            </a:r>
            <a:r>
              <a:rPr lang="en-US" sz="2000" dirty="0">
                <a:solidFill>
                  <a:srgbClr val="000000"/>
                </a:solidFill>
                <a:ea typeface="+mn-ea"/>
              </a:rPr>
              <a:t>: </a:t>
            </a:r>
            <a:br>
              <a:rPr lang="en-US" sz="2000" dirty="0">
                <a:solidFill>
                  <a:srgbClr val="000000"/>
                </a:solidFill>
                <a:ea typeface="+mn-ea"/>
              </a:rPr>
            </a:br>
            <a:r>
              <a:rPr lang="en-US" sz="2000" dirty="0">
                <a:solidFill>
                  <a:srgbClr val="000000"/>
                </a:solidFill>
                <a:ea typeface="+mn-ea"/>
              </a:rPr>
              <a:t>Say that at a state </a:t>
            </a:r>
            <a:r>
              <a:rPr lang="en-US" sz="2000" dirty="0">
                <a:solidFill>
                  <a:srgbClr val="000000"/>
                </a:solidFill>
                <a:latin typeface="cmmi10"/>
                <a:ea typeface="+mn-ea"/>
              </a:rPr>
              <a:t>s</a:t>
            </a:r>
            <a:r>
              <a:rPr lang="en-US" sz="2000" dirty="0">
                <a:solidFill>
                  <a:srgbClr val="000000"/>
                </a:solidFill>
                <a:ea typeface="+mn-ea"/>
              </a:rPr>
              <a:t> an agent is willing to trade at the price $</a:t>
            </a:r>
            <a:r>
              <a:rPr lang="en-US" sz="2000" dirty="0">
                <a:solidFill>
                  <a:srgbClr val="000000"/>
                </a:solidFill>
                <a:latin typeface="cmmi10"/>
                <a:ea typeface="+mn-ea"/>
              </a:rPr>
              <a:t>x</a:t>
            </a:r>
            <a:r>
              <a:rPr lang="en-US" sz="2000" dirty="0">
                <a:solidFill>
                  <a:srgbClr val="000000"/>
                </a:solidFill>
                <a:ea typeface="+mn-ea"/>
              </a:rPr>
              <a:t> if either she strictly prefers to trade at $</a:t>
            </a:r>
            <a:r>
              <a:rPr lang="en-US" sz="2000" dirty="0">
                <a:solidFill>
                  <a:srgbClr val="000000"/>
                </a:solidFill>
                <a:latin typeface="cmmi10"/>
                <a:ea typeface="+mn-ea"/>
              </a:rPr>
              <a:t>x</a:t>
            </a:r>
            <a:r>
              <a:rPr lang="en-US" sz="2000" dirty="0">
                <a:solidFill>
                  <a:srgbClr val="000000"/>
                </a:solidFill>
                <a:ea typeface="+mn-ea"/>
              </a:rPr>
              <a:t> or she is indifferent between trading or not at $</a:t>
            </a:r>
            <a:r>
              <a:rPr lang="en-US" sz="2000" dirty="0">
                <a:solidFill>
                  <a:srgbClr val="000000"/>
                </a:solidFill>
                <a:latin typeface="cmmi10"/>
                <a:ea typeface="+mn-ea"/>
              </a:rPr>
              <a:t>x</a:t>
            </a:r>
            <a:r>
              <a:rPr lang="en-US" sz="2000" dirty="0">
                <a:solidFill>
                  <a:srgbClr val="000000"/>
                </a:solidFill>
                <a:ea typeface="+mn-ea"/>
              </a:rPr>
              <a:t>. </a:t>
            </a:r>
            <a:endParaRPr lang="en-US" dirty="0"/>
          </a:p>
        </p:txBody>
      </p:sp>
    </p:spTree>
    <p:extLst>
      <p:ext uri="{BB962C8B-B14F-4D97-AF65-F5344CB8AC3E}">
        <p14:creationId xmlns:p14="http://schemas.microsoft.com/office/powerpoint/2010/main" val="26417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9" presetClass="entr" presetSubtype="0" fill="hold" nodeType="afterEffect">
                                  <p:stCondLst>
                                    <p:cond delay="1000"/>
                                  </p:stCondLst>
                                  <p:childTnLst>
                                    <p:set>
                                      <p:cBhvr>
                                        <p:cTn id="17" dur="1" fill="hold">
                                          <p:stCondLst>
                                            <p:cond delay="0"/>
                                          </p:stCondLst>
                                        </p:cTn>
                                        <p:tgtEl>
                                          <p:spTgt spid="2050"/>
                                        </p:tgtEl>
                                        <p:attrNameLst>
                                          <p:attrName>style.visibility</p:attrName>
                                        </p:attrNameLst>
                                      </p:cBhvr>
                                      <p:to>
                                        <p:strVal val="visible"/>
                                      </p:to>
                                    </p:set>
                                    <p:animEffect transition="in" filter="dissolv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0110" y="1600201"/>
            <a:ext cx="4315691" cy="5146964"/>
          </a:xfrm>
        </p:spPr>
        <p:txBody>
          <a:bodyPr/>
          <a:lstStyle/>
          <a:p>
            <a:r>
              <a:rPr lang="en-US" sz="2000" dirty="0"/>
              <a:t>At $100, both agents are willing to trade (in every state).  </a:t>
            </a:r>
          </a:p>
          <a:p>
            <a:r>
              <a:rPr lang="en-US" sz="2000" dirty="0"/>
              <a:t>This is common knowledge among the agents at all states. </a:t>
            </a:r>
          </a:p>
          <a:p>
            <a:r>
              <a:rPr lang="en-US" sz="2000" dirty="0"/>
              <a:t>Yet, each agent has a strict preference to trade in all in all states except the lowest space.  Both are indifferent between trading and not trading in the lowest space. The states in the lowest space are the “states of mind” of an agent as viewed by the other agent.</a:t>
            </a:r>
          </a:p>
          <a:p>
            <a:endParaRPr lang="en-US" dirty="0"/>
          </a:p>
        </p:txBody>
      </p:sp>
      <p:sp>
        <p:nvSpPr>
          <p:cNvPr id="6" name="Content Placeholder 2"/>
          <p:cNvSpPr>
            <a:spLocks noGrp="1"/>
          </p:cNvSpPr>
          <p:nvPr>
            <p:ph sz="half" idx="1"/>
          </p:nvPr>
        </p:nvSpPr>
        <p:spPr>
          <a:xfrm>
            <a:off x="4724547" y="1600195"/>
            <a:ext cx="4315691" cy="5146964"/>
          </a:xfrm>
        </p:spPr>
        <p:txBody>
          <a:bodyPr/>
          <a:lstStyle/>
          <a:p>
            <a:pPr marL="0" indent="0">
              <a:buNone/>
            </a:pPr>
            <a:r>
              <a:rPr lang="en-US" sz="2000" dirty="0"/>
              <a:t>This is in contrast to the “No-speculative-trade-theorems” of structures without unawareness (e.g., </a:t>
            </a:r>
            <a:r>
              <a:rPr lang="en-US" sz="2000" dirty="0" err="1"/>
              <a:t>Milgrom</a:t>
            </a:r>
            <a:r>
              <a:rPr lang="en-US" sz="2000" dirty="0"/>
              <a:t> and </a:t>
            </a:r>
            <a:r>
              <a:rPr lang="en-US" sz="2000" dirty="0" err="1"/>
              <a:t>Stokey</a:t>
            </a:r>
            <a:r>
              <a:rPr lang="en-US" sz="2000" dirty="0"/>
              <a:t>, 1982): </a:t>
            </a:r>
          </a:p>
          <a:p>
            <a:pPr marL="0" indent="0">
              <a:buNone/>
            </a:pPr>
            <a:r>
              <a:rPr lang="en-US" sz="2000" i="1" dirty="0"/>
              <a:t>If there is a common prior and common knowledge of willingness to trade, then both must be indifferent to trade.</a:t>
            </a:r>
          </a:p>
          <a:p>
            <a:pPr marL="0" indent="0">
              <a:buNone/>
            </a:pPr>
            <a:endParaRPr lang="en-US" sz="2000" dirty="0"/>
          </a:p>
        </p:txBody>
      </p:sp>
      <p:sp>
        <p:nvSpPr>
          <p:cNvPr id="7" name="Title 4"/>
          <p:cNvSpPr>
            <a:spLocks noGrp="1"/>
          </p:cNvSpPr>
          <p:nvPr>
            <p:ph type="title"/>
          </p:nvPr>
        </p:nvSpPr>
        <p:spPr>
          <a:xfrm>
            <a:off x="457200" y="207820"/>
            <a:ext cx="8229600" cy="1265238"/>
          </a:xfrm>
        </p:spPr>
        <p:txBody>
          <a:bodyPr/>
          <a:lstStyle/>
          <a:p>
            <a:pPr lvl="0" algn="l">
              <a:spcBef>
                <a:spcPct val="20000"/>
              </a:spcBef>
            </a:pPr>
            <a:r>
              <a:rPr lang="en-US" sz="2000" b="1" dirty="0">
                <a:solidFill>
                  <a:srgbClr val="0000FF"/>
                </a:solidFill>
                <a:ea typeface="+mn-ea"/>
              </a:rPr>
              <a:t>Returning to the speculative trade example</a:t>
            </a:r>
            <a:r>
              <a:rPr lang="en-US" sz="2000" dirty="0">
                <a:solidFill>
                  <a:srgbClr val="000000"/>
                </a:solidFill>
                <a:ea typeface="+mn-ea"/>
              </a:rPr>
              <a:t>: </a:t>
            </a:r>
            <a:br>
              <a:rPr lang="en-US" sz="2000" dirty="0">
                <a:solidFill>
                  <a:srgbClr val="000000"/>
                </a:solidFill>
                <a:ea typeface="+mn-ea"/>
              </a:rPr>
            </a:br>
            <a:r>
              <a:rPr lang="en-US" sz="2000" dirty="0">
                <a:solidFill>
                  <a:srgbClr val="000000"/>
                </a:solidFill>
                <a:ea typeface="+mn-ea"/>
              </a:rPr>
              <a:t>Say that at a state </a:t>
            </a:r>
            <a:r>
              <a:rPr lang="en-US" sz="2000" dirty="0">
                <a:solidFill>
                  <a:srgbClr val="000000"/>
                </a:solidFill>
                <a:latin typeface="cmmi10"/>
                <a:ea typeface="+mn-ea"/>
              </a:rPr>
              <a:t>s</a:t>
            </a:r>
            <a:r>
              <a:rPr lang="en-US" sz="2000" dirty="0">
                <a:solidFill>
                  <a:srgbClr val="000000"/>
                </a:solidFill>
                <a:ea typeface="+mn-ea"/>
              </a:rPr>
              <a:t> an agent is willing to trade at the price $</a:t>
            </a:r>
            <a:r>
              <a:rPr lang="en-US" sz="2000" dirty="0">
                <a:solidFill>
                  <a:srgbClr val="000000"/>
                </a:solidFill>
                <a:latin typeface="cmmi10"/>
                <a:ea typeface="+mn-ea"/>
              </a:rPr>
              <a:t>x</a:t>
            </a:r>
            <a:r>
              <a:rPr lang="en-US" sz="2000" dirty="0">
                <a:solidFill>
                  <a:srgbClr val="000000"/>
                </a:solidFill>
                <a:ea typeface="+mn-ea"/>
              </a:rPr>
              <a:t> if either she strictly prefers to trade at $</a:t>
            </a:r>
            <a:r>
              <a:rPr lang="en-US" sz="2000" dirty="0">
                <a:solidFill>
                  <a:srgbClr val="000000"/>
                </a:solidFill>
                <a:latin typeface="cmmi10"/>
                <a:ea typeface="+mn-ea"/>
              </a:rPr>
              <a:t>x</a:t>
            </a:r>
            <a:r>
              <a:rPr lang="en-US" sz="2000" dirty="0">
                <a:solidFill>
                  <a:srgbClr val="000000"/>
                </a:solidFill>
                <a:ea typeface="+mn-ea"/>
              </a:rPr>
              <a:t> or she is indifferent between trading or not at $</a:t>
            </a:r>
            <a:r>
              <a:rPr lang="en-US" sz="2000" dirty="0">
                <a:solidFill>
                  <a:srgbClr val="000000"/>
                </a:solidFill>
                <a:latin typeface="cmmi10"/>
                <a:ea typeface="+mn-ea"/>
              </a:rPr>
              <a:t>x</a:t>
            </a:r>
            <a:r>
              <a:rPr lang="en-US" sz="2000" dirty="0">
                <a:solidFill>
                  <a:srgbClr val="000000"/>
                </a:solidFill>
                <a:ea typeface="+mn-ea"/>
              </a:rPr>
              <a:t>. </a:t>
            </a:r>
            <a:endParaRPr lang="en-US" dirty="0"/>
          </a:p>
        </p:txBody>
      </p:sp>
      <p:sp>
        <p:nvSpPr>
          <p:cNvPr id="2" name="Oval 1"/>
          <p:cNvSpPr/>
          <p:nvPr/>
        </p:nvSpPr>
        <p:spPr bwMode="auto">
          <a:xfrm>
            <a:off x="6123710" y="2854037"/>
            <a:ext cx="1662546" cy="484909"/>
          </a:xfrm>
          <a:prstGeom prst="ellipse">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cxnSp>
        <p:nvCxnSpPr>
          <p:cNvPr id="5" name="Straight Arrow Connector 4"/>
          <p:cNvCxnSpPr/>
          <p:nvPr/>
        </p:nvCxnSpPr>
        <p:spPr bwMode="auto">
          <a:xfrm flipH="1">
            <a:off x="6816437" y="3366655"/>
            <a:ext cx="166255" cy="1413164"/>
          </a:xfrm>
          <a:prstGeom prst="straightConnector1">
            <a:avLst/>
          </a:prstGeom>
          <a:noFill/>
          <a:ln w="28575" cap="flat" cmpd="sng" algn="ctr">
            <a:solidFill>
              <a:srgbClr val="FF0000"/>
            </a:solidFill>
            <a:prstDash val="solid"/>
            <a:round/>
            <a:headEnd type="none" w="med" len="med"/>
            <a:tailEnd type="arrow"/>
          </a:ln>
          <a:effectLst/>
        </p:spPr>
      </p:cxnSp>
      <p:sp>
        <p:nvSpPr>
          <p:cNvPr id="8" name="TextBox 7"/>
          <p:cNvSpPr txBox="1"/>
          <p:nvPr/>
        </p:nvSpPr>
        <p:spPr>
          <a:xfrm>
            <a:off x="4932220" y="4779815"/>
            <a:ext cx="3775372" cy="400099"/>
          </a:xfrm>
          <a:prstGeom prst="rect">
            <a:avLst/>
          </a:prstGeom>
          <a:noFill/>
        </p:spPr>
        <p:txBody>
          <a:bodyPr wrap="none" lIns="91430" tIns="45715" rIns="91430" bIns="45715" rtlCol="0">
            <a:spAutoFit/>
          </a:bodyPr>
          <a:lstStyle/>
          <a:p>
            <a:r>
              <a:rPr lang="en-US" sz="2000" dirty="0">
                <a:solidFill>
                  <a:srgbClr val="FF0000"/>
                </a:solidFill>
              </a:rPr>
              <a:t>Need to talk about probabilities.</a:t>
            </a:r>
          </a:p>
        </p:txBody>
      </p:sp>
    </p:spTree>
    <p:extLst>
      <p:ext uri="{BB962C8B-B14F-4D97-AF65-F5344CB8AC3E}">
        <p14:creationId xmlns:p14="http://schemas.microsoft.com/office/powerpoint/2010/main" val="11120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Outline</a:t>
            </a:r>
            <a:endParaRPr lang="en-US" dirty="0">
              <a:solidFill>
                <a:srgbClr val="0000FF"/>
              </a:solidFill>
            </a:endParaRPr>
          </a:p>
        </p:txBody>
      </p:sp>
      <p:sp>
        <p:nvSpPr>
          <p:cNvPr id="3" name="Content Placeholder 2"/>
          <p:cNvSpPr>
            <a:spLocks noGrp="1"/>
          </p:cNvSpPr>
          <p:nvPr>
            <p:ph idx="1"/>
          </p:nvPr>
        </p:nvSpPr>
        <p:spPr/>
        <p:txBody>
          <a:bodyPr/>
          <a:lstStyle/>
          <a:p>
            <a:pPr marL="514293" indent="-514293">
              <a:buFont typeface="+mj-lt"/>
              <a:buAutoNum type="arabicPeriod"/>
            </a:pPr>
            <a:r>
              <a:rPr lang="en-US" dirty="0" smtClean="0">
                <a:solidFill>
                  <a:srgbClr val="0000FF"/>
                </a:solidFill>
              </a:rPr>
              <a:t>Informal introduction</a:t>
            </a:r>
          </a:p>
          <a:p>
            <a:pPr marL="514293" indent="-514293">
              <a:buFont typeface="+mj-lt"/>
              <a:buAutoNum type="arabicPeriod"/>
            </a:pPr>
            <a:r>
              <a:rPr lang="en-US" dirty="0" smtClean="0">
                <a:solidFill>
                  <a:srgbClr val="0000FF"/>
                </a:solidFill>
              </a:rPr>
              <a:t>Epistemic models of unawareness</a:t>
            </a:r>
          </a:p>
          <a:p>
            <a:pPr marL="514293" indent="-514293">
              <a:buFont typeface="+mj-lt"/>
              <a:buAutoNum type="arabicPeriod"/>
            </a:pPr>
            <a:r>
              <a:rPr lang="en-US" dirty="0" smtClean="0"/>
              <a:t>Type spaces with unawareness</a:t>
            </a:r>
          </a:p>
          <a:p>
            <a:pPr marL="514293" indent="-514293">
              <a:buFont typeface="+mj-lt"/>
              <a:buAutoNum type="arabicPeriod"/>
            </a:pPr>
            <a:r>
              <a:rPr lang="en-US" dirty="0" smtClean="0"/>
              <a:t>Speculation</a:t>
            </a:r>
          </a:p>
          <a:p>
            <a:pPr marL="514293" indent="-514293">
              <a:buFont typeface="+mj-lt"/>
              <a:buAutoNum type="arabicPeriod"/>
            </a:pPr>
            <a:r>
              <a:rPr lang="en-US" dirty="0" smtClean="0"/>
              <a:t>Bayesian games with unawareness</a:t>
            </a:r>
          </a:p>
          <a:p>
            <a:pPr marL="514293" indent="-514293">
              <a:buFont typeface="+mj-lt"/>
              <a:buAutoNum type="arabicPeriod"/>
            </a:pPr>
            <a:r>
              <a:rPr lang="en-US" dirty="0" smtClean="0"/>
              <a:t>Revealed unawareness</a:t>
            </a:r>
          </a:p>
          <a:p>
            <a:pPr marL="514293" indent="-514293">
              <a:buFont typeface="+mj-lt"/>
              <a:buAutoNum type="arabicPeriod"/>
            </a:pPr>
            <a:r>
              <a:rPr lang="en-US" dirty="0" smtClean="0"/>
              <a:t>Dynamic games with unawareness</a:t>
            </a:r>
          </a:p>
          <a:p>
            <a:pPr marL="514293" indent="-514293">
              <a:buFont typeface="+mj-lt"/>
              <a:buAutoNum type="arabicPeriod"/>
            </a:pPr>
            <a:r>
              <a:rPr lang="en-US" dirty="0" smtClean="0"/>
              <a:t>…(???)</a:t>
            </a:r>
          </a:p>
          <a:p>
            <a:pPr marL="514293" indent="-514293">
              <a:buFont typeface="+mj-lt"/>
              <a:buAutoNum type="arabicPeriod"/>
            </a:pPr>
            <a:endParaRPr lang="en-US" dirty="0"/>
          </a:p>
        </p:txBody>
      </p:sp>
    </p:spTree>
    <p:extLst>
      <p:ext uri="{BB962C8B-B14F-4D97-AF65-F5344CB8AC3E}">
        <p14:creationId xmlns:p14="http://schemas.microsoft.com/office/powerpoint/2010/main" val="10500118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400" b="1" dirty="0">
                <a:solidFill>
                  <a:srgbClr val="0000FF"/>
                </a:solidFill>
              </a:rPr>
              <a:t>3. Type spaces with unawareness</a:t>
            </a:r>
          </a:p>
        </p:txBody>
      </p:sp>
    </p:spTree>
    <p:extLst>
      <p:ext uri="{BB962C8B-B14F-4D97-AF65-F5344CB8AC3E}">
        <p14:creationId xmlns:p14="http://schemas.microsoft.com/office/powerpoint/2010/main" val="20375255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Type Spaces with Unawareness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Economists frequently make use of probabilistic notions of belief</a:t>
            </a:r>
          </a:p>
          <a:p>
            <a:r>
              <a:rPr lang="en-US" dirty="0" smtClean="0"/>
              <a:t>Quantified notions of belief are often useful for applications (optimization under uncertainty)</a:t>
            </a:r>
          </a:p>
          <a:p>
            <a:r>
              <a:rPr lang="en-US" dirty="0" smtClean="0"/>
              <a:t>How to model unawareness and probabilistic beliefs? </a:t>
            </a:r>
          </a:p>
          <a:p>
            <a:pPr marL="0" indent="0">
              <a:buNone/>
            </a:pPr>
            <a:endParaRPr lang="en-US" dirty="0"/>
          </a:p>
        </p:txBody>
      </p:sp>
    </p:spTree>
    <p:extLst>
      <p:ext uri="{BB962C8B-B14F-4D97-AF65-F5344CB8AC3E}">
        <p14:creationId xmlns:p14="http://schemas.microsoft.com/office/powerpoint/2010/main" val="35613223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755912" y="685358"/>
            <a:ext cx="7671794" cy="23968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5894620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601996" y="680602"/>
            <a:ext cx="7921620" cy="588676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81477945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19415" y="687531"/>
            <a:ext cx="8499753" cy="276931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59387889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1175962" y="1367278"/>
            <a:ext cx="68574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5" name="Text Box 18"/>
          <p:cNvSpPr txBox="1">
            <a:spLocks noChangeArrowheads="1"/>
          </p:cNvSpPr>
          <p:nvPr/>
        </p:nvSpPr>
        <p:spPr bwMode="auto">
          <a:xfrm>
            <a:off x="2224267" y="2119848"/>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17"/>
          <p:cNvSpPr txBox="1">
            <a:spLocks noChangeArrowheads="1"/>
          </p:cNvSpPr>
          <p:nvPr/>
        </p:nvSpPr>
        <p:spPr bwMode="auto">
          <a:xfrm>
            <a:off x="2414752" y="4881809"/>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9" name="Freeform 14"/>
          <p:cNvSpPr>
            <a:spLocks/>
          </p:cNvSpPr>
          <p:nvPr/>
        </p:nvSpPr>
        <p:spPr bwMode="auto">
          <a:xfrm>
            <a:off x="1337239" y="1595272"/>
            <a:ext cx="913060" cy="2638763"/>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0" name="Oval 13"/>
          <p:cNvSpPr>
            <a:spLocks noChangeArrowheads="1"/>
          </p:cNvSpPr>
          <p:nvPr/>
        </p:nvSpPr>
        <p:spPr bwMode="auto">
          <a:xfrm>
            <a:off x="1024209" y="4234035"/>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1" name="Text Box 12"/>
          <p:cNvSpPr txBox="1">
            <a:spLocks noChangeArrowheads="1"/>
          </p:cNvSpPr>
          <p:nvPr/>
        </p:nvSpPr>
        <p:spPr bwMode="auto">
          <a:xfrm>
            <a:off x="1224219" y="4253723"/>
            <a:ext cx="808293"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endParaRPr lang="de-DE" altLang="en-US" sz="2400" dirty="0">
              <a:latin typeface="Times New Roman" pitchFamily="18" charset="0"/>
              <a:ea typeface="Times New Roman" pitchFamily="18" charset="0"/>
              <a:sym typeface="Symbol" pitchFamily="18" charset="2"/>
            </a:endParaRPr>
          </a:p>
        </p:txBody>
      </p:sp>
      <p:sp>
        <p:nvSpPr>
          <p:cNvPr id="22" name="Oval 21"/>
          <p:cNvSpPr>
            <a:spLocks noChangeArrowheads="1"/>
          </p:cNvSpPr>
          <p:nvPr/>
        </p:nvSpPr>
        <p:spPr bwMode="auto">
          <a:xfrm>
            <a:off x="233373" y="1043001"/>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Oval 23"/>
          <p:cNvSpPr>
            <a:spLocks noChangeArrowheads="1"/>
          </p:cNvSpPr>
          <p:nvPr/>
        </p:nvSpPr>
        <p:spPr bwMode="auto">
          <a:xfrm>
            <a:off x="261948" y="3854463"/>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8" name="Rectangle 27"/>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6663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p:bldP spid="22" grpId="0" animBg="1"/>
      <p:bldP spid="2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1175962" y="1367278"/>
            <a:ext cx="68574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5" name="Text Box 18"/>
          <p:cNvSpPr txBox="1">
            <a:spLocks noChangeArrowheads="1"/>
          </p:cNvSpPr>
          <p:nvPr/>
        </p:nvSpPr>
        <p:spPr bwMode="auto">
          <a:xfrm>
            <a:off x="2224267" y="2119848"/>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17"/>
          <p:cNvSpPr txBox="1">
            <a:spLocks noChangeArrowheads="1"/>
          </p:cNvSpPr>
          <p:nvPr/>
        </p:nvSpPr>
        <p:spPr bwMode="auto">
          <a:xfrm>
            <a:off x="2414752" y="4881809"/>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16"/>
          <p:cNvSpPr txBox="1">
            <a:spLocks noChangeArrowheads="1"/>
          </p:cNvSpPr>
          <p:nvPr/>
        </p:nvSpPr>
        <p:spPr bwMode="auto">
          <a:xfrm>
            <a:off x="5510138" y="2071586"/>
            <a:ext cx="685112"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Text Box 15"/>
          <p:cNvSpPr txBox="1">
            <a:spLocks noChangeArrowheads="1"/>
          </p:cNvSpPr>
          <p:nvPr/>
        </p:nvSpPr>
        <p:spPr bwMode="auto">
          <a:xfrm>
            <a:off x="5748881" y="4867516"/>
            <a:ext cx="68320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9" name="Freeform 14"/>
          <p:cNvSpPr>
            <a:spLocks/>
          </p:cNvSpPr>
          <p:nvPr/>
        </p:nvSpPr>
        <p:spPr bwMode="auto">
          <a:xfrm>
            <a:off x="1337239" y="1595272"/>
            <a:ext cx="913060" cy="2638763"/>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0" name="Oval 13"/>
          <p:cNvSpPr>
            <a:spLocks noChangeArrowheads="1"/>
          </p:cNvSpPr>
          <p:nvPr/>
        </p:nvSpPr>
        <p:spPr bwMode="auto">
          <a:xfrm>
            <a:off x="1024209" y="4234035"/>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1" name="Text Box 12"/>
          <p:cNvSpPr txBox="1">
            <a:spLocks noChangeArrowheads="1"/>
          </p:cNvSpPr>
          <p:nvPr/>
        </p:nvSpPr>
        <p:spPr bwMode="auto">
          <a:xfrm>
            <a:off x="1224219" y="4253723"/>
            <a:ext cx="808293"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a:ea typeface="Times New Roman" pitchFamily="18" charset="0"/>
              </a:rPr>
              <a:t>t</a:t>
            </a:r>
            <a:r>
              <a:rPr lang="de-DE" altLang="en-US" sz="2400" baseline="-30000">
                <a:ea typeface="Times New Roman" pitchFamily="18" charset="0"/>
              </a:rPr>
              <a:t>i</a:t>
            </a:r>
            <a:r>
              <a:rPr lang="de-DE" altLang="en-US" sz="2400">
                <a:ea typeface="Times New Roman" pitchFamily="18" charset="0"/>
              </a:rPr>
              <a:t>(</a:t>
            </a:r>
            <a:r>
              <a:rPr lang="de-DE" altLang="en-US" sz="2400">
                <a:latin typeface="Times New Roman" pitchFamily="18" charset="0"/>
                <a:ea typeface="Times New Roman" pitchFamily="18" charset="0"/>
                <a:sym typeface="Symbol" pitchFamily="18" charset="2"/>
              </a:rPr>
              <a:t></a:t>
            </a:r>
            <a:r>
              <a:rPr lang="de-DE" altLang="en-US" sz="2400">
                <a:ea typeface="Times New Roman" pitchFamily="18" charset="0"/>
              </a:rPr>
              <a:t>)</a:t>
            </a:r>
            <a:endParaRPr lang="de-DE" altLang="en-US" sz="2400">
              <a:latin typeface="Times New Roman" pitchFamily="18" charset="0"/>
              <a:ea typeface="Times New Roman" pitchFamily="18" charset="0"/>
              <a:sym typeface="Symbol" pitchFamily="18" charset="2"/>
            </a:endParaRPr>
          </a:p>
        </p:txBody>
      </p:sp>
      <p:sp>
        <p:nvSpPr>
          <p:cNvPr id="12" name="Oval 11"/>
          <p:cNvSpPr>
            <a:spLocks noChangeArrowheads="1"/>
          </p:cNvSpPr>
          <p:nvPr/>
        </p:nvSpPr>
        <p:spPr bwMode="auto">
          <a:xfrm>
            <a:off x="4214839" y="1447609"/>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3" name="Text Box 10"/>
          <p:cNvSpPr txBox="1">
            <a:spLocks noChangeArrowheads="1"/>
          </p:cNvSpPr>
          <p:nvPr/>
        </p:nvSpPr>
        <p:spPr bwMode="auto">
          <a:xfrm>
            <a:off x="4405324" y="1476823"/>
            <a:ext cx="808293"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a:ea typeface="Times New Roman" pitchFamily="18" charset="0"/>
              </a:rPr>
              <a:t>t</a:t>
            </a:r>
            <a:r>
              <a:rPr lang="de-DE" altLang="en-US" sz="2400" baseline="-30000">
                <a:ea typeface="Times New Roman" pitchFamily="18" charset="0"/>
              </a:rPr>
              <a:t>i</a:t>
            </a:r>
            <a:r>
              <a:rPr lang="de-DE" altLang="en-US" sz="2400">
                <a:ea typeface="Times New Roman" pitchFamily="18" charset="0"/>
              </a:rPr>
              <a:t>(</a:t>
            </a:r>
            <a:r>
              <a:rPr lang="de-DE" altLang="en-US" sz="2400">
                <a:latin typeface="Times New Roman" pitchFamily="18" charset="0"/>
                <a:ea typeface="Times New Roman" pitchFamily="18" charset="0"/>
                <a:sym typeface="Symbol" pitchFamily="18" charset="2"/>
              </a:rPr>
              <a:t></a:t>
            </a:r>
            <a:r>
              <a:rPr lang="de-DE" altLang="en-US" sz="2400">
                <a:ea typeface="Times New Roman" pitchFamily="18" charset="0"/>
              </a:rPr>
              <a:t>)</a:t>
            </a:r>
            <a:endParaRPr lang="de-DE" altLang="en-US" sz="2400">
              <a:latin typeface="Times New Roman" pitchFamily="18" charset="0"/>
              <a:ea typeface="Times New Roman" pitchFamily="18" charset="0"/>
              <a:sym typeface="Symbol" pitchFamily="18" charset="2"/>
            </a:endParaRPr>
          </a:p>
        </p:txBody>
      </p:sp>
      <p:sp>
        <p:nvSpPr>
          <p:cNvPr id="14" name="Freeform 9"/>
          <p:cNvSpPr>
            <a:spLocks/>
          </p:cNvSpPr>
          <p:nvPr/>
        </p:nvSpPr>
        <p:spPr bwMode="auto">
          <a:xfrm>
            <a:off x="4804073" y="2019182"/>
            <a:ext cx="913060" cy="2638763"/>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5" name="Text Box 8"/>
          <p:cNvSpPr txBox="1">
            <a:spLocks noChangeArrowheads="1"/>
          </p:cNvSpPr>
          <p:nvPr/>
        </p:nvSpPr>
        <p:spPr bwMode="auto">
          <a:xfrm>
            <a:off x="4909475" y="4401373"/>
            <a:ext cx="685747"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16" name="Text Box 7"/>
          <p:cNvSpPr txBox="1">
            <a:spLocks noChangeArrowheads="1"/>
          </p:cNvSpPr>
          <p:nvPr/>
        </p:nvSpPr>
        <p:spPr bwMode="auto">
          <a:xfrm>
            <a:off x="5327272" y="1525723"/>
            <a:ext cx="752417"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a:t>
            </a:r>
            <a:endParaRPr lang="en-US" altLang="en-US" sz="2400" dirty="0">
              <a:latin typeface="Times New Roman" pitchFamily="18" charset="0"/>
              <a:ea typeface="Times New Roman" pitchFamily="18" charset="0"/>
              <a:sym typeface="Symbol" pitchFamily="18" charset="2"/>
            </a:endParaRPr>
          </a:p>
        </p:txBody>
      </p:sp>
      <p:sp>
        <p:nvSpPr>
          <p:cNvPr id="17" name="Text Box 6"/>
          <p:cNvSpPr txBox="1">
            <a:spLocks noChangeArrowheads="1"/>
          </p:cNvSpPr>
          <p:nvPr/>
        </p:nvSpPr>
        <p:spPr bwMode="auto">
          <a:xfrm>
            <a:off x="7367370" y="1429191"/>
            <a:ext cx="941633"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endParaRPr lang="de-DE" altLang="en-US" sz="2400" dirty="0">
              <a:latin typeface="Times New Roman" pitchFamily="18" charset="0"/>
              <a:ea typeface="Times New Roman" pitchFamily="18" charset="0"/>
              <a:sym typeface="Symbol" pitchFamily="18" charset="2"/>
            </a:endParaRPr>
          </a:p>
        </p:txBody>
      </p:sp>
      <p:sp>
        <p:nvSpPr>
          <p:cNvPr id="18" name="Oval 5"/>
          <p:cNvSpPr>
            <a:spLocks noChangeArrowheads="1"/>
          </p:cNvSpPr>
          <p:nvPr/>
        </p:nvSpPr>
        <p:spPr bwMode="auto">
          <a:xfrm>
            <a:off x="7262604" y="1399978"/>
            <a:ext cx="1132753" cy="562047"/>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Freeform 4"/>
          <p:cNvSpPr>
            <a:spLocks/>
          </p:cNvSpPr>
          <p:nvPr/>
        </p:nvSpPr>
        <p:spPr bwMode="auto">
          <a:xfrm>
            <a:off x="5442834" y="1157376"/>
            <a:ext cx="1866756" cy="595071"/>
          </a:xfrm>
          <a:custGeom>
            <a:avLst/>
            <a:gdLst>
              <a:gd name="T0" fmla="*/ 0 w 2940"/>
              <a:gd name="T1" fmla="*/ 937 h 937"/>
              <a:gd name="T2" fmla="*/ 1680 w 2940"/>
              <a:gd name="T3" fmla="*/ 52 h 937"/>
              <a:gd name="T4" fmla="*/ 2940 w 2940"/>
              <a:gd name="T5" fmla="*/ 622 h 937"/>
            </a:gdLst>
            <a:ahLst/>
            <a:cxnLst>
              <a:cxn ang="0">
                <a:pos x="T0" y="T1"/>
              </a:cxn>
              <a:cxn ang="0">
                <a:pos x="T2" y="T3"/>
              </a:cxn>
              <a:cxn ang="0">
                <a:pos x="T4" y="T5"/>
              </a:cxn>
            </a:cxnLst>
            <a:rect l="0" t="0" r="r" b="b"/>
            <a:pathLst>
              <a:path w="2940" h="937">
                <a:moveTo>
                  <a:pt x="0" y="937"/>
                </a:moveTo>
                <a:cubicBezTo>
                  <a:pt x="595" y="520"/>
                  <a:pt x="1190" y="104"/>
                  <a:pt x="1680" y="52"/>
                </a:cubicBezTo>
                <a:cubicBezTo>
                  <a:pt x="2170" y="0"/>
                  <a:pt x="2555" y="311"/>
                  <a:pt x="2940" y="622"/>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Line 3"/>
          <p:cNvSpPr>
            <a:spLocks noChangeShapeType="1"/>
          </p:cNvSpPr>
          <p:nvPr/>
        </p:nvSpPr>
        <p:spPr bwMode="auto">
          <a:xfrm flipV="1">
            <a:off x="3795135" y="1290396"/>
            <a:ext cx="3838280" cy="419153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1" name="Line 2"/>
          <p:cNvSpPr>
            <a:spLocks noChangeShapeType="1"/>
          </p:cNvSpPr>
          <p:nvPr/>
        </p:nvSpPr>
        <p:spPr bwMode="auto">
          <a:xfrm>
            <a:off x="3509408" y="1383752"/>
            <a:ext cx="4238299" cy="403911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2" name="Oval 21"/>
          <p:cNvSpPr>
            <a:spLocks noChangeArrowheads="1"/>
          </p:cNvSpPr>
          <p:nvPr/>
        </p:nvSpPr>
        <p:spPr bwMode="auto">
          <a:xfrm>
            <a:off x="233373" y="1043001"/>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Oval 25"/>
          <p:cNvSpPr>
            <a:spLocks noChangeArrowheads="1"/>
          </p:cNvSpPr>
          <p:nvPr/>
        </p:nvSpPr>
        <p:spPr bwMode="auto">
          <a:xfrm>
            <a:off x="3538548" y="3862401"/>
            <a:ext cx="2514600"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Oval 23"/>
          <p:cNvSpPr>
            <a:spLocks noChangeArrowheads="1"/>
          </p:cNvSpPr>
          <p:nvPr/>
        </p:nvSpPr>
        <p:spPr bwMode="auto">
          <a:xfrm>
            <a:off x="261948" y="3854463"/>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5" name="Oval 22"/>
          <p:cNvSpPr>
            <a:spLocks noChangeArrowheads="1"/>
          </p:cNvSpPr>
          <p:nvPr/>
        </p:nvSpPr>
        <p:spPr bwMode="auto">
          <a:xfrm>
            <a:off x="3481398" y="1023951"/>
            <a:ext cx="2514600"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6" name="Oval 24"/>
          <p:cNvSpPr>
            <a:spLocks noChangeArrowheads="1"/>
          </p:cNvSpPr>
          <p:nvPr/>
        </p:nvSpPr>
        <p:spPr bwMode="auto">
          <a:xfrm>
            <a:off x="6518285" y="1033476"/>
            <a:ext cx="2514600"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7" name="Text Box 26"/>
          <p:cNvSpPr txBox="1">
            <a:spLocks noChangeArrowheads="1"/>
          </p:cNvSpPr>
          <p:nvPr/>
        </p:nvSpPr>
        <p:spPr bwMode="auto">
          <a:xfrm>
            <a:off x="8472498" y="2128837"/>
            <a:ext cx="6842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8" name="Rectangle 27"/>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947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p:bldP spid="14" grpId="0" animBg="1"/>
      <p:bldP spid="15" grpId="0"/>
      <p:bldP spid="16" grpId="0"/>
      <p:bldP spid="17" grpId="0"/>
      <p:bldP spid="18" grpId="0" animBg="1"/>
      <p:bldP spid="19" grpId="0" animBg="1"/>
      <p:bldP spid="20" grpId="0" animBg="1"/>
      <p:bldP spid="21" grpId="0" animBg="1"/>
      <p:bldP spid="23" grpId="0" animBg="1"/>
      <p:bldP spid="25" grpId="0" animBg="1"/>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74" y="1330026"/>
            <a:ext cx="7467600" cy="2677656"/>
          </a:xfrm>
          <a:prstGeom prst="rect">
            <a:avLst/>
          </a:prstGeom>
          <a:noFill/>
        </p:spPr>
        <p:txBody>
          <a:bodyPr wrap="square" lIns="91430" tIns="45715" rIns="91430" bIns="45715" rtlCol="0">
            <a:spAutoFit/>
          </a:bodyPr>
          <a:lstStyle/>
          <a:p>
            <a:r>
              <a:rPr lang="en-US" sz="2800" dirty="0"/>
              <a:t>Standard models allow for the </a:t>
            </a:r>
            <a:r>
              <a:rPr lang="en-US" sz="2800" dirty="0">
                <a:solidFill>
                  <a:srgbClr val="0000FF"/>
                </a:solidFill>
              </a:rPr>
              <a:t>lack of information</a:t>
            </a:r>
            <a:r>
              <a:rPr lang="en-US" sz="2800" dirty="0"/>
              <a:t> but not for the </a:t>
            </a:r>
            <a:r>
              <a:rPr lang="en-US" sz="2800" dirty="0">
                <a:solidFill>
                  <a:srgbClr val="FF0000"/>
                </a:solidFill>
              </a:rPr>
              <a:t>lack of conception</a:t>
            </a:r>
            <a:r>
              <a:rPr lang="en-US" sz="2800" dirty="0"/>
              <a:t>.</a:t>
            </a:r>
          </a:p>
          <a:p>
            <a:endParaRPr lang="en-US" sz="2800" dirty="0">
              <a:solidFill>
                <a:srgbClr val="FF0000"/>
              </a:solidFill>
            </a:endParaRPr>
          </a:p>
          <a:p>
            <a:r>
              <a:rPr lang="en-US" sz="2800" dirty="0"/>
              <a:t>In standard models, </a:t>
            </a:r>
            <a:r>
              <a:rPr lang="en-US" sz="2800" dirty="0">
                <a:solidFill>
                  <a:srgbClr val="0000FF"/>
                </a:solidFill>
              </a:rPr>
              <a:t>learning means shrinking the relevant state space</a:t>
            </a:r>
            <a:r>
              <a:rPr lang="en-US" sz="2800" dirty="0"/>
              <a:t> but never </a:t>
            </a:r>
            <a:r>
              <a:rPr lang="en-US" sz="2800" dirty="0">
                <a:solidFill>
                  <a:srgbClr val="FF0000"/>
                </a:solidFill>
              </a:rPr>
              <a:t>discovering of new possibilities</a:t>
            </a:r>
            <a:r>
              <a:rPr lang="en-US" sz="2800" dirty="0"/>
              <a:t>. </a:t>
            </a:r>
          </a:p>
        </p:txBody>
      </p:sp>
    </p:spTree>
    <p:extLst>
      <p:ext uri="{BB962C8B-B14F-4D97-AF65-F5344CB8AC3E}">
        <p14:creationId xmlns:p14="http://schemas.microsoft.com/office/powerpoint/2010/main" val="353341313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19415" y="687531"/>
            <a:ext cx="8499753" cy="371206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14143620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3"/>
          <p:cNvSpPr txBox="1">
            <a:spLocks noChangeArrowheads="1"/>
          </p:cNvSpPr>
          <p:nvPr/>
        </p:nvSpPr>
        <p:spPr bwMode="auto">
          <a:xfrm>
            <a:off x="1214038" y="367060"/>
            <a:ext cx="685753" cy="5150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5" name="Text Box 32"/>
          <p:cNvSpPr txBox="1">
            <a:spLocks noChangeArrowheads="1"/>
          </p:cNvSpPr>
          <p:nvPr/>
        </p:nvSpPr>
        <p:spPr bwMode="auto">
          <a:xfrm>
            <a:off x="2633800" y="1052922"/>
            <a:ext cx="684483" cy="5150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31"/>
          <p:cNvSpPr txBox="1">
            <a:spLocks noChangeArrowheads="1"/>
          </p:cNvSpPr>
          <p:nvPr/>
        </p:nvSpPr>
        <p:spPr bwMode="auto">
          <a:xfrm>
            <a:off x="2729044" y="5758063"/>
            <a:ext cx="684483" cy="5156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Text Box 29"/>
          <p:cNvSpPr txBox="1">
            <a:spLocks noChangeArrowheads="1"/>
          </p:cNvSpPr>
          <p:nvPr/>
        </p:nvSpPr>
        <p:spPr bwMode="auto">
          <a:xfrm>
            <a:off x="2605863" y="3471855"/>
            <a:ext cx="683213" cy="5150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9" name="Freeform 28"/>
          <p:cNvSpPr>
            <a:spLocks/>
          </p:cNvSpPr>
          <p:nvPr/>
        </p:nvSpPr>
        <p:spPr bwMode="auto">
          <a:xfrm>
            <a:off x="1403889" y="652202"/>
            <a:ext cx="913068" cy="4305689"/>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0" name="Oval 27"/>
          <p:cNvSpPr>
            <a:spLocks noChangeArrowheads="1"/>
          </p:cNvSpPr>
          <p:nvPr/>
        </p:nvSpPr>
        <p:spPr bwMode="auto">
          <a:xfrm>
            <a:off x="462249" y="4957889"/>
            <a:ext cx="2189966" cy="762069"/>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1" name="Text Box 26"/>
          <p:cNvSpPr txBox="1">
            <a:spLocks noChangeArrowheads="1"/>
          </p:cNvSpPr>
          <p:nvPr/>
        </p:nvSpPr>
        <p:spPr bwMode="auto">
          <a:xfrm>
            <a:off x="728930" y="5082362"/>
            <a:ext cx="2057260" cy="5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 = </a:t>
            </a:r>
            <a:r>
              <a:rPr lang="de-DE" altLang="en-US" sz="2400" dirty="0">
                <a:latin typeface="Times New Roman" pitchFamily="18" charset="0"/>
                <a:ea typeface="Times New Roman" pitchFamily="18" charset="0"/>
                <a:sym typeface="Symbol" pitchFamily="18" charset="2"/>
              </a:rPr>
              <a:t>t</a:t>
            </a:r>
            <a:r>
              <a:rPr lang="de-DE" altLang="en-US" sz="2400" baseline="-30000" dirty="0">
                <a:latin typeface="Times New Roman" pitchFamily="18" charset="0"/>
                <a:ea typeface="Times New Roman" pitchFamily="18" charset="0"/>
                <a:sym typeface="Symbol" pitchFamily="18" charset="2"/>
              </a:rPr>
              <a:t>i</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baseline="-30000" dirty="0">
                <a:latin typeface="Times New (W1)"/>
                <a:ea typeface="Times New Roman" pitchFamily="18" charset="0"/>
              </a:rPr>
              <a:t>’</a:t>
            </a:r>
            <a:r>
              <a:rPr lang="de-DE" altLang="en-US" sz="2400" dirty="0">
                <a:latin typeface="Times New Roman" pitchFamily="18" charset="0"/>
                <a:ea typeface="Times New Roman" pitchFamily="18" charset="0"/>
                <a:sym typeface="Symbol" pitchFamily="18" charset="2"/>
              </a:rPr>
              <a:t>)</a:t>
            </a:r>
          </a:p>
        </p:txBody>
      </p:sp>
      <p:sp>
        <p:nvSpPr>
          <p:cNvPr id="17" name="Oval 20"/>
          <p:cNvSpPr>
            <a:spLocks noChangeArrowheads="1"/>
          </p:cNvSpPr>
          <p:nvPr/>
        </p:nvSpPr>
        <p:spPr bwMode="auto">
          <a:xfrm>
            <a:off x="392403" y="71124"/>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8" name="Oval 19"/>
          <p:cNvSpPr>
            <a:spLocks noChangeArrowheads="1"/>
          </p:cNvSpPr>
          <p:nvPr/>
        </p:nvSpPr>
        <p:spPr bwMode="auto">
          <a:xfrm>
            <a:off x="354306" y="2540227"/>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Oval 18"/>
          <p:cNvSpPr>
            <a:spLocks noChangeArrowheads="1"/>
          </p:cNvSpPr>
          <p:nvPr/>
        </p:nvSpPr>
        <p:spPr bwMode="auto">
          <a:xfrm>
            <a:off x="363830" y="4719744"/>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Text Box 17"/>
          <p:cNvSpPr txBox="1">
            <a:spLocks noChangeArrowheads="1"/>
          </p:cNvSpPr>
          <p:nvPr/>
        </p:nvSpPr>
        <p:spPr bwMode="auto">
          <a:xfrm>
            <a:off x="1223562" y="2824732"/>
            <a:ext cx="979311" cy="5436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sym typeface="Symbol" pitchFamily="18" charset="2"/>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S</a:t>
            </a:r>
            <a:r>
              <a:rPr lang="en-US" altLang="en-US" sz="2400" baseline="-30000" dirty="0">
                <a:latin typeface="Times New (W1)"/>
                <a:ea typeface="Times New Roman" pitchFamily="18" charset="0"/>
              </a:rPr>
              <a:t>’</a:t>
            </a:r>
            <a:endParaRPr lang="en-US" altLang="en-US" sz="2400" dirty="0">
              <a:latin typeface="Times New Roman" pitchFamily="18" charset="0"/>
              <a:ea typeface="Times New Roman" pitchFamily="18" charset="0"/>
              <a:sym typeface="Symbol" pitchFamily="18" charset="2"/>
            </a:endParaRPr>
          </a:p>
        </p:txBody>
      </p:sp>
      <p:sp>
        <p:nvSpPr>
          <p:cNvPr id="21" name="Freeform 16"/>
          <p:cNvSpPr>
            <a:spLocks/>
          </p:cNvSpPr>
          <p:nvPr/>
        </p:nvSpPr>
        <p:spPr bwMode="auto">
          <a:xfrm>
            <a:off x="1097206" y="3082566"/>
            <a:ext cx="504791" cy="1867069"/>
          </a:xfrm>
          <a:custGeom>
            <a:avLst/>
            <a:gdLst>
              <a:gd name="T0" fmla="*/ 435 w 795"/>
              <a:gd name="T1" fmla="*/ 0 h 2940"/>
              <a:gd name="T2" fmla="*/ 60 w 795"/>
              <a:gd name="T3" fmla="*/ 1635 h 2940"/>
              <a:gd name="T4" fmla="*/ 795 w 795"/>
              <a:gd name="T5" fmla="*/ 2940 h 2940"/>
            </a:gdLst>
            <a:ahLst/>
            <a:cxnLst>
              <a:cxn ang="0">
                <a:pos x="T0" y="T1"/>
              </a:cxn>
              <a:cxn ang="0">
                <a:pos x="T2" y="T3"/>
              </a:cxn>
              <a:cxn ang="0">
                <a:pos x="T4" y="T5"/>
              </a:cxn>
            </a:cxnLst>
            <a:rect l="0" t="0" r="r" b="b"/>
            <a:pathLst>
              <a:path w="795" h="2940">
                <a:moveTo>
                  <a:pt x="435" y="0"/>
                </a:moveTo>
                <a:cubicBezTo>
                  <a:pt x="217" y="572"/>
                  <a:pt x="0" y="1145"/>
                  <a:pt x="60" y="1635"/>
                </a:cubicBezTo>
                <a:cubicBezTo>
                  <a:pt x="120" y="2125"/>
                  <a:pt x="457" y="2532"/>
                  <a:pt x="795" y="294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7" name="Rectangle 36"/>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8312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p:bldP spid="17" grpId="0" animBg="1"/>
      <p:bldP spid="18" grpId="0" animBg="1"/>
      <p:bldP spid="19" grpId="0" animBg="1"/>
      <p:bldP spid="20" grpId="0" animBg="1"/>
      <p:bldP spid="21"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3"/>
          <p:cNvSpPr txBox="1">
            <a:spLocks noChangeArrowheads="1"/>
          </p:cNvSpPr>
          <p:nvPr/>
        </p:nvSpPr>
        <p:spPr bwMode="auto">
          <a:xfrm>
            <a:off x="1214038" y="367060"/>
            <a:ext cx="685753" cy="5150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5" name="Text Box 32"/>
          <p:cNvSpPr txBox="1">
            <a:spLocks noChangeArrowheads="1"/>
          </p:cNvSpPr>
          <p:nvPr/>
        </p:nvSpPr>
        <p:spPr bwMode="auto">
          <a:xfrm>
            <a:off x="2633800" y="1052922"/>
            <a:ext cx="684483" cy="5150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31"/>
          <p:cNvSpPr txBox="1">
            <a:spLocks noChangeArrowheads="1"/>
          </p:cNvSpPr>
          <p:nvPr/>
        </p:nvSpPr>
        <p:spPr bwMode="auto">
          <a:xfrm>
            <a:off x="2729044" y="5758063"/>
            <a:ext cx="684483" cy="5156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30"/>
          <p:cNvSpPr txBox="1">
            <a:spLocks noChangeArrowheads="1"/>
          </p:cNvSpPr>
          <p:nvPr/>
        </p:nvSpPr>
        <p:spPr bwMode="auto">
          <a:xfrm>
            <a:off x="5872079" y="3490907"/>
            <a:ext cx="685118" cy="5150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Text Box 29"/>
          <p:cNvSpPr txBox="1">
            <a:spLocks noChangeArrowheads="1"/>
          </p:cNvSpPr>
          <p:nvPr/>
        </p:nvSpPr>
        <p:spPr bwMode="auto">
          <a:xfrm>
            <a:off x="2605863" y="3471855"/>
            <a:ext cx="683213" cy="5150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9" name="Freeform 28"/>
          <p:cNvSpPr>
            <a:spLocks/>
          </p:cNvSpPr>
          <p:nvPr/>
        </p:nvSpPr>
        <p:spPr bwMode="auto">
          <a:xfrm>
            <a:off x="1403889" y="652202"/>
            <a:ext cx="913068" cy="4305689"/>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0" name="Oval 27"/>
          <p:cNvSpPr>
            <a:spLocks noChangeArrowheads="1"/>
          </p:cNvSpPr>
          <p:nvPr/>
        </p:nvSpPr>
        <p:spPr bwMode="auto">
          <a:xfrm>
            <a:off x="462249" y="4957889"/>
            <a:ext cx="2189966" cy="762069"/>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1" name="Text Box 26"/>
          <p:cNvSpPr txBox="1">
            <a:spLocks noChangeArrowheads="1"/>
          </p:cNvSpPr>
          <p:nvPr/>
        </p:nvSpPr>
        <p:spPr bwMode="auto">
          <a:xfrm>
            <a:off x="728930" y="5082362"/>
            <a:ext cx="2057260" cy="5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 = </a:t>
            </a:r>
            <a:r>
              <a:rPr lang="de-DE" altLang="en-US" sz="2400" dirty="0">
                <a:latin typeface="Times New Roman" pitchFamily="18" charset="0"/>
                <a:ea typeface="Times New Roman" pitchFamily="18" charset="0"/>
                <a:sym typeface="Symbol" pitchFamily="18" charset="2"/>
              </a:rPr>
              <a:t>t</a:t>
            </a:r>
            <a:r>
              <a:rPr lang="de-DE" altLang="en-US" sz="2400" baseline="-30000" dirty="0">
                <a:latin typeface="Times New Roman" pitchFamily="18" charset="0"/>
                <a:ea typeface="Times New Roman" pitchFamily="18" charset="0"/>
                <a:sym typeface="Symbol" pitchFamily="18" charset="2"/>
              </a:rPr>
              <a:t>i</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baseline="-30000" dirty="0">
                <a:latin typeface="Times New (W1)"/>
                <a:ea typeface="Times New Roman" pitchFamily="18" charset="0"/>
              </a:rPr>
              <a:t>’</a:t>
            </a:r>
            <a:r>
              <a:rPr lang="de-DE" altLang="en-US" sz="2400" dirty="0">
                <a:latin typeface="Times New Roman" pitchFamily="18" charset="0"/>
                <a:ea typeface="Times New Roman" pitchFamily="18" charset="0"/>
                <a:sym typeface="Symbol" pitchFamily="18" charset="2"/>
              </a:rPr>
              <a:t>)</a:t>
            </a:r>
          </a:p>
        </p:txBody>
      </p:sp>
      <p:sp>
        <p:nvSpPr>
          <p:cNvPr id="12" name="Oval 25"/>
          <p:cNvSpPr>
            <a:spLocks noChangeArrowheads="1"/>
          </p:cNvSpPr>
          <p:nvPr/>
        </p:nvSpPr>
        <p:spPr bwMode="auto">
          <a:xfrm>
            <a:off x="4052929" y="4938838"/>
            <a:ext cx="1132763" cy="562026"/>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3" name="Text Box 24"/>
          <p:cNvSpPr txBox="1">
            <a:spLocks noChangeArrowheads="1"/>
          </p:cNvSpPr>
          <p:nvPr/>
        </p:nvSpPr>
        <p:spPr bwMode="auto">
          <a:xfrm>
            <a:off x="4214842" y="4958524"/>
            <a:ext cx="808300" cy="5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endParaRPr lang="de-DE" altLang="en-US" sz="2400" dirty="0">
              <a:latin typeface="Times New Roman" pitchFamily="18" charset="0"/>
              <a:ea typeface="Times New Roman" pitchFamily="18" charset="0"/>
              <a:sym typeface="Symbol" pitchFamily="18" charset="2"/>
            </a:endParaRPr>
          </a:p>
        </p:txBody>
      </p:sp>
      <p:sp>
        <p:nvSpPr>
          <p:cNvPr id="14" name="Text Box 23"/>
          <p:cNvSpPr txBox="1">
            <a:spLocks noChangeArrowheads="1"/>
          </p:cNvSpPr>
          <p:nvPr/>
        </p:nvSpPr>
        <p:spPr bwMode="auto">
          <a:xfrm>
            <a:off x="4547560" y="2891413"/>
            <a:ext cx="1021967" cy="5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sym typeface="Symbol" pitchFamily="18" charset="2"/>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S</a:t>
            </a:r>
            <a:r>
              <a:rPr lang="en-US" altLang="en-US" sz="2400" baseline="-30000" dirty="0">
                <a:latin typeface="Times New (W1)"/>
                <a:ea typeface="Times New Roman" pitchFamily="18" charset="0"/>
              </a:rPr>
              <a:t>’</a:t>
            </a:r>
            <a:endParaRPr lang="en-US" altLang="en-US" sz="2400" dirty="0">
              <a:latin typeface="Times New Roman" pitchFamily="18" charset="0"/>
              <a:ea typeface="Times New Roman" pitchFamily="18" charset="0"/>
              <a:sym typeface="Symbol" pitchFamily="18" charset="2"/>
            </a:endParaRPr>
          </a:p>
        </p:txBody>
      </p:sp>
      <p:sp>
        <p:nvSpPr>
          <p:cNvPr id="15" name="Text Box 22"/>
          <p:cNvSpPr txBox="1">
            <a:spLocks noChangeArrowheads="1"/>
          </p:cNvSpPr>
          <p:nvPr/>
        </p:nvSpPr>
        <p:spPr bwMode="auto">
          <a:xfrm>
            <a:off x="5124736" y="5064580"/>
            <a:ext cx="1104825" cy="5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baseline="-30000" dirty="0">
                <a:latin typeface="Times New (W1)"/>
                <a:ea typeface="Times New Roman" pitchFamily="18" charset="0"/>
              </a:rPr>
              <a:t>'</a:t>
            </a:r>
            <a:r>
              <a:rPr lang="de-DE" altLang="en-US" sz="2400" dirty="0">
                <a:latin typeface="Times New Roman" pitchFamily="18" charset="0"/>
                <a:ea typeface="Times New Roman" pitchFamily="18" charset="0"/>
                <a:sym typeface="Symbol" pitchFamily="18" charset="2"/>
              </a:rPr>
              <a:t>)</a:t>
            </a:r>
          </a:p>
        </p:txBody>
      </p:sp>
      <p:sp>
        <p:nvSpPr>
          <p:cNvPr id="16" name="Oval 21"/>
          <p:cNvSpPr>
            <a:spLocks noChangeArrowheads="1"/>
          </p:cNvSpPr>
          <p:nvPr/>
        </p:nvSpPr>
        <p:spPr bwMode="auto">
          <a:xfrm>
            <a:off x="4937830" y="5039293"/>
            <a:ext cx="1132763" cy="56202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7" name="Oval 20"/>
          <p:cNvSpPr>
            <a:spLocks noChangeArrowheads="1"/>
          </p:cNvSpPr>
          <p:nvPr/>
        </p:nvSpPr>
        <p:spPr bwMode="auto">
          <a:xfrm>
            <a:off x="392403" y="71124"/>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8" name="Oval 19"/>
          <p:cNvSpPr>
            <a:spLocks noChangeArrowheads="1"/>
          </p:cNvSpPr>
          <p:nvPr/>
        </p:nvSpPr>
        <p:spPr bwMode="auto">
          <a:xfrm>
            <a:off x="354306" y="2540227"/>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Oval 18"/>
          <p:cNvSpPr>
            <a:spLocks noChangeArrowheads="1"/>
          </p:cNvSpPr>
          <p:nvPr/>
        </p:nvSpPr>
        <p:spPr bwMode="auto">
          <a:xfrm>
            <a:off x="363830" y="4719744"/>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Text Box 17"/>
          <p:cNvSpPr txBox="1">
            <a:spLocks noChangeArrowheads="1"/>
          </p:cNvSpPr>
          <p:nvPr/>
        </p:nvSpPr>
        <p:spPr bwMode="auto">
          <a:xfrm>
            <a:off x="1223562" y="2824732"/>
            <a:ext cx="993165" cy="5436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S</a:t>
            </a:r>
            <a:r>
              <a:rPr lang="en-US" altLang="en-US" sz="2400" baseline="-30000" dirty="0">
                <a:latin typeface="Times New (W1)"/>
                <a:ea typeface="Times New Roman" pitchFamily="18" charset="0"/>
              </a:rPr>
              <a:t>’</a:t>
            </a:r>
            <a:endParaRPr lang="en-US" altLang="en-US" sz="2400" dirty="0">
              <a:latin typeface="Times New Roman" pitchFamily="18" charset="0"/>
              <a:ea typeface="Times New Roman" pitchFamily="18" charset="0"/>
              <a:sym typeface="Symbol" pitchFamily="18" charset="2"/>
            </a:endParaRPr>
          </a:p>
        </p:txBody>
      </p:sp>
      <p:sp>
        <p:nvSpPr>
          <p:cNvPr id="21" name="Freeform 16"/>
          <p:cNvSpPr>
            <a:spLocks/>
          </p:cNvSpPr>
          <p:nvPr/>
        </p:nvSpPr>
        <p:spPr bwMode="auto">
          <a:xfrm>
            <a:off x="1097206" y="3082566"/>
            <a:ext cx="504791" cy="1867069"/>
          </a:xfrm>
          <a:custGeom>
            <a:avLst/>
            <a:gdLst>
              <a:gd name="T0" fmla="*/ 435 w 795"/>
              <a:gd name="T1" fmla="*/ 0 h 2940"/>
              <a:gd name="T2" fmla="*/ 60 w 795"/>
              <a:gd name="T3" fmla="*/ 1635 h 2940"/>
              <a:gd name="T4" fmla="*/ 795 w 795"/>
              <a:gd name="T5" fmla="*/ 2940 h 2940"/>
            </a:gdLst>
            <a:ahLst/>
            <a:cxnLst>
              <a:cxn ang="0">
                <a:pos x="T0" y="T1"/>
              </a:cxn>
              <a:cxn ang="0">
                <a:pos x="T2" y="T3"/>
              </a:cxn>
              <a:cxn ang="0">
                <a:pos x="T4" y="T5"/>
              </a:cxn>
            </a:cxnLst>
            <a:rect l="0" t="0" r="r" b="b"/>
            <a:pathLst>
              <a:path w="795" h="2940">
                <a:moveTo>
                  <a:pt x="435" y="0"/>
                </a:moveTo>
                <a:cubicBezTo>
                  <a:pt x="217" y="572"/>
                  <a:pt x="0" y="1145"/>
                  <a:pt x="60" y="1635"/>
                </a:cubicBezTo>
                <a:cubicBezTo>
                  <a:pt x="120" y="2125"/>
                  <a:pt x="457" y="2532"/>
                  <a:pt x="795" y="294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2" name="Oval 15"/>
          <p:cNvSpPr>
            <a:spLocks noChangeArrowheads="1"/>
          </p:cNvSpPr>
          <p:nvPr/>
        </p:nvSpPr>
        <p:spPr bwMode="auto">
          <a:xfrm>
            <a:off x="3811645" y="156857"/>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Oval 14"/>
          <p:cNvSpPr>
            <a:spLocks noChangeArrowheads="1"/>
          </p:cNvSpPr>
          <p:nvPr/>
        </p:nvSpPr>
        <p:spPr bwMode="auto">
          <a:xfrm>
            <a:off x="3743070" y="2528796"/>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Oval 13"/>
          <p:cNvSpPr>
            <a:spLocks noChangeArrowheads="1"/>
          </p:cNvSpPr>
          <p:nvPr/>
        </p:nvSpPr>
        <p:spPr bwMode="auto">
          <a:xfrm>
            <a:off x="3828789" y="4681639"/>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5" name="Text Box 12"/>
          <p:cNvSpPr txBox="1">
            <a:spLocks noChangeArrowheads="1"/>
          </p:cNvSpPr>
          <p:nvPr/>
        </p:nvSpPr>
        <p:spPr bwMode="auto">
          <a:xfrm>
            <a:off x="4442793" y="414690"/>
            <a:ext cx="685753" cy="5150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26" name="Text Box 11"/>
          <p:cNvSpPr txBox="1">
            <a:spLocks noChangeArrowheads="1"/>
          </p:cNvSpPr>
          <p:nvPr/>
        </p:nvSpPr>
        <p:spPr bwMode="auto">
          <a:xfrm>
            <a:off x="6069552" y="967190"/>
            <a:ext cx="684483" cy="5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7" name="Text Box 10"/>
          <p:cNvSpPr txBox="1">
            <a:spLocks noChangeArrowheads="1"/>
          </p:cNvSpPr>
          <p:nvPr/>
        </p:nvSpPr>
        <p:spPr bwMode="auto">
          <a:xfrm>
            <a:off x="5948274" y="5767588"/>
            <a:ext cx="684483" cy="5156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8" name="Freeform 9"/>
          <p:cNvSpPr>
            <a:spLocks/>
          </p:cNvSpPr>
          <p:nvPr/>
        </p:nvSpPr>
        <p:spPr bwMode="auto">
          <a:xfrm>
            <a:off x="4131028" y="653472"/>
            <a:ext cx="471138" cy="4296163"/>
          </a:xfrm>
          <a:custGeom>
            <a:avLst/>
            <a:gdLst>
              <a:gd name="T0" fmla="*/ 697 w 742"/>
              <a:gd name="T1" fmla="*/ 0 h 6765"/>
              <a:gd name="T2" fmla="*/ 7 w 742"/>
              <a:gd name="T3" fmla="*/ 3555 h 6765"/>
              <a:gd name="T4" fmla="*/ 742 w 742"/>
              <a:gd name="T5" fmla="*/ 6765 h 6765"/>
            </a:gdLst>
            <a:ahLst/>
            <a:cxnLst>
              <a:cxn ang="0">
                <a:pos x="T0" y="T1"/>
              </a:cxn>
              <a:cxn ang="0">
                <a:pos x="T2" y="T3"/>
              </a:cxn>
              <a:cxn ang="0">
                <a:pos x="T4" y="T5"/>
              </a:cxn>
            </a:cxnLst>
            <a:rect l="0" t="0" r="r" b="b"/>
            <a:pathLst>
              <a:path w="742" h="6765">
                <a:moveTo>
                  <a:pt x="697" y="0"/>
                </a:moveTo>
                <a:cubicBezTo>
                  <a:pt x="348" y="1214"/>
                  <a:pt x="0" y="2428"/>
                  <a:pt x="7" y="3555"/>
                </a:cubicBezTo>
                <a:cubicBezTo>
                  <a:pt x="14" y="4682"/>
                  <a:pt x="378" y="5723"/>
                  <a:pt x="742" y="676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9" name="Freeform 8"/>
          <p:cNvSpPr>
            <a:spLocks/>
          </p:cNvSpPr>
          <p:nvPr/>
        </p:nvSpPr>
        <p:spPr bwMode="auto">
          <a:xfrm>
            <a:off x="4697410" y="3149246"/>
            <a:ext cx="994977" cy="1895646"/>
          </a:xfrm>
          <a:custGeom>
            <a:avLst/>
            <a:gdLst>
              <a:gd name="T0" fmla="*/ 0 w 1567"/>
              <a:gd name="T1" fmla="*/ 0 h 2985"/>
              <a:gd name="T2" fmla="*/ 1365 w 1567"/>
              <a:gd name="T3" fmla="*/ 1260 h 2985"/>
              <a:gd name="T4" fmla="*/ 1215 w 1567"/>
              <a:gd name="T5" fmla="*/ 2985 h 2985"/>
            </a:gdLst>
            <a:ahLst/>
            <a:cxnLst>
              <a:cxn ang="0">
                <a:pos x="T0" y="T1"/>
              </a:cxn>
              <a:cxn ang="0">
                <a:pos x="T2" y="T3"/>
              </a:cxn>
              <a:cxn ang="0">
                <a:pos x="T4" y="T5"/>
              </a:cxn>
            </a:cxnLst>
            <a:rect l="0" t="0" r="r" b="b"/>
            <a:pathLst>
              <a:path w="1567" h="2985">
                <a:moveTo>
                  <a:pt x="0" y="0"/>
                </a:moveTo>
                <a:cubicBezTo>
                  <a:pt x="581" y="381"/>
                  <a:pt x="1163" y="763"/>
                  <a:pt x="1365" y="1260"/>
                </a:cubicBezTo>
                <a:cubicBezTo>
                  <a:pt x="1567" y="1757"/>
                  <a:pt x="1391" y="2371"/>
                  <a:pt x="1215" y="298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0" name="Line 7"/>
          <p:cNvSpPr>
            <a:spLocks noChangeShapeType="1"/>
          </p:cNvSpPr>
          <p:nvPr/>
        </p:nvSpPr>
        <p:spPr bwMode="auto">
          <a:xfrm>
            <a:off x="3734180" y="1002753"/>
            <a:ext cx="4238336" cy="403896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1" name="Oval 6"/>
          <p:cNvSpPr>
            <a:spLocks noChangeArrowheads="1"/>
          </p:cNvSpPr>
          <p:nvPr/>
        </p:nvSpPr>
        <p:spPr bwMode="auto">
          <a:xfrm>
            <a:off x="6647996" y="5367502"/>
            <a:ext cx="2514428" cy="11526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2" name="Oval 5"/>
          <p:cNvSpPr>
            <a:spLocks noChangeArrowheads="1"/>
          </p:cNvSpPr>
          <p:nvPr/>
        </p:nvSpPr>
        <p:spPr bwMode="auto">
          <a:xfrm>
            <a:off x="7205489" y="5634225"/>
            <a:ext cx="1132763" cy="562026"/>
          </a:xfrm>
          <a:prstGeom prst="ellipse">
            <a:avLst/>
          </a:pr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3" name="Text Box 4"/>
          <p:cNvSpPr txBox="1">
            <a:spLocks noChangeArrowheads="1"/>
          </p:cNvSpPr>
          <p:nvPr/>
        </p:nvSpPr>
        <p:spPr bwMode="auto">
          <a:xfrm>
            <a:off x="7275335" y="5672965"/>
            <a:ext cx="1066727" cy="51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baseline="-30000" dirty="0">
                <a:latin typeface="Times New (W1)"/>
                <a:ea typeface="Times New Roman" pitchFamily="18" charset="0"/>
              </a:rPr>
              <a:t>’</a:t>
            </a:r>
            <a:r>
              <a:rPr lang="de-DE" altLang="en-US" sz="2400" dirty="0">
                <a:latin typeface="Times New Roman" pitchFamily="18" charset="0"/>
                <a:ea typeface="Times New Roman" pitchFamily="18" charset="0"/>
                <a:sym typeface="Symbol" pitchFamily="18" charset="2"/>
              </a:rPr>
              <a:t>)</a:t>
            </a:r>
          </a:p>
        </p:txBody>
      </p:sp>
      <p:sp>
        <p:nvSpPr>
          <p:cNvPr id="34" name="Freeform 3"/>
          <p:cNvSpPr>
            <a:spLocks/>
          </p:cNvSpPr>
          <p:nvPr/>
        </p:nvSpPr>
        <p:spPr bwMode="auto">
          <a:xfrm>
            <a:off x="4668836" y="2247466"/>
            <a:ext cx="3162084" cy="3388031"/>
          </a:xfrm>
          <a:custGeom>
            <a:avLst/>
            <a:gdLst>
              <a:gd name="T0" fmla="*/ 0 w 4980"/>
              <a:gd name="T1" fmla="*/ 1405 h 5335"/>
              <a:gd name="T2" fmla="*/ 2985 w 4980"/>
              <a:gd name="T3" fmla="*/ 655 h 5335"/>
              <a:gd name="T4" fmla="*/ 4980 w 4980"/>
              <a:gd name="T5" fmla="*/ 5335 h 5335"/>
            </a:gdLst>
            <a:ahLst/>
            <a:cxnLst>
              <a:cxn ang="0">
                <a:pos x="T0" y="T1"/>
              </a:cxn>
              <a:cxn ang="0">
                <a:pos x="T2" y="T3"/>
              </a:cxn>
              <a:cxn ang="0">
                <a:pos x="T4" y="T5"/>
              </a:cxn>
            </a:cxnLst>
            <a:rect l="0" t="0" r="r" b="b"/>
            <a:pathLst>
              <a:path w="4980" h="5335">
                <a:moveTo>
                  <a:pt x="0" y="1405"/>
                </a:moveTo>
                <a:cubicBezTo>
                  <a:pt x="1077" y="702"/>
                  <a:pt x="2155" y="0"/>
                  <a:pt x="2985" y="655"/>
                </a:cubicBezTo>
                <a:cubicBezTo>
                  <a:pt x="3815" y="1310"/>
                  <a:pt x="4397" y="3322"/>
                  <a:pt x="4980" y="5335"/>
                </a:cubicBezTo>
              </a:path>
            </a:pathLst>
          </a:custGeom>
          <a:noFill/>
          <a:ln w="9525">
            <a:solidFill>
              <a:srgbClr val="0000FF"/>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5" name="Line 2"/>
          <p:cNvSpPr>
            <a:spLocks noChangeShapeType="1"/>
          </p:cNvSpPr>
          <p:nvPr/>
        </p:nvSpPr>
        <p:spPr bwMode="auto">
          <a:xfrm flipV="1">
            <a:off x="4055469" y="907494"/>
            <a:ext cx="3838313" cy="419137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6" name="Text Box 35"/>
          <p:cNvSpPr txBox="1">
            <a:spLocks noChangeArrowheads="1"/>
          </p:cNvSpPr>
          <p:nvPr/>
        </p:nvSpPr>
        <p:spPr bwMode="auto">
          <a:xfrm>
            <a:off x="8458216" y="6338861"/>
            <a:ext cx="6842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r>
              <a:rPr lang="de-DE" altLang="en-US" sz="2400" dirty="0">
                <a:ea typeface="Times New Roman" pitchFamily="18" charset="0"/>
              </a:rPr>
              <a:t>*</a:t>
            </a:r>
            <a:endParaRPr lang="de-DE" altLang="en-US" dirty="0"/>
          </a:p>
        </p:txBody>
      </p:sp>
      <p:sp>
        <p:nvSpPr>
          <p:cNvPr id="37" name="Rectangle 36"/>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7840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500"/>
                                        <p:tgtEl>
                                          <p:spTgt spid="29"/>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500"/>
                                        <p:tgtEl>
                                          <p:spTgt spid="30"/>
                                        </p:tgtEl>
                                      </p:cBhvr>
                                    </p:animEffect>
                                  </p:childTnLst>
                                </p:cTn>
                              </p:par>
                            </p:childTnLst>
                          </p:cTn>
                        </p:par>
                        <p:par>
                          <p:cTn id="72" fill="hold">
                            <p:stCondLst>
                              <p:cond delay="500"/>
                            </p:stCondLst>
                            <p:childTnLst>
                              <p:par>
                                <p:cTn id="73" presetID="22" presetClass="entr" presetSubtype="1"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up)">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4" grpId="0"/>
      <p:bldP spid="15" grpId="0"/>
      <p:bldP spid="16" grpId="0" animBg="1"/>
      <p:bldP spid="22" grpId="0" animBg="1"/>
      <p:bldP spid="23" grpId="0" animBg="1"/>
      <p:bldP spid="24" grpId="0" animBg="1"/>
      <p:bldP spid="25" grpId="0" animBg="1"/>
      <p:bldP spid="26" grpId="0"/>
      <p:bldP spid="27" grpId="0" animBg="1"/>
      <p:bldP spid="28" grpId="0" animBg="1"/>
      <p:bldP spid="29" grpId="0" animBg="1"/>
      <p:bldP spid="30" grpId="0" animBg="1"/>
      <p:bldP spid="31" grpId="0" animBg="1"/>
      <p:bldP spid="32" grpId="0" animBg="1"/>
      <p:bldP spid="33" grpId="0"/>
      <p:bldP spid="34" grpId="0" animBg="1"/>
      <p:bldP spid="35" grpId="0" animBg="1"/>
      <p:bldP spid="3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19415" y="687532"/>
            <a:ext cx="8499753" cy="468426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78218029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4"/>
          <p:cNvSpPr txBox="1">
            <a:spLocks noChangeArrowheads="1"/>
          </p:cNvSpPr>
          <p:nvPr/>
        </p:nvSpPr>
        <p:spPr bwMode="auto">
          <a:xfrm>
            <a:off x="1156887" y="524226"/>
            <a:ext cx="68575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5" name="Text Box 33"/>
          <p:cNvSpPr txBox="1">
            <a:spLocks noChangeArrowheads="1"/>
          </p:cNvSpPr>
          <p:nvPr/>
        </p:nvSpPr>
        <p:spPr bwMode="auto">
          <a:xfrm>
            <a:off x="2738566" y="962414"/>
            <a:ext cx="68448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31"/>
          <p:cNvSpPr txBox="1">
            <a:spLocks noChangeArrowheads="1"/>
          </p:cNvSpPr>
          <p:nvPr/>
        </p:nvSpPr>
        <p:spPr bwMode="auto">
          <a:xfrm>
            <a:off x="2882067" y="3914784"/>
            <a:ext cx="68321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Oval 30"/>
          <p:cNvSpPr>
            <a:spLocks noChangeArrowheads="1"/>
          </p:cNvSpPr>
          <p:nvPr/>
        </p:nvSpPr>
        <p:spPr bwMode="auto">
          <a:xfrm>
            <a:off x="595585" y="3124141"/>
            <a:ext cx="2142347" cy="819221"/>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9" name="Text Box 29"/>
          <p:cNvSpPr txBox="1">
            <a:spLocks noChangeArrowheads="1"/>
          </p:cNvSpPr>
          <p:nvPr/>
        </p:nvSpPr>
        <p:spPr bwMode="auto">
          <a:xfrm>
            <a:off x="1557545" y="3343870"/>
            <a:ext cx="941642"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endParaRPr lang="de-DE" altLang="en-US" sz="2400" dirty="0">
              <a:latin typeface="Times New Roman" pitchFamily="18" charset="0"/>
              <a:ea typeface="Times New Roman" pitchFamily="18" charset="0"/>
              <a:sym typeface="Symbol" pitchFamily="18" charset="2"/>
            </a:endParaRPr>
          </a:p>
        </p:txBody>
      </p:sp>
      <p:sp>
        <p:nvSpPr>
          <p:cNvPr id="10" name="Oval 28"/>
          <p:cNvSpPr>
            <a:spLocks noChangeArrowheads="1"/>
          </p:cNvSpPr>
          <p:nvPr/>
        </p:nvSpPr>
        <p:spPr bwMode="auto">
          <a:xfrm>
            <a:off x="468593" y="47299"/>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1" name="Oval 27"/>
          <p:cNvSpPr>
            <a:spLocks noChangeArrowheads="1"/>
          </p:cNvSpPr>
          <p:nvPr/>
        </p:nvSpPr>
        <p:spPr bwMode="auto">
          <a:xfrm>
            <a:off x="459069" y="2933624"/>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2" name="Oval 26"/>
          <p:cNvSpPr>
            <a:spLocks noChangeArrowheads="1"/>
          </p:cNvSpPr>
          <p:nvPr/>
        </p:nvSpPr>
        <p:spPr bwMode="auto">
          <a:xfrm>
            <a:off x="420971" y="5543701"/>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8" name="Oval 20"/>
          <p:cNvSpPr>
            <a:spLocks noChangeArrowheads="1"/>
          </p:cNvSpPr>
          <p:nvPr/>
        </p:nvSpPr>
        <p:spPr bwMode="auto">
          <a:xfrm>
            <a:off x="767023" y="5705640"/>
            <a:ext cx="1942335" cy="762066"/>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1" name="Text Box 17"/>
          <p:cNvSpPr txBox="1">
            <a:spLocks noChangeArrowheads="1"/>
          </p:cNvSpPr>
          <p:nvPr/>
        </p:nvSpPr>
        <p:spPr bwMode="auto">
          <a:xfrm>
            <a:off x="814645" y="5830110"/>
            <a:ext cx="2275053"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dirty="0">
                <a:latin typeface="Times New Roman" pitchFamily="18" charset="0"/>
                <a:ea typeface="Times New Roman" pitchFamily="18" charset="0"/>
                <a:sym typeface="Symbol" pitchFamily="18" charset="2"/>
              </a:rPr>
              <a:t>) = t</a:t>
            </a:r>
            <a:r>
              <a:rPr lang="de-DE" altLang="en-US" sz="2400" baseline="-30000" dirty="0">
                <a:latin typeface="Times New Roman" pitchFamily="18" charset="0"/>
                <a:ea typeface="Times New Roman" pitchFamily="18" charset="0"/>
                <a:sym typeface="Symbol" pitchFamily="18" charset="2"/>
              </a:rPr>
              <a:t>i</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r>
              <a:rPr lang="de-DE" altLang="en-US" sz="2400" baseline="-30000" dirty="0">
                <a:latin typeface="Times New Roman" pitchFamily="18" charset="0"/>
                <a:ea typeface="Times New Roman" pitchFamily="18" charset="0"/>
                <a:sym typeface="Symbol" pitchFamily="18" charset="2"/>
              </a:rPr>
              <a:t>|S</a:t>
            </a:r>
            <a:endParaRPr lang="de-DE" altLang="en-US" sz="2400" dirty="0">
              <a:latin typeface="Times New Roman" pitchFamily="18" charset="0"/>
              <a:ea typeface="Times New Roman" pitchFamily="18" charset="0"/>
              <a:sym typeface="Symbol" pitchFamily="18" charset="2"/>
            </a:endParaRPr>
          </a:p>
        </p:txBody>
      </p:sp>
      <p:sp>
        <p:nvSpPr>
          <p:cNvPr id="24" name="Text Box 14"/>
          <p:cNvSpPr txBox="1">
            <a:spLocks noChangeArrowheads="1"/>
          </p:cNvSpPr>
          <p:nvPr/>
        </p:nvSpPr>
        <p:spPr bwMode="auto">
          <a:xfrm>
            <a:off x="2829366" y="6327359"/>
            <a:ext cx="684484" cy="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7" name="Freeform 11"/>
          <p:cNvSpPr>
            <a:spLocks/>
          </p:cNvSpPr>
          <p:nvPr/>
        </p:nvSpPr>
        <p:spPr bwMode="auto">
          <a:xfrm>
            <a:off x="1306737" y="772533"/>
            <a:ext cx="490822" cy="2343353"/>
          </a:xfrm>
          <a:custGeom>
            <a:avLst/>
            <a:gdLst>
              <a:gd name="T0" fmla="*/ 0 w 773"/>
              <a:gd name="T1" fmla="*/ 0 h 3690"/>
              <a:gd name="T2" fmla="*/ 675 w 773"/>
              <a:gd name="T3" fmla="*/ 1890 h 3690"/>
              <a:gd name="T4" fmla="*/ 585 w 773"/>
              <a:gd name="T5" fmla="*/ 3690 h 3690"/>
            </a:gdLst>
            <a:ahLst/>
            <a:cxnLst>
              <a:cxn ang="0">
                <a:pos x="T0" y="T1"/>
              </a:cxn>
              <a:cxn ang="0">
                <a:pos x="T2" y="T3"/>
              </a:cxn>
              <a:cxn ang="0">
                <a:pos x="T4" y="T5"/>
              </a:cxn>
            </a:cxnLst>
            <a:rect l="0" t="0" r="r" b="b"/>
            <a:pathLst>
              <a:path w="773" h="3690">
                <a:moveTo>
                  <a:pt x="0" y="0"/>
                </a:moveTo>
                <a:cubicBezTo>
                  <a:pt x="288" y="637"/>
                  <a:pt x="577" y="1275"/>
                  <a:pt x="675" y="1890"/>
                </a:cubicBezTo>
                <a:cubicBezTo>
                  <a:pt x="773" y="2505"/>
                  <a:pt x="679" y="3097"/>
                  <a:pt x="585" y="369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9" name="Line 9"/>
          <p:cNvSpPr>
            <a:spLocks noChangeShapeType="1"/>
          </p:cNvSpPr>
          <p:nvPr/>
        </p:nvSpPr>
        <p:spPr bwMode="auto">
          <a:xfrm flipH="1">
            <a:off x="2706819" y="3544547"/>
            <a:ext cx="28573" cy="253387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0" name="Line 8"/>
          <p:cNvSpPr>
            <a:spLocks noChangeShapeType="1"/>
          </p:cNvSpPr>
          <p:nvPr/>
        </p:nvSpPr>
        <p:spPr bwMode="auto">
          <a:xfrm>
            <a:off x="601935" y="3544547"/>
            <a:ext cx="171439" cy="253387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8" name="Rectangle 37"/>
          <p:cNvSpPr>
            <a:spLocks noChangeArrowheads="1"/>
          </p:cNvSpPr>
          <p:nvPr/>
        </p:nvSpPr>
        <p:spPr bwMode="auto">
          <a:xfrm>
            <a:off x="-57152" y="-484717"/>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
        <p:nvSpPr>
          <p:cNvPr id="39" name="Text Box 18"/>
          <p:cNvSpPr txBox="1">
            <a:spLocks noChangeArrowheads="1"/>
          </p:cNvSpPr>
          <p:nvPr/>
        </p:nvSpPr>
        <p:spPr bwMode="auto">
          <a:xfrm>
            <a:off x="814290" y="5827532"/>
            <a:ext cx="1074983"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dirty="0">
                <a:latin typeface="Times New Roman" pitchFamily="18" charset="0"/>
                <a:ea typeface="Times New Roman" pitchFamily="18" charset="0"/>
                <a:sym typeface="Symbol" pitchFamily="18" charset="2"/>
              </a:rPr>
              <a:t>)</a:t>
            </a:r>
          </a:p>
        </p:txBody>
      </p:sp>
    </p:spTree>
    <p:extLst>
      <p:ext uri="{BB962C8B-B14F-4D97-AF65-F5344CB8AC3E}">
        <p14:creationId xmlns:p14="http://schemas.microsoft.com/office/powerpoint/2010/main" val="121705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500"/>
                                        <p:tgtEl>
                                          <p:spTgt spid="29"/>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animBg="1"/>
      <p:bldP spid="11" grpId="0" animBg="1"/>
      <p:bldP spid="12" grpId="0" animBg="1"/>
      <p:bldP spid="18" grpId="0" animBg="1"/>
      <p:bldP spid="21" grpId="0"/>
      <p:bldP spid="24" grpId="0"/>
      <p:bldP spid="27" grpId="0" animBg="1"/>
      <p:bldP spid="29" grpId="0" animBg="1"/>
      <p:bldP spid="30" grpId="0" animBg="1"/>
      <p:bldP spid="3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4"/>
          <p:cNvSpPr txBox="1">
            <a:spLocks noChangeArrowheads="1"/>
          </p:cNvSpPr>
          <p:nvPr/>
        </p:nvSpPr>
        <p:spPr bwMode="auto">
          <a:xfrm>
            <a:off x="1156887" y="524226"/>
            <a:ext cx="68575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5" name="Text Box 33"/>
          <p:cNvSpPr txBox="1">
            <a:spLocks noChangeArrowheads="1"/>
          </p:cNvSpPr>
          <p:nvPr/>
        </p:nvSpPr>
        <p:spPr bwMode="auto">
          <a:xfrm>
            <a:off x="2738566" y="962414"/>
            <a:ext cx="68448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32"/>
          <p:cNvSpPr txBox="1">
            <a:spLocks noChangeArrowheads="1"/>
          </p:cNvSpPr>
          <p:nvPr/>
        </p:nvSpPr>
        <p:spPr bwMode="auto">
          <a:xfrm>
            <a:off x="8015065" y="3733794"/>
            <a:ext cx="685119"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31"/>
          <p:cNvSpPr txBox="1">
            <a:spLocks noChangeArrowheads="1"/>
          </p:cNvSpPr>
          <p:nvPr/>
        </p:nvSpPr>
        <p:spPr bwMode="auto">
          <a:xfrm>
            <a:off x="2882067" y="3914784"/>
            <a:ext cx="68321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Oval 30"/>
          <p:cNvSpPr>
            <a:spLocks noChangeArrowheads="1"/>
          </p:cNvSpPr>
          <p:nvPr/>
        </p:nvSpPr>
        <p:spPr bwMode="auto">
          <a:xfrm>
            <a:off x="595585" y="3124141"/>
            <a:ext cx="2142347" cy="819221"/>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9" name="Text Box 29"/>
          <p:cNvSpPr txBox="1">
            <a:spLocks noChangeArrowheads="1"/>
          </p:cNvSpPr>
          <p:nvPr/>
        </p:nvSpPr>
        <p:spPr bwMode="auto">
          <a:xfrm>
            <a:off x="1557545" y="3343870"/>
            <a:ext cx="941642"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a:ea typeface="Times New Roman" pitchFamily="18" charset="0"/>
              </a:rPr>
              <a:t>t</a:t>
            </a:r>
            <a:r>
              <a:rPr lang="de-DE" altLang="en-US" sz="2400" baseline="-30000">
                <a:ea typeface="Times New Roman" pitchFamily="18" charset="0"/>
              </a:rPr>
              <a:t>i</a:t>
            </a:r>
            <a:r>
              <a:rPr lang="de-DE" altLang="en-US" sz="2400">
                <a:ea typeface="Times New Roman" pitchFamily="18" charset="0"/>
              </a:rPr>
              <a:t>(</a:t>
            </a:r>
            <a:r>
              <a:rPr lang="de-DE" altLang="en-US" sz="2400">
                <a:latin typeface="Times New Roman" pitchFamily="18" charset="0"/>
                <a:ea typeface="Times New Roman" pitchFamily="18" charset="0"/>
                <a:sym typeface="Symbol" pitchFamily="18" charset="2"/>
              </a:rPr>
              <a:t></a:t>
            </a:r>
            <a:r>
              <a:rPr lang="de-DE" altLang="en-US" sz="2400">
                <a:ea typeface="Times New Roman" pitchFamily="18" charset="0"/>
              </a:rPr>
              <a:t>)</a:t>
            </a:r>
            <a:endParaRPr lang="de-DE" altLang="en-US" sz="2400">
              <a:latin typeface="Times New Roman" pitchFamily="18" charset="0"/>
              <a:ea typeface="Times New Roman" pitchFamily="18" charset="0"/>
              <a:sym typeface="Symbol" pitchFamily="18" charset="2"/>
            </a:endParaRPr>
          </a:p>
        </p:txBody>
      </p:sp>
      <p:sp>
        <p:nvSpPr>
          <p:cNvPr id="10" name="Oval 28"/>
          <p:cNvSpPr>
            <a:spLocks noChangeArrowheads="1"/>
          </p:cNvSpPr>
          <p:nvPr/>
        </p:nvSpPr>
        <p:spPr bwMode="auto">
          <a:xfrm>
            <a:off x="468593" y="47299"/>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1" name="Oval 27"/>
          <p:cNvSpPr>
            <a:spLocks noChangeArrowheads="1"/>
          </p:cNvSpPr>
          <p:nvPr/>
        </p:nvSpPr>
        <p:spPr bwMode="auto">
          <a:xfrm>
            <a:off x="459069" y="2933624"/>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2" name="Oval 26"/>
          <p:cNvSpPr>
            <a:spLocks noChangeArrowheads="1"/>
          </p:cNvSpPr>
          <p:nvPr/>
        </p:nvSpPr>
        <p:spPr bwMode="auto">
          <a:xfrm>
            <a:off x="420971" y="5543701"/>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3" name="Oval 25"/>
          <p:cNvSpPr>
            <a:spLocks noChangeArrowheads="1"/>
          </p:cNvSpPr>
          <p:nvPr/>
        </p:nvSpPr>
        <p:spPr bwMode="auto">
          <a:xfrm>
            <a:off x="5628893" y="85404"/>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Oval 24"/>
          <p:cNvSpPr>
            <a:spLocks noChangeArrowheads="1"/>
          </p:cNvSpPr>
          <p:nvPr/>
        </p:nvSpPr>
        <p:spPr bwMode="auto">
          <a:xfrm>
            <a:off x="5686039" y="2866944"/>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5" name="Text Box 23"/>
          <p:cNvSpPr txBox="1">
            <a:spLocks noChangeArrowheads="1"/>
          </p:cNvSpPr>
          <p:nvPr/>
        </p:nvSpPr>
        <p:spPr bwMode="auto">
          <a:xfrm>
            <a:off x="6319092" y="543277"/>
            <a:ext cx="68575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16" name="Text Box 22"/>
          <p:cNvSpPr txBox="1">
            <a:spLocks noChangeArrowheads="1"/>
          </p:cNvSpPr>
          <p:nvPr/>
        </p:nvSpPr>
        <p:spPr bwMode="auto">
          <a:xfrm>
            <a:off x="7907756" y="1000517"/>
            <a:ext cx="684484"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17" name="Line 21"/>
          <p:cNvSpPr>
            <a:spLocks noChangeShapeType="1"/>
          </p:cNvSpPr>
          <p:nvPr/>
        </p:nvSpPr>
        <p:spPr bwMode="auto">
          <a:xfrm>
            <a:off x="4634195" y="669370"/>
            <a:ext cx="3709706" cy="4988481"/>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8" name="Oval 20"/>
          <p:cNvSpPr>
            <a:spLocks noChangeArrowheads="1"/>
          </p:cNvSpPr>
          <p:nvPr/>
        </p:nvSpPr>
        <p:spPr bwMode="auto">
          <a:xfrm>
            <a:off x="767023" y="5705640"/>
            <a:ext cx="1942335" cy="762066"/>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Line 19"/>
          <p:cNvSpPr>
            <a:spLocks noChangeShapeType="1"/>
          </p:cNvSpPr>
          <p:nvPr/>
        </p:nvSpPr>
        <p:spPr bwMode="auto">
          <a:xfrm flipV="1">
            <a:off x="4900613" y="1055132"/>
            <a:ext cx="3709997" cy="4617006"/>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Text Box 18"/>
          <p:cNvSpPr txBox="1">
            <a:spLocks noChangeArrowheads="1"/>
          </p:cNvSpPr>
          <p:nvPr/>
        </p:nvSpPr>
        <p:spPr bwMode="auto">
          <a:xfrm>
            <a:off x="6148289" y="6049204"/>
            <a:ext cx="1074983"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dirty="0">
                <a:latin typeface="Times New Roman" pitchFamily="18" charset="0"/>
                <a:ea typeface="Times New Roman" pitchFamily="18" charset="0"/>
                <a:sym typeface="Symbol" pitchFamily="18" charset="2"/>
              </a:rPr>
              <a:t>)</a:t>
            </a:r>
          </a:p>
        </p:txBody>
      </p:sp>
      <p:sp>
        <p:nvSpPr>
          <p:cNvPr id="21" name="Text Box 17"/>
          <p:cNvSpPr txBox="1">
            <a:spLocks noChangeArrowheads="1"/>
          </p:cNvSpPr>
          <p:nvPr/>
        </p:nvSpPr>
        <p:spPr bwMode="auto">
          <a:xfrm>
            <a:off x="814645" y="5830110"/>
            <a:ext cx="2275053"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a:ea typeface="Times New Roman" pitchFamily="18" charset="0"/>
              </a:rPr>
              <a:t>t</a:t>
            </a:r>
            <a:r>
              <a:rPr lang="de-DE" altLang="en-US" sz="2400" baseline="-30000">
                <a:ea typeface="Times New Roman" pitchFamily="18" charset="0"/>
              </a:rPr>
              <a:t>i</a:t>
            </a:r>
            <a:r>
              <a:rPr lang="de-DE" altLang="en-US" sz="2400">
                <a:ea typeface="Times New Roman" pitchFamily="18" charset="0"/>
              </a:rPr>
              <a:t>(</a:t>
            </a:r>
            <a:r>
              <a:rPr lang="de-DE" altLang="en-US" sz="2400">
                <a:latin typeface="Times New Roman" pitchFamily="18" charset="0"/>
                <a:ea typeface="Times New Roman" pitchFamily="18" charset="0"/>
                <a:sym typeface="Symbol" pitchFamily="18" charset="2"/>
              </a:rPr>
              <a:t></a:t>
            </a:r>
            <a:r>
              <a:rPr lang="de-DE" altLang="en-US" sz="2400" baseline="-30000">
                <a:ea typeface="Times New Roman" pitchFamily="18" charset="0"/>
              </a:rPr>
              <a:t>S</a:t>
            </a:r>
            <a:r>
              <a:rPr lang="de-DE" altLang="en-US" sz="2400">
                <a:latin typeface="Times New Roman" pitchFamily="18" charset="0"/>
                <a:ea typeface="Times New Roman" pitchFamily="18" charset="0"/>
                <a:sym typeface="Symbol" pitchFamily="18" charset="2"/>
              </a:rPr>
              <a:t>) = t</a:t>
            </a:r>
            <a:r>
              <a:rPr lang="de-DE" altLang="en-US" sz="2400" baseline="-30000">
                <a:latin typeface="Times New Roman" pitchFamily="18" charset="0"/>
                <a:ea typeface="Times New Roman" pitchFamily="18" charset="0"/>
                <a:sym typeface="Symbol" pitchFamily="18" charset="2"/>
              </a:rPr>
              <a:t>i</a:t>
            </a:r>
            <a:r>
              <a:rPr lang="de-DE" altLang="en-US" sz="2400">
                <a:latin typeface="Times New Roman" pitchFamily="18" charset="0"/>
                <a:ea typeface="Times New Roman" pitchFamily="18" charset="0"/>
                <a:sym typeface="Symbol" pitchFamily="18" charset="2"/>
              </a:rPr>
              <a:t>(</a:t>
            </a:r>
            <a:r>
              <a:rPr lang="de-DE" altLang="en-US" sz="2400">
                <a:ea typeface="Times New Roman" pitchFamily="18" charset="0"/>
              </a:rPr>
              <a:t>)</a:t>
            </a:r>
            <a:r>
              <a:rPr lang="de-DE" altLang="en-US" sz="2400" baseline="-30000">
                <a:latin typeface="Times New Roman" pitchFamily="18" charset="0"/>
                <a:ea typeface="Times New Roman" pitchFamily="18" charset="0"/>
                <a:sym typeface="Symbol" pitchFamily="18" charset="2"/>
              </a:rPr>
              <a:t>|S</a:t>
            </a:r>
            <a:endParaRPr lang="de-DE" altLang="en-US" sz="2400">
              <a:latin typeface="Times New Roman" pitchFamily="18" charset="0"/>
              <a:ea typeface="Times New Roman" pitchFamily="18" charset="0"/>
              <a:sym typeface="Symbol" pitchFamily="18" charset="2"/>
            </a:endParaRPr>
          </a:p>
        </p:txBody>
      </p:sp>
      <p:sp>
        <p:nvSpPr>
          <p:cNvPr id="22" name="Oval 16"/>
          <p:cNvSpPr>
            <a:spLocks noChangeArrowheads="1"/>
          </p:cNvSpPr>
          <p:nvPr/>
        </p:nvSpPr>
        <p:spPr bwMode="auto">
          <a:xfrm>
            <a:off x="6110191" y="5953311"/>
            <a:ext cx="904180" cy="695385"/>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Oval 15"/>
          <p:cNvSpPr>
            <a:spLocks noChangeArrowheads="1"/>
          </p:cNvSpPr>
          <p:nvPr/>
        </p:nvSpPr>
        <p:spPr bwMode="auto">
          <a:xfrm>
            <a:off x="5857478" y="5615146"/>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Text Box 14"/>
          <p:cNvSpPr txBox="1">
            <a:spLocks noChangeArrowheads="1"/>
          </p:cNvSpPr>
          <p:nvPr/>
        </p:nvSpPr>
        <p:spPr bwMode="auto">
          <a:xfrm>
            <a:off x="2829366" y="6327359"/>
            <a:ext cx="684484" cy="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5" name="Text Box 13"/>
          <p:cNvSpPr txBox="1">
            <a:spLocks noChangeArrowheads="1"/>
          </p:cNvSpPr>
          <p:nvPr/>
        </p:nvSpPr>
        <p:spPr bwMode="auto">
          <a:xfrm>
            <a:off x="7243590" y="6039679"/>
            <a:ext cx="941642"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r>
              <a:rPr lang="de-DE" altLang="en-US" sz="2400" baseline="-30000" dirty="0">
                <a:latin typeface="Times New Roman" pitchFamily="18" charset="0"/>
                <a:ea typeface="Times New Roman" pitchFamily="18" charset="0"/>
                <a:sym typeface="Symbol" pitchFamily="18" charset="2"/>
              </a:rPr>
              <a:t>|S</a:t>
            </a:r>
            <a:endParaRPr lang="de-DE" altLang="en-US" sz="2400" dirty="0">
              <a:latin typeface="Times New Roman" pitchFamily="18" charset="0"/>
              <a:ea typeface="Times New Roman" pitchFamily="18" charset="0"/>
              <a:sym typeface="Symbol" pitchFamily="18" charset="2"/>
            </a:endParaRPr>
          </a:p>
        </p:txBody>
      </p:sp>
      <p:sp>
        <p:nvSpPr>
          <p:cNvPr id="26" name="Oval 12"/>
          <p:cNvSpPr>
            <a:spLocks noChangeArrowheads="1"/>
          </p:cNvSpPr>
          <p:nvPr/>
        </p:nvSpPr>
        <p:spPr bwMode="auto">
          <a:xfrm>
            <a:off x="7157872" y="6010466"/>
            <a:ext cx="932753" cy="562024"/>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7" name="Freeform 11"/>
          <p:cNvSpPr>
            <a:spLocks/>
          </p:cNvSpPr>
          <p:nvPr/>
        </p:nvSpPr>
        <p:spPr bwMode="auto">
          <a:xfrm>
            <a:off x="1306737" y="772533"/>
            <a:ext cx="490822" cy="2343353"/>
          </a:xfrm>
          <a:custGeom>
            <a:avLst/>
            <a:gdLst>
              <a:gd name="T0" fmla="*/ 0 w 773"/>
              <a:gd name="T1" fmla="*/ 0 h 3690"/>
              <a:gd name="T2" fmla="*/ 675 w 773"/>
              <a:gd name="T3" fmla="*/ 1890 h 3690"/>
              <a:gd name="T4" fmla="*/ 585 w 773"/>
              <a:gd name="T5" fmla="*/ 3690 h 3690"/>
            </a:gdLst>
            <a:ahLst/>
            <a:cxnLst>
              <a:cxn ang="0">
                <a:pos x="T0" y="T1"/>
              </a:cxn>
              <a:cxn ang="0">
                <a:pos x="T2" y="T3"/>
              </a:cxn>
              <a:cxn ang="0">
                <a:pos x="T4" y="T5"/>
              </a:cxn>
            </a:cxnLst>
            <a:rect l="0" t="0" r="r" b="b"/>
            <a:pathLst>
              <a:path w="773" h="3690">
                <a:moveTo>
                  <a:pt x="0" y="0"/>
                </a:moveTo>
                <a:cubicBezTo>
                  <a:pt x="288" y="637"/>
                  <a:pt x="577" y="1275"/>
                  <a:pt x="675" y="1890"/>
                </a:cubicBezTo>
                <a:cubicBezTo>
                  <a:pt x="773" y="2505"/>
                  <a:pt x="679" y="3097"/>
                  <a:pt x="585" y="369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9" name="Line 9"/>
          <p:cNvSpPr>
            <a:spLocks noChangeShapeType="1"/>
          </p:cNvSpPr>
          <p:nvPr/>
        </p:nvSpPr>
        <p:spPr bwMode="auto">
          <a:xfrm flipH="1">
            <a:off x="2706819" y="3544547"/>
            <a:ext cx="28573" cy="253387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0" name="Line 8"/>
          <p:cNvSpPr>
            <a:spLocks noChangeShapeType="1"/>
          </p:cNvSpPr>
          <p:nvPr/>
        </p:nvSpPr>
        <p:spPr bwMode="auto">
          <a:xfrm>
            <a:off x="601935" y="3544547"/>
            <a:ext cx="171439" cy="253387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1" name="Oval 7"/>
          <p:cNvSpPr>
            <a:spLocks noChangeArrowheads="1"/>
          </p:cNvSpPr>
          <p:nvPr/>
        </p:nvSpPr>
        <p:spPr bwMode="auto">
          <a:xfrm>
            <a:off x="6814994" y="3200348"/>
            <a:ext cx="932753" cy="562024"/>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2" name="Text Box 6"/>
          <p:cNvSpPr txBox="1">
            <a:spLocks noChangeArrowheads="1"/>
          </p:cNvSpPr>
          <p:nvPr/>
        </p:nvSpPr>
        <p:spPr bwMode="auto">
          <a:xfrm>
            <a:off x="6891189" y="3210508"/>
            <a:ext cx="941642"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endParaRPr lang="de-DE" altLang="en-US" sz="2400" dirty="0">
              <a:latin typeface="Times New Roman" pitchFamily="18" charset="0"/>
              <a:ea typeface="Times New Roman" pitchFamily="18" charset="0"/>
              <a:sym typeface="Symbol" pitchFamily="18" charset="2"/>
            </a:endParaRPr>
          </a:p>
        </p:txBody>
      </p:sp>
      <p:sp>
        <p:nvSpPr>
          <p:cNvPr id="33" name="Line 5"/>
          <p:cNvSpPr>
            <a:spLocks noChangeShapeType="1"/>
          </p:cNvSpPr>
          <p:nvPr/>
        </p:nvSpPr>
        <p:spPr bwMode="auto">
          <a:xfrm>
            <a:off x="7735682" y="3458816"/>
            <a:ext cx="342877" cy="280059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4" name="Line 4"/>
          <p:cNvSpPr>
            <a:spLocks noChangeShapeType="1"/>
          </p:cNvSpPr>
          <p:nvPr/>
        </p:nvSpPr>
        <p:spPr bwMode="auto">
          <a:xfrm>
            <a:off x="6811819" y="3487392"/>
            <a:ext cx="333353" cy="2810119"/>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5" name="Freeform 3"/>
          <p:cNvSpPr>
            <a:spLocks/>
          </p:cNvSpPr>
          <p:nvPr/>
        </p:nvSpPr>
        <p:spPr bwMode="auto">
          <a:xfrm>
            <a:off x="6468943" y="791584"/>
            <a:ext cx="899735" cy="2400508"/>
          </a:xfrm>
          <a:custGeom>
            <a:avLst/>
            <a:gdLst>
              <a:gd name="T0" fmla="*/ 0 w 1417"/>
              <a:gd name="T1" fmla="*/ 0 h 3780"/>
              <a:gd name="T2" fmla="*/ 1215 w 1417"/>
              <a:gd name="T3" fmla="*/ 1830 h 3780"/>
              <a:gd name="T4" fmla="*/ 1215 w 1417"/>
              <a:gd name="T5" fmla="*/ 3780 h 3780"/>
            </a:gdLst>
            <a:ahLst/>
            <a:cxnLst>
              <a:cxn ang="0">
                <a:pos x="T0" y="T1"/>
              </a:cxn>
              <a:cxn ang="0">
                <a:pos x="T2" y="T3"/>
              </a:cxn>
              <a:cxn ang="0">
                <a:pos x="T4" y="T5"/>
              </a:cxn>
            </a:cxnLst>
            <a:rect l="0" t="0" r="r" b="b"/>
            <a:pathLst>
              <a:path w="1417" h="3780">
                <a:moveTo>
                  <a:pt x="0" y="0"/>
                </a:moveTo>
                <a:cubicBezTo>
                  <a:pt x="506" y="600"/>
                  <a:pt x="1013" y="1200"/>
                  <a:pt x="1215" y="1830"/>
                </a:cubicBezTo>
                <a:cubicBezTo>
                  <a:pt x="1417" y="2460"/>
                  <a:pt x="1316" y="3120"/>
                  <a:pt x="1215" y="378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7" name="Text Box 36"/>
          <p:cNvSpPr txBox="1">
            <a:spLocks noChangeArrowheads="1"/>
          </p:cNvSpPr>
          <p:nvPr/>
        </p:nvSpPr>
        <p:spPr bwMode="auto">
          <a:xfrm>
            <a:off x="8032761" y="6435704"/>
            <a:ext cx="6842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38" name="Rectangle 37"/>
          <p:cNvSpPr>
            <a:spLocks noChangeArrowheads="1"/>
          </p:cNvSpPr>
          <p:nvPr/>
        </p:nvSpPr>
        <p:spPr bwMode="auto">
          <a:xfrm>
            <a:off x="-57152" y="-484717"/>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625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p:bldP spid="17" grpId="0" animBg="1"/>
      <p:bldP spid="19" grpId="0" animBg="1"/>
      <p:bldP spid="20" grpId="0"/>
      <p:bldP spid="22" grpId="0" animBg="1"/>
      <p:bldP spid="23" grpId="0" animBg="1"/>
      <p:bldP spid="25" grpId="0"/>
      <p:bldP spid="26" grpId="0" animBg="1"/>
      <p:bldP spid="31" grpId="0" animBg="1"/>
      <p:bldP spid="32" grpId="0"/>
      <p:bldP spid="33" grpId="0" animBg="1"/>
      <p:bldP spid="34" grpId="0" animBg="1"/>
      <p:bldP spid="35" grpId="0" animBg="1"/>
      <p:bldP spid="3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64627" y="687532"/>
            <a:ext cx="8609331" cy="5268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23200531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0"/>
          <p:cNvSpPr txBox="1">
            <a:spLocks noChangeArrowheads="1"/>
          </p:cNvSpPr>
          <p:nvPr/>
        </p:nvSpPr>
        <p:spPr bwMode="auto">
          <a:xfrm>
            <a:off x="799687" y="467074"/>
            <a:ext cx="68575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p>
        </p:txBody>
      </p:sp>
      <p:sp>
        <p:nvSpPr>
          <p:cNvPr id="5" name="Text Box 39"/>
          <p:cNvSpPr txBox="1">
            <a:spLocks noChangeArrowheads="1"/>
          </p:cNvSpPr>
          <p:nvPr/>
        </p:nvSpPr>
        <p:spPr bwMode="auto">
          <a:xfrm>
            <a:off x="2790915" y="905262"/>
            <a:ext cx="68448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37"/>
          <p:cNvSpPr txBox="1">
            <a:spLocks noChangeArrowheads="1"/>
          </p:cNvSpPr>
          <p:nvPr/>
        </p:nvSpPr>
        <p:spPr bwMode="auto">
          <a:xfrm>
            <a:off x="110475" y="2524017"/>
            <a:ext cx="68321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Oval 36"/>
          <p:cNvSpPr>
            <a:spLocks noChangeArrowheads="1"/>
          </p:cNvSpPr>
          <p:nvPr/>
        </p:nvSpPr>
        <p:spPr bwMode="auto">
          <a:xfrm>
            <a:off x="3157604" y="1576208"/>
            <a:ext cx="932753" cy="562024"/>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9" name="Text Box 35"/>
          <p:cNvSpPr txBox="1">
            <a:spLocks noChangeArrowheads="1"/>
          </p:cNvSpPr>
          <p:nvPr/>
        </p:nvSpPr>
        <p:spPr bwMode="auto">
          <a:xfrm>
            <a:off x="3533814" y="2734220"/>
            <a:ext cx="932118"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1200" dirty="0">
                <a:ea typeface="Times New Roman" pitchFamily="18" charset="0"/>
              </a:rPr>
              <a:t>t</a:t>
            </a:r>
            <a:r>
              <a:rPr lang="de-DE" altLang="en-US" sz="1200" baseline="-30000" dirty="0">
                <a:ea typeface="Times New Roman" pitchFamily="18" charset="0"/>
              </a:rPr>
              <a:t>i</a:t>
            </a:r>
            <a:r>
              <a:rPr lang="de-DE" altLang="en-US" sz="1200" dirty="0">
                <a:ea typeface="Times New Roman" pitchFamily="18" charset="0"/>
              </a:rPr>
              <a:t>(</a:t>
            </a:r>
            <a:r>
              <a:rPr lang="de-DE" altLang="en-US" sz="1200" dirty="0">
                <a:latin typeface="Times New Roman" pitchFamily="18" charset="0"/>
                <a:ea typeface="Times New Roman" pitchFamily="18" charset="0"/>
                <a:sym typeface="Symbol" pitchFamily="18" charset="2"/>
              </a:rPr>
              <a:t></a:t>
            </a:r>
            <a:r>
              <a:rPr lang="de-DE" altLang="en-US" sz="1200" dirty="0">
                <a:ea typeface="Times New Roman" pitchFamily="18" charset="0"/>
              </a:rPr>
              <a:t>)</a:t>
            </a:r>
            <a:endParaRPr lang="de-DE" altLang="en-US" sz="1200" dirty="0">
              <a:latin typeface="Times New Roman" pitchFamily="18" charset="0"/>
              <a:ea typeface="Times New Roman" pitchFamily="18" charset="0"/>
              <a:sym typeface="Symbol" pitchFamily="18" charset="2"/>
            </a:endParaRPr>
          </a:p>
        </p:txBody>
      </p:sp>
      <p:sp>
        <p:nvSpPr>
          <p:cNvPr id="10" name="Text Box 34"/>
          <p:cNvSpPr txBox="1">
            <a:spLocks noChangeArrowheads="1"/>
          </p:cNvSpPr>
          <p:nvPr/>
        </p:nvSpPr>
        <p:spPr bwMode="auto">
          <a:xfrm>
            <a:off x="771115" y="2029309"/>
            <a:ext cx="957674"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S</a:t>
            </a:r>
            <a:r>
              <a:rPr lang="en-US" altLang="en-US" sz="2400" baseline="-30000" dirty="0">
                <a:latin typeface="Times New (W1)"/>
                <a:ea typeface="Times New Roman" pitchFamily="18" charset="0"/>
              </a:rPr>
              <a:t>’</a:t>
            </a:r>
            <a:endParaRPr lang="en-US" altLang="en-US" sz="2400" dirty="0">
              <a:latin typeface="Times New Roman" pitchFamily="18" charset="0"/>
              <a:ea typeface="Times New Roman" pitchFamily="18" charset="0"/>
              <a:sym typeface="Symbol" pitchFamily="18" charset="2"/>
            </a:endParaRPr>
          </a:p>
        </p:txBody>
      </p:sp>
      <p:sp>
        <p:nvSpPr>
          <p:cNvPr id="11" name="Text Box 33"/>
          <p:cNvSpPr txBox="1">
            <a:spLocks noChangeArrowheads="1"/>
          </p:cNvSpPr>
          <p:nvPr/>
        </p:nvSpPr>
        <p:spPr bwMode="auto">
          <a:xfrm>
            <a:off x="3186171" y="1633997"/>
            <a:ext cx="941642"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endParaRPr lang="de-DE" altLang="en-US" sz="2400" dirty="0">
              <a:latin typeface="Times New Roman" pitchFamily="18" charset="0"/>
              <a:ea typeface="Times New Roman" pitchFamily="18" charset="0"/>
              <a:sym typeface="Symbol" pitchFamily="18" charset="2"/>
            </a:endParaRPr>
          </a:p>
        </p:txBody>
      </p:sp>
      <p:sp>
        <p:nvSpPr>
          <p:cNvPr id="12" name="Oval 32"/>
          <p:cNvSpPr>
            <a:spLocks noChangeArrowheads="1"/>
          </p:cNvSpPr>
          <p:nvPr/>
        </p:nvSpPr>
        <p:spPr bwMode="auto">
          <a:xfrm>
            <a:off x="673330" y="61588"/>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3" name="Oval 31"/>
          <p:cNvSpPr>
            <a:spLocks noChangeArrowheads="1"/>
          </p:cNvSpPr>
          <p:nvPr/>
        </p:nvSpPr>
        <p:spPr bwMode="auto">
          <a:xfrm>
            <a:off x="100013" y="1439979"/>
            <a:ext cx="2030545"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Oval 30"/>
          <p:cNvSpPr>
            <a:spLocks noChangeArrowheads="1"/>
          </p:cNvSpPr>
          <p:nvPr/>
        </p:nvSpPr>
        <p:spPr bwMode="auto">
          <a:xfrm>
            <a:off x="2243130" y="1447599"/>
            <a:ext cx="2085976"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6" name="Oval 28"/>
          <p:cNvSpPr>
            <a:spLocks noChangeArrowheads="1"/>
          </p:cNvSpPr>
          <p:nvPr/>
        </p:nvSpPr>
        <p:spPr bwMode="auto">
          <a:xfrm>
            <a:off x="985838" y="2924103"/>
            <a:ext cx="1914525"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1" name="Text Box 23"/>
          <p:cNvSpPr txBox="1">
            <a:spLocks noChangeArrowheads="1"/>
          </p:cNvSpPr>
          <p:nvPr/>
        </p:nvSpPr>
        <p:spPr bwMode="auto">
          <a:xfrm>
            <a:off x="3343335" y="2581171"/>
            <a:ext cx="684484" cy="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3" name="Oval 21"/>
          <p:cNvSpPr>
            <a:spLocks noChangeArrowheads="1"/>
          </p:cNvSpPr>
          <p:nvPr/>
        </p:nvSpPr>
        <p:spPr bwMode="auto">
          <a:xfrm>
            <a:off x="1447980" y="3219403"/>
            <a:ext cx="1052334" cy="695385"/>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6" name="Text Box 18"/>
          <p:cNvSpPr txBox="1">
            <a:spLocks noChangeArrowheads="1"/>
          </p:cNvSpPr>
          <p:nvPr/>
        </p:nvSpPr>
        <p:spPr bwMode="auto">
          <a:xfrm>
            <a:off x="1428928" y="3296244"/>
            <a:ext cx="1074983"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baseline="-30000" dirty="0">
                <a:latin typeface="Times New (W1)"/>
                <a:ea typeface="Times New Roman" pitchFamily="18" charset="0"/>
              </a:rPr>
              <a:t>’</a:t>
            </a:r>
            <a:r>
              <a:rPr lang="de-DE" altLang="en-US" sz="2400" dirty="0">
                <a:latin typeface="Times New Roman" pitchFamily="18" charset="0"/>
                <a:ea typeface="Times New Roman" pitchFamily="18" charset="0"/>
                <a:sym typeface="Symbol" pitchFamily="18" charset="2"/>
              </a:rPr>
              <a:t>)</a:t>
            </a:r>
          </a:p>
        </p:txBody>
      </p:sp>
      <p:sp>
        <p:nvSpPr>
          <p:cNvPr id="30" name="Text Box 14"/>
          <p:cNvSpPr txBox="1">
            <a:spLocks noChangeArrowheads="1"/>
          </p:cNvSpPr>
          <p:nvPr/>
        </p:nvSpPr>
        <p:spPr bwMode="auto">
          <a:xfrm>
            <a:off x="1048310" y="3964958"/>
            <a:ext cx="684484" cy="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35" name="Freeform 9"/>
          <p:cNvSpPr>
            <a:spLocks/>
          </p:cNvSpPr>
          <p:nvPr/>
        </p:nvSpPr>
        <p:spPr bwMode="auto">
          <a:xfrm>
            <a:off x="959062" y="734433"/>
            <a:ext cx="2227052" cy="1038315"/>
          </a:xfrm>
          <a:custGeom>
            <a:avLst/>
            <a:gdLst>
              <a:gd name="T0" fmla="*/ 0 w 4080"/>
              <a:gd name="T1" fmla="*/ 0 h 1635"/>
              <a:gd name="T2" fmla="*/ 1560 w 4080"/>
              <a:gd name="T3" fmla="*/ 1050 h 1635"/>
              <a:gd name="T4" fmla="*/ 4080 w 4080"/>
              <a:gd name="T5" fmla="*/ 1635 h 1635"/>
            </a:gdLst>
            <a:ahLst/>
            <a:cxnLst>
              <a:cxn ang="0">
                <a:pos x="T0" y="T1"/>
              </a:cxn>
              <a:cxn ang="0">
                <a:pos x="T2" y="T3"/>
              </a:cxn>
              <a:cxn ang="0">
                <a:pos x="T4" y="T5"/>
              </a:cxn>
            </a:cxnLst>
            <a:rect l="0" t="0" r="r" b="b"/>
            <a:pathLst>
              <a:path w="4080" h="1635">
                <a:moveTo>
                  <a:pt x="0" y="0"/>
                </a:moveTo>
                <a:cubicBezTo>
                  <a:pt x="440" y="389"/>
                  <a:pt x="880" y="778"/>
                  <a:pt x="1560" y="1050"/>
                </a:cubicBezTo>
                <a:cubicBezTo>
                  <a:pt x="2240" y="1322"/>
                  <a:pt x="3160" y="1478"/>
                  <a:pt x="4080" y="163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6" name="Freeform 8"/>
          <p:cNvSpPr>
            <a:spLocks/>
          </p:cNvSpPr>
          <p:nvPr/>
        </p:nvSpPr>
        <p:spPr bwMode="auto">
          <a:xfrm>
            <a:off x="920964" y="2311909"/>
            <a:ext cx="1000058" cy="895428"/>
          </a:xfrm>
          <a:custGeom>
            <a:avLst/>
            <a:gdLst>
              <a:gd name="T0" fmla="*/ 0 w 1575"/>
              <a:gd name="T1" fmla="*/ 0 h 1410"/>
              <a:gd name="T2" fmla="*/ 1305 w 1575"/>
              <a:gd name="T3" fmla="*/ 570 h 1410"/>
              <a:gd name="T4" fmla="*/ 1575 w 1575"/>
              <a:gd name="T5" fmla="*/ 1410 h 1410"/>
            </a:gdLst>
            <a:ahLst/>
            <a:cxnLst>
              <a:cxn ang="0">
                <a:pos x="T0" y="T1"/>
              </a:cxn>
              <a:cxn ang="0">
                <a:pos x="T2" y="T3"/>
              </a:cxn>
              <a:cxn ang="0">
                <a:pos x="T4" y="T5"/>
              </a:cxn>
            </a:cxnLst>
            <a:rect l="0" t="0" r="r" b="b"/>
            <a:pathLst>
              <a:path w="1575" h="1410">
                <a:moveTo>
                  <a:pt x="0" y="0"/>
                </a:moveTo>
                <a:cubicBezTo>
                  <a:pt x="521" y="167"/>
                  <a:pt x="1043" y="335"/>
                  <a:pt x="1305" y="570"/>
                </a:cubicBezTo>
                <a:cubicBezTo>
                  <a:pt x="1567" y="805"/>
                  <a:pt x="1571" y="1107"/>
                  <a:pt x="1575" y="141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4" name="Rectangle 43"/>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377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P spid="11" grpId="0"/>
      <p:bldP spid="12" grpId="0" animBg="1"/>
      <p:bldP spid="13" grpId="0" animBg="1"/>
      <p:bldP spid="14" grpId="0" animBg="1"/>
      <p:bldP spid="16" grpId="0" animBg="1"/>
      <p:bldP spid="21" grpId="0"/>
      <p:bldP spid="23" grpId="0" animBg="1"/>
      <p:bldP spid="26" grpId="0"/>
      <p:bldP spid="30" grpId="0"/>
      <p:bldP spid="35" grpId="0" animBg="1"/>
      <p:bldP spid="36"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0"/>
          <p:cNvSpPr txBox="1">
            <a:spLocks noChangeArrowheads="1"/>
          </p:cNvSpPr>
          <p:nvPr/>
        </p:nvSpPr>
        <p:spPr bwMode="auto">
          <a:xfrm>
            <a:off x="799687" y="467074"/>
            <a:ext cx="68575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p>
        </p:txBody>
      </p:sp>
      <p:sp>
        <p:nvSpPr>
          <p:cNvPr id="5" name="Text Box 39"/>
          <p:cNvSpPr txBox="1">
            <a:spLocks noChangeArrowheads="1"/>
          </p:cNvSpPr>
          <p:nvPr/>
        </p:nvSpPr>
        <p:spPr bwMode="auto">
          <a:xfrm>
            <a:off x="2790915" y="905262"/>
            <a:ext cx="68448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38"/>
          <p:cNvSpPr txBox="1">
            <a:spLocks noChangeArrowheads="1"/>
          </p:cNvSpPr>
          <p:nvPr/>
        </p:nvSpPr>
        <p:spPr bwMode="auto">
          <a:xfrm>
            <a:off x="3886217" y="3952891"/>
            <a:ext cx="685119"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37"/>
          <p:cNvSpPr txBox="1">
            <a:spLocks noChangeArrowheads="1"/>
          </p:cNvSpPr>
          <p:nvPr/>
        </p:nvSpPr>
        <p:spPr bwMode="auto">
          <a:xfrm>
            <a:off x="110475" y="2524017"/>
            <a:ext cx="68321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Oval 36"/>
          <p:cNvSpPr>
            <a:spLocks noChangeArrowheads="1"/>
          </p:cNvSpPr>
          <p:nvPr/>
        </p:nvSpPr>
        <p:spPr bwMode="auto">
          <a:xfrm>
            <a:off x="3157604" y="1576208"/>
            <a:ext cx="932753" cy="562024"/>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9" name="Text Box 35"/>
          <p:cNvSpPr txBox="1">
            <a:spLocks noChangeArrowheads="1"/>
          </p:cNvSpPr>
          <p:nvPr/>
        </p:nvSpPr>
        <p:spPr bwMode="auto">
          <a:xfrm>
            <a:off x="3533814" y="2734220"/>
            <a:ext cx="932118"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1200">
                <a:ea typeface="Times New Roman" pitchFamily="18" charset="0"/>
              </a:rPr>
              <a:t>t</a:t>
            </a:r>
            <a:r>
              <a:rPr lang="de-DE" altLang="en-US" sz="1200" baseline="-30000">
                <a:ea typeface="Times New Roman" pitchFamily="18" charset="0"/>
              </a:rPr>
              <a:t>i</a:t>
            </a:r>
            <a:r>
              <a:rPr lang="de-DE" altLang="en-US" sz="1200">
                <a:ea typeface="Times New Roman" pitchFamily="18" charset="0"/>
              </a:rPr>
              <a:t>(</a:t>
            </a:r>
            <a:r>
              <a:rPr lang="de-DE" altLang="en-US" sz="1200">
                <a:latin typeface="Times New Roman" pitchFamily="18" charset="0"/>
                <a:ea typeface="Times New Roman" pitchFamily="18" charset="0"/>
                <a:sym typeface="Symbol" pitchFamily="18" charset="2"/>
              </a:rPr>
              <a:t></a:t>
            </a:r>
            <a:r>
              <a:rPr lang="de-DE" altLang="en-US" sz="1200">
                <a:ea typeface="Times New Roman" pitchFamily="18" charset="0"/>
              </a:rPr>
              <a:t>)</a:t>
            </a:r>
            <a:endParaRPr lang="de-DE" altLang="en-US" sz="1200">
              <a:latin typeface="Times New Roman" pitchFamily="18" charset="0"/>
              <a:ea typeface="Times New Roman" pitchFamily="18" charset="0"/>
              <a:sym typeface="Symbol" pitchFamily="18" charset="2"/>
            </a:endParaRPr>
          </a:p>
        </p:txBody>
      </p:sp>
      <p:sp>
        <p:nvSpPr>
          <p:cNvPr id="10" name="Text Box 34"/>
          <p:cNvSpPr txBox="1">
            <a:spLocks noChangeArrowheads="1"/>
          </p:cNvSpPr>
          <p:nvPr/>
        </p:nvSpPr>
        <p:spPr bwMode="auto">
          <a:xfrm>
            <a:off x="771115" y="2029309"/>
            <a:ext cx="957674"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baseline="-30000">
                <a:ea typeface="Times New Roman" pitchFamily="18" charset="0"/>
              </a:rPr>
              <a:t>S</a:t>
            </a:r>
            <a:r>
              <a:rPr lang="en-US" altLang="en-US" sz="2400" baseline="-30000">
                <a:latin typeface="Times New (W1)"/>
                <a:ea typeface="Times New Roman" pitchFamily="18" charset="0"/>
              </a:rPr>
              <a:t>’</a:t>
            </a:r>
            <a:endParaRPr lang="en-US" altLang="en-US" sz="2400">
              <a:latin typeface="Times New Roman" pitchFamily="18" charset="0"/>
              <a:ea typeface="Times New Roman" pitchFamily="18" charset="0"/>
              <a:sym typeface="Symbol" pitchFamily="18" charset="2"/>
            </a:endParaRPr>
          </a:p>
        </p:txBody>
      </p:sp>
      <p:sp>
        <p:nvSpPr>
          <p:cNvPr id="11" name="Text Box 33"/>
          <p:cNvSpPr txBox="1">
            <a:spLocks noChangeArrowheads="1"/>
          </p:cNvSpPr>
          <p:nvPr/>
        </p:nvSpPr>
        <p:spPr bwMode="auto">
          <a:xfrm>
            <a:off x="3186171" y="1633997"/>
            <a:ext cx="941642"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a:ea typeface="Times New Roman" pitchFamily="18" charset="0"/>
              </a:rPr>
              <a:t>t</a:t>
            </a:r>
            <a:r>
              <a:rPr lang="de-DE" altLang="en-US" sz="2400" baseline="-30000">
                <a:ea typeface="Times New Roman" pitchFamily="18" charset="0"/>
              </a:rPr>
              <a:t>i</a:t>
            </a:r>
            <a:r>
              <a:rPr lang="de-DE" altLang="en-US" sz="2400">
                <a:ea typeface="Times New Roman" pitchFamily="18" charset="0"/>
              </a:rPr>
              <a:t>(</a:t>
            </a:r>
            <a:r>
              <a:rPr lang="de-DE" altLang="en-US" sz="2400">
                <a:latin typeface="Times New Roman" pitchFamily="18" charset="0"/>
                <a:ea typeface="Times New Roman" pitchFamily="18" charset="0"/>
                <a:sym typeface="Symbol" pitchFamily="18" charset="2"/>
              </a:rPr>
              <a:t></a:t>
            </a:r>
            <a:r>
              <a:rPr lang="de-DE" altLang="en-US" sz="2400">
                <a:ea typeface="Times New Roman" pitchFamily="18" charset="0"/>
              </a:rPr>
              <a:t>)</a:t>
            </a:r>
            <a:endParaRPr lang="de-DE" altLang="en-US" sz="2400">
              <a:latin typeface="Times New Roman" pitchFamily="18" charset="0"/>
              <a:ea typeface="Times New Roman" pitchFamily="18" charset="0"/>
              <a:sym typeface="Symbol" pitchFamily="18" charset="2"/>
            </a:endParaRPr>
          </a:p>
        </p:txBody>
      </p:sp>
      <p:sp>
        <p:nvSpPr>
          <p:cNvPr id="12" name="Oval 32"/>
          <p:cNvSpPr>
            <a:spLocks noChangeArrowheads="1"/>
          </p:cNvSpPr>
          <p:nvPr/>
        </p:nvSpPr>
        <p:spPr bwMode="auto">
          <a:xfrm>
            <a:off x="673330" y="61588"/>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3" name="Oval 31"/>
          <p:cNvSpPr>
            <a:spLocks noChangeArrowheads="1"/>
          </p:cNvSpPr>
          <p:nvPr/>
        </p:nvSpPr>
        <p:spPr bwMode="auto">
          <a:xfrm>
            <a:off x="100013" y="1439979"/>
            <a:ext cx="2030545"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Oval 30"/>
          <p:cNvSpPr>
            <a:spLocks noChangeArrowheads="1"/>
          </p:cNvSpPr>
          <p:nvPr/>
        </p:nvSpPr>
        <p:spPr bwMode="auto">
          <a:xfrm>
            <a:off x="2243130" y="1447599"/>
            <a:ext cx="2085976"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5" name="Text Box 29"/>
          <p:cNvSpPr txBox="1">
            <a:spLocks noChangeArrowheads="1"/>
          </p:cNvSpPr>
          <p:nvPr/>
        </p:nvSpPr>
        <p:spPr bwMode="auto">
          <a:xfrm>
            <a:off x="4657055" y="3353400"/>
            <a:ext cx="1043659" cy="54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S</a:t>
            </a:r>
            <a:r>
              <a:rPr lang="en-US" altLang="en-US" sz="2400" baseline="-30000" dirty="0">
                <a:latin typeface="Times New (W1)"/>
                <a:ea typeface="Times New Roman" pitchFamily="18" charset="0"/>
              </a:rPr>
              <a:t>’</a:t>
            </a:r>
            <a:endParaRPr lang="en-US" altLang="en-US" sz="2400" dirty="0">
              <a:latin typeface="Times New Roman" pitchFamily="18" charset="0"/>
              <a:ea typeface="Times New Roman" pitchFamily="18" charset="0"/>
              <a:sym typeface="Symbol" pitchFamily="18" charset="2"/>
            </a:endParaRPr>
          </a:p>
        </p:txBody>
      </p:sp>
      <p:sp>
        <p:nvSpPr>
          <p:cNvPr id="16" name="Oval 28"/>
          <p:cNvSpPr>
            <a:spLocks noChangeArrowheads="1"/>
          </p:cNvSpPr>
          <p:nvPr/>
        </p:nvSpPr>
        <p:spPr bwMode="auto">
          <a:xfrm>
            <a:off x="985838" y="2924103"/>
            <a:ext cx="1914525"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7" name="Oval 27"/>
          <p:cNvSpPr>
            <a:spLocks noChangeArrowheads="1"/>
          </p:cNvSpPr>
          <p:nvPr/>
        </p:nvSpPr>
        <p:spPr bwMode="auto">
          <a:xfrm>
            <a:off x="5271693" y="28251"/>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8" name="Oval 26"/>
          <p:cNvSpPr>
            <a:spLocks noChangeArrowheads="1"/>
          </p:cNvSpPr>
          <p:nvPr/>
        </p:nvSpPr>
        <p:spPr bwMode="auto">
          <a:xfrm>
            <a:off x="4014477" y="3000309"/>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Text Box 25"/>
          <p:cNvSpPr txBox="1">
            <a:spLocks noChangeArrowheads="1"/>
          </p:cNvSpPr>
          <p:nvPr/>
        </p:nvSpPr>
        <p:spPr bwMode="auto">
          <a:xfrm>
            <a:off x="5961892" y="486125"/>
            <a:ext cx="685754"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p>
        </p:txBody>
      </p:sp>
      <p:sp>
        <p:nvSpPr>
          <p:cNvPr id="20" name="Text Box 24"/>
          <p:cNvSpPr txBox="1">
            <a:spLocks noChangeArrowheads="1"/>
          </p:cNvSpPr>
          <p:nvPr/>
        </p:nvSpPr>
        <p:spPr bwMode="auto">
          <a:xfrm>
            <a:off x="7550556" y="943365"/>
            <a:ext cx="684484"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1" name="Text Box 23"/>
          <p:cNvSpPr txBox="1">
            <a:spLocks noChangeArrowheads="1"/>
          </p:cNvSpPr>
          <p:nvPr/>
        </p:nvSpPr>
        <p:spPr bwMode="auto">
          <a:xfrm>
            <a:off x="3343327" y="2581173"/>
            <a:ext cx="684484" cy="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2" name="Line 22"/>
          <p:cNvSpPr>
            <a:spLocks noChangeShapeType="1"/>
          </p:cNvSpPr>
          <p:nvPr/>
        </p:nvSpPr>
        <p:spPr bwMode="auto">
          <a:xfrm>
            <a:off x="4681184" y="1007505"/>
            <a:ext cx="3571636" cy="5372566"/>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Oval 21"/>
          <p:cNvSpPr>
            <a:spLocks noChangeArrowheads="1"/>
          </p:cNvSpPr>
          <p:nvPr/>
        </p:nvSpPr>
        <p:spPr bwMode="auto">
          <a:xfrm>
            <a:off x="1447980" y="3219403"/>
            <a:ext cx="1052334" cy="695385"/>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Line 20"/>
          <p:cNvSpPr>
            <a:spLocks noChangeShapeType="1"/>
          </p:cNvSpPr>
          <p:nvPr/>
        </p:nvSpPr>
        <p:spPr bwMode="auto">
          <a:xfrm flipV="1">
            <a:off x="4747854" y="921773"/>
            <a:ext cx="3676404" cy="5382091"/>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5" name="Text Box 19"/>
          <p:cNvSpPr txBox="1">
            <a:spLocks noChangeArrowheads="1"/>
          </p:cNvSpPr>
          <p:nvPr/>
        </p:nvSpPr>
        <p:spPr bwMode="auto">
          <a:xfrm>
            <a:off x="4333844" y="4791798"/>
            <a:ext cx="1074983"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baseline="-30000" dirty="0">
                <a:latin typeface="Times New (W1)"/>
                <a:ea typeface="Times New Roman" pitchFamily="18" charset="0"/>
              </a:rPr>
              <a:t>’</a:t>
            </a:r>
            <a:r>
              <a:rPr lang="de-DE" altLang="en-US" sz="2400" dirty="0">
                <a:latin typeface="Times New Roman" pitchFamily="18" charset="0"/>
                <a:ea typeface="Times New Roman" pitchFamily="18" charset="0"/>
                <a:sym typeface="Symbol" pitchFamily="18" charset="2"/>
              </a:rPr>
              <a:t>)</a:t>
            </a:r>
          </a:p>
        </p:txBody>
      </p:sp>
      <p:sp>
        <p:nvSpPr>
          <p:cNvPr id="26" name="Text Box 18"/>
          <p:cNvSpPr txBox="1">
            <a:spLocks noChangeArrowheads="1"/>
          </p:cNvSpPr>
          <p:nvPr/>
        </p:nvSpPr>
        <p:spPr bwMode="auto">
          <a:xfrm>
            <a:off x="1428928" y="3296244"/>
            <a:ext cx="1074983"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baseline="-30000" dirty="0">
                <a:ea typeface="Times New Roman" pitchFamily="18" charset="0"/>
              </a:rPr>
              <a:t>S</a:t>
            </a:r>
            <a:r>
              <a:rPr lang="de-DE" altLang="en-US" sz="2400" baseline="-30000" dirty="0">
                <a:latin typeface="Times New (W1)"/>
                <a:ea typeface="Times New Roman" pitchFamily="18" charset="0"/>
              </a:rPr>
              <a:t>’</a:t>
            </a:r>
            <a:r>
              <a:rPr lang="de-DE" altLang="en-US" sz="2400" dirty="0">
                <a:latin typeface="Times New Roman" pitchFamily="18" charset="0"/>
                <a:ea typeface="Times New Roman" pitchFamily="18" charset="0"/>
                <a:sym typeface="Symbol" pitchFamily="18" charset="2"/>
              </a:rPr>
              <a:t>)</a:t>
            </a:r>
          </a:p>
        </p:txBody>
      </p:sp>
      <p:sp>
        <p:nvSpPr>
          <p:cNvPr id="27" name="Oval 17"/>
          <p:cNvSpPr>
            <a:spLocks noChangeArrowheads="1"/>
          </p:cNvSpPr>
          <p:nvPr/>
        </p:nvSpPr>
        <p:spPr bwMode="auto">
          <a:xfrm>
            <a:off x="4300538" y="4686379"/>
            <a:ext cx="1099417" cy="695385"/>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8" name="Oval 16"/>
          <p:cNvSpPr>
            <a:spLocks noChangeArrowheads="1"/>
          </p:cNvSpPr>
          <p:nvPr/>
        </p:nvSpPr>
        <p:spPr bwMode="auto">
          <a:xfrm>
            <a:off x="5485990" y="5653254"/>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9" name="Oval 15"/>
          <p:cNvSpPr>
            <a:spLocks noChangeArrowheads="1"/>
          </p:cNvSpPr>
          <p:nvPr/>
        </p:nvSpPr>
        <p:spPr bwMode="auto">
          <a:xfrm>
            <a:off x="3957331" y="4391079"/>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0" name="Text Box 14"/>
          <p:cNvSpPr txBox="1">
            <a:spLocks noChangeArrowheads="1"/>
          </p:cNvSpPr>
          <p:nvPr/>
        </p:nvSpPr>
        <p:spPr bwMode="auto">
          <a:xfrm>
            <a:off x="1048310" y="3964958"/>
            <a:ext cx="684484" cy="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31" name="Text Box 13"/>
          <p:cNvSpPr txBox="1">
            <a:spLocks noChangeArrowheads="1"/>
          </p:cNvSpPr>
          <p:nvPr/>
        </p:nvSpPr>
        <p:spPr bwMode="auto">
          <a:xfrm>
            <a:off x="3948442" y="5431941"/>
            <a:ext cx="684484" cy="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32" name="Text Box 12"/>
          <p:cNvSpPr txBox="1">
            <a:spLocks noChangeArrowheads="1"/>
          </p:cNvSpPr>
          <p:nvPr/>
        </p:nvSpPr>
        <p:spPr bwMode="auto">
          <a:xfrm>
            <a:off x="6505416" y="6039682"/>
            <a:ext cx="941642"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endParaRPr lang="de-DE" altLang="en-US" sz="2400" dirty="0">
              <a:latin typeface="Times New Roman" pitchFamily="18" charset="0"/>
              <a:ea typeface="Times New Roman" pitchFamily="18" charset="0"/>
              <a:sym typeface="Symbol" pitchFamily="18" charset="2"/>
            </a:endParaRPr>
          </a:p>
        </p:txBody>
      </p:sp>
      <p:sp>
        <p:nvSpPr>
          <p:cNvPr id="33" name="Oval 11"/>
          <p:cNvSpPr>
            <a:spLocks noChangeArrowheads="1"/>
          </p:cNvSpPr>
          <p:nvPr/>
        </p:nvSpPr>
        <p:spPr bwMode="auto">
          <a:xfrm>
            <a:off x="6429222" y="6010469"/>
            <a:ext cx="932753" cy="562024"/>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4" name="Freeform 10"/>
          <p:cNvSpPr>
            <a:spLocks/>
          </p:cNvSpPr>
          <p:nvPr/>
        </p:nvSpPr>
        <p:spPr bwMode="auto">
          <a:xfrm>
            <a:off x="6121267" y="743958"/>
            <a:ext cx="1560091" cy="5267781"/>
          </a:xfrm>
          <a:custGeom>
            <a:avLst/>
            <a:gdLst>
              <a:gd name="T0" fmla="*/ 0 w 2457"/>
              <a:gd name="T1" fmla="*/ 0 h 8295"/>
              <a:gd name="T2" fmla="*/ 2265 w 2457"/>
              <a:gd name="T3" fmla="*/ 4245 h 8295"/>
              <a:gd name="T4" fmla="*/ 1155 w 2457"/>
              <a:gd name="T5" fmla="*/ 8295 h 8295"/>
            </a:gdLst>
            <a:ahLst/>
            <a:cxnLst>
              <a:cxn ang="0">
                <a:pos x="T0" y="T1"/>
              </a:cxn>
              <a:cxn ang="0">
                <a:pos x="T2" y="T3"/>
              </a:cxn>
              <a:cxn ang="0">
                <a:pos x="T4" y="T5"/>
              </a:cxn>
            </a:cxnLst>
            <a:rect l="0" t="0" r="r" b="b"/>
            <a:pathLst>
              <a:path w="2457" h="8295">
                <a:moveTo>
                  <a:pt x="0" y="0"/>
                </a:moveTo>
                <a:cubicBezTo>
                  <a:pt x="1036" y="1431"/>
                  <a:pt x="2073" y="2863"/>
                  <a:pt x="2265" y="4245"/>
                </a:cubicBezTo>
                <a:cubicBezTo>
                  <a:pt x="2457" y="5627"/>
                  <a:pt x="1806" y="6961"/>
                  <a:pt x="1155" y="829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5" name="Freeform 9"/>
          <p:cNvSpPr>
            <a:spLocks/>
          </p:cNvSpPr>
          <p:nvPr/>
        </p:nvSpPr>
        <p:spPr bwMode="auto">
          <a:xfrm>
            <a:off x="959062" y="734433"/>
            <a:ext cx="2227052" cy="1038315"/>
          </a:xfrm>
          <a:custGeom>
            <a:avLst/>
            <a:gdLst>
              <a:gd name="T0" fmla="*/ 0 w 4080"/>
              <a:gd name="T1" fmla="*/ 0 h 1635"/>
              <a:gd name="T2" fmla="*/ 1560 w 4080"/>
              <a:gd name="T3" fmla="*/ 1050 h 1635"/>
              <a:gd name="T4" fmla="*/ 4080 w 4080"/>
              <a:gd name="T5" fmla="*/ 1635 h 1635"/>
            </a:gdLst>
            <a:ahLst/>
            <a:cxnLst>
              <a:cxn ang="0">
                <a:pos x="T0" y="T1"/>
              </a:cxn>
              <a:cxn ang="0">
                <a:pos x="T2" y="T3"/>
              </a:cxn>
              <a:cxn ang="0">
                <a:pos x="T4" y="T5"/>
              </a:cxn>
            </a:cxnLst>
            <a:rect l="0" t="0" r="r" b="b"/>
            <a:pathLst>
              <a:path w="4080" h="1635">
                <a:moveTo>
                  <a:pt x="0" y="0"/>
                </a:moveTo>
                <a:cubicBezTo>
                  <a:pt x="440" y="389"/>
                  <a:pt x="880" y="778"/>
                  <a:pt x="1560" y="1050"/>
                </a:cubicBezTo>
                <a:cubicBezTo>
                  <a:pt x="2240" y="1322"/>
                  <a:pt x="3160" y="1478"/>
                  <a:pt x="4080" y="163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6" name="Freeform 8"/>
          <p:cNvSpPr>
            <a:spLocks/>
          </p:cNvSpPr>
          <p:nvPr/>
        </p:nvSpPr>
        <p:spPr bwMode="auto">
          <a:xfrm>
            <a:off x="920964" y="2311909"/>
            <a:ext cx="1000058" cy="895428"/>
          </a:xfrm>
          <a:custGeom>
            <a:avLst/>
            <a:gdLst>
              <a:gd name="T0" fmla="*/ 0 w 1575"/>
              <a:gd name="T1" fmla="*/ 0 h 1410"/>
              <a:gd name="T2" fmla="*/ 1305 w 1575"/>
              <a:gd name="T3" fmla="*/ 570 h 1410"/>
              <a:gd name="T4" fmla="*/ 1575 w 1575"/>
              <a:gd name="T5" fmla="*/ 1410 h 1410"/>
            </a:gdLst>
            <a:ahLst/>
            <a:cxnLst>
              <a:cxn ang="0">
                <a:pos x="T0" y="T1"/>
              </a:cxn>
              <a:cxn ang="0">
                <a:pos x="T2" y="T3"/>
              </a:cxn>
              <a:cxn ang="0">
                <a:pos x="T4" y="T5"/>
              </a:cxn>
            </a:cxnLst>
            <a:rect l="0" t="0" r="r" b="b"/>
            <a:pathLst>
              <a:path w="1575" h="1410">
                <a:moveTo>
                  <a:pt x="0" y="0"/>
                </a:moveTo>
                <a:cubicBezTo>
                  <a:pt x="521" y="167"/>
                  <a:pt x="1043" y="335"/>
                  <a:pt x="1305" y="570"/>
                </a:cubicBezTo>
                <a:cubicBezTo>
                  <a:pt x="1567" y="805"/>
                  <a:pt x="1571" y="1107"/>
                  <a:pt x="1575" y="141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7" name="Oval 7"/>
          <p:cNvSpPr>
            <a:spLocks noChangeArrowheads="1"/>
          </p:cNvSpPr>
          <p:nvPr/>
        </p:nvSpPr>
        <p:spPr bwMode="auto">
          <a:xfrm>
            <a:off x="6577166" y="4352976"/>
            <a:ext cx="2514432" cy="11526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8" name="Line 6"/>
          <p:cNvSpPr>
            <a:spLocks noChangeShapeType="1"/>
          </p:cNvSpPr>
          <p:nvPr/>
        </p:nvSpPr>
        <p:spPr bwMode="auto">
          <a:xfrm>
            <a:off x="4837382" y="3616948"/>
            <a:ext cx="104768" cy="1057367"/>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9" name="Text Box 5"/>
          <p:cNvSpPr txBox="1">
            <a:spLocks noChangeArrowheads="1"/>
          </p:cNvSpPr>
          <p:nvPr/>
        </p:nvSpPr>
        <p:spPr bwMode="auto">
          <a:xfrm>
            <a:off x="7724534" y="4729877"/>
            <a:ext cx="941642" cy="5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ea typeface="Times New Roman" pitchFamily="18" charset="0"/>
              </a:rPr>
              <a:t>t</a:t>
            </a:r>
            <a:r>
              <a:rPr lang="de-DE" altLang="en-US" sz="2400" baseline="-30000" dirty="0">
                <a:ea typeface="Times New Roman" pitchFamily="18" charset="0"/>
              </a:rPr>
              <a:t>i</a:t>
            </a:r>
            <a:r>
              <a:rPr lang="de-DE" altLang="en-US" sz="2400" dirty="0">
                <a:ea typeface="Times New Roman" pitchFamily="18" charset="0"/>
              </a:rPr>
              <a:t>(</a:t>
            </a:r>
            <a:r>
              <a:rPr lang="de-DE" altLang="en-US" sz="2400" dirty="0">
                <a:latin typeface="Times New Roman" pitchFamily="18" charset="0"/>
                <a:ea typeface="Times New Roman" pitchFamily="18" charset="0"/>
                <a:sym typeface="Symbol" pitchFamily="18" charset="2"/>
              </a:rPr>
              <a:t></a:t>
            </a:r>
            <a:r>
              <a:rPr lang="de-DE" altLang="en-US" sz="2400" dirty="0">
                <a:ea typeface="Times New Roman" pitchFamily="18" charset="0"/>
              </a:rPr>
              <a:t>)</a:t>
            </a:r>
            <a:endParaRPr lang="de-DE" altLang="en-US" sz="2400" dirty="0">
              <a:latin typeface="Times New Roman" pitchFamily="18" charset="0"/>
              <a:ea typeface="Times New Roman" pitchFamily="18" charset="0"/>
              <a:sym typeface="Symbol" pitchFamily="18" charset="2"/>
            </a:endParaRPr>
          </a:p>
        </p:txBody>
      </p:sp>
      <p:sp>
        <p:nvSpPr>
          <p:cNvPr id="40" name="Oval 4"/>
          <p:cNvSpPr>
            <a:spLocks noChangeArrowheads="1"/>
          </p:cNvSpPr>
          <p:nvPr/>
        </p:nvSpPr>
        <p:spPr bwMode="auto">
          <a:xfrm>
            <a:off x="7610243" y="4695907"/>
            <a:ext cx="932753" cy="562024"/>
          </a:xfrm>
          <a:prstGeom prst="ellipse">
            <a:avLst/>
          </a:pr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1" name="Text Box 3"/>
          <p:cNvSpPr txBox="1">
            <a:spLocks noChangeArrowheads="1"/>
          </p:cNvSpPr>
          <p:nvPr/>
        </p:nvSpPr>
        <p:spPr bwMode="auto">
          <a:xfrm>
            <a:off x="7983597" y="5593874"/>
            <a:ext cx="684484" cy="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42" name="Freeform 2"/>
          <p:cNvSpPr>
            <a:spLocks/>
          </p:cNvSpPr>
          <p:nvPr/>
        </p:nvSpPr>
        <p:spPr bwMode="auto">
          <a:xfrm>
            <a:off x="6115552" y="743959"/>
            <a:ext cx="2111234" cy="3962743"/>
          </a:xfrm>
          <a:custGeom>
            <a:avLst/>
            <a:gdLst>
              <a:gd name="T0" fmla="*/ 0 w 3325"/>
              <a:gd name="T1" fmla="*/ 0 h 6240"/>
              <a:gd name="T2" fmla="*/ 2820 w 3325"/>
              <a:gd name="T3" fmla="*/ 2505 h 6240"/>
              <a:gd name="T4" fmla="*/ 3030 w 3325"/>
              <a:gd name="T5" fmla="*/ 6240 h 6240"/>
            </a:gdLst>
            <a:ahLst/>
            <a:cxnLst>
              <a:cxn ang="0">
                <a:pos x="T0" y="T1"/>
              </a:cxn>
              <a:cxn ang="0">
                <a:pos x="T2" y="T3"/>
              </a:cxn>
              <a:cxn ang="0">
                <a:pos x="T4" y="T5"/>
              </a:cxn>
            </a:cxnLst>
            <a:rect l="0" t="0" r="r" b="b"/>
            <a:pathLst>
              <a:path w="3325" h="6240">
                <a:moveTo>
                  <a:pt x="0" y="0"/>
                </a:moveTo>
                <a:cubicBezTo>
                  <a:pt x="1157" y="732"/>
                  <a:pt x="2315" y="1465"/>
                  <a:pt x="2820" y="2505"/>
                </a:cubicBezTo>
                <a:cubicBezTo>
                  <a:pt x="3325" y="3545"/>
                  <a:pt x="3177" y="4892"/>
                  <a:pt x="3030" y="6240"/>
                </a:cubicBezTo>
              </a:path>
            </a:pathLst>
          </a:custGeom>
          <a:noFill/>
          <a:ln w="9525">
            <a:solidFill>
              <a:srgbClr val="0000FF"/>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3" name="Text Box 42"/>
          <p:cNvSpPr txBox="1">
            <a:spLocks noChangeArrowheads="1"/>
          </p:cNvSpPr>
          <p:nvPr/>
        </p:nvSpPr>
        <p:spPr bwMode="auto">
          <a:xfrm>
            <a:off x="8175608" y="5754669"/>
            <a:ext cx="71121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1200" dirty="0">
                <a:ea typeface="Times New Roman" pitchFamily="18" charset="0"/>
              </a:rPr>
              <a:t>t</a:t>
            </a:r>
            <a:r>
              <a:rPr lang="de-DE" altLang="en-US" sz="1200" baseline="-30000" dirty="0">
                <a:ea typeface="Times New Roman" pitchFamily="18" charset="0"/>
              </a:rPr>
              <a:t>i</a:t>
            </a:r>
            <a:r>
              <a:rPr lang="de-DE" altLang="en-US" sz="1200" dirty="0">
                <a:ea typeface="Times New Roman" pitchFamily="18" charset="0"/>
              </a:rPr>
              <a:t>(</a:t>
            </a:r>
            <a:r>
              <a:rPr lang="en-US" altLang="en-US" sz="1200" dirty="0">
                <a:latin typeface="Times New Roman" pitchFamily="18" charset="0"/>
                <a:ea typeface="Times New Roman" pitchFamily="18" charset="0"/>
                <a:sym typeface="Symbol" pitchFamily="18" charset="2"/>
              </a:rPr>
              <a:t></a:t>
            </a:r>
            <a:r>
              <a:rPr lang="en-US" altLang="en-US" sz="1200" dirty="0">
                <a:ea typeface="Times New Roman" pitchFamily="18" charset="0"/>
              </a:rPr>
              <a:t>)</a:t>
            </a:r>
            <a:endParaRPr lang="en-US" altLang="en-US" sz="1200" dirty="0">
              <a:latin typeface="Times New Roman" pitchFamily="18" charset="0"/>
              <a:ea typeface="Times New Roman" pitchFamily="18" charset="0"/>
              <a:sym typeface="Symbol" pitchFamily="18" charset="2"/>
            </a:endParaRPr>
          </a:p>
        </p:txBody>
      </p:sp>
      <p:sp>
        <p:nvSpPr>
          <p:cNvPr id="44" name="Rectangle 43"/>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1651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500"/>
                                        <p:tgtEl>
                                          <p:spTgt spid="38"/>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500"/>
                                        <p:tgtEl>
                                          <p:spTgt spid="34"/>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childTnLst>
                          </p:cTn>
                        </p:par>
                        <p:par>
                          <p:cTn id="66" fill="hold">
                            <p:stCondLst>
                              <p:cond delay="500"/>
                            </p:stCondLst>
                            <p:childTnLst>
                              <p:par>
                                <p:cTn id="67" presetID="22" presetClass="entr" presetSubtype="1"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up)">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up)">
                                      <p:cBhvr>
                                        <p:cTn id="77" dur="500"/>
                                        <p:tgtEl>
                                          <p:spTgt spid="22"/>
                                        </p:tgtEl>
                                      </p:cBhvr>
                                    </p:animEffect>
                                  </p:childTnLst>
                                </p:cTn>
                              </p:par>
                            </p:childTnLst>
                          </p:cTn>
                        </p:par>
                        <p:par>
                          <p:cTn id="78" fill="hold">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up)">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animBg="1"/>
      <p:bldP spid="18" grpId="0" animBg="1"/>
      <p:bldP spid="19" grpId="0" animBg="1"/>
      <p:bldP spid="20" grpId="0"/>
      <p:bldP spid="22" grpId="0" animBg="1"/>
      <p:bldP spid="24" grpId="0" animBg="1"/>
      <p:bldP spid="25" grpId="0"/>
      <p:bldP spid="27" grpId="0" animBg="1"/>
      <p:bldP spid="28" grpId="0" animBg="1"/>
      <p:bldP spid="29" grpId="0" animBg="1"/>
      <p:bldP spid="31" grpId="0"/>
      <p:bldP spid="32" grpId="0"/>
      <p:bldP spid="33" grpId="0" animBg="1"/>
      <p:bldP spid="34" grpId="0" animBg="1"/>
      <p:bldP spid="37" grpId="0" animBg="1"/>
      <p:bldP spid="38" grpId="0" animBg="1"/>
      <p:bldP spid="39" grpId="0"/>
      <p:bldP spid="40" grpId="0" animBg="1"/>
      <p:bldP spid="41" grpId="0"/>
      <p:bldP spid="42" grpId="0" animBg="1"/>
      <p:bldP spid="4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64627" y="687532"/>
            <a:ext cx="8609331" cy="5268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334831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1330027"/>
            <a:ext cx="8215745" cy="3108543"/>
          </a:xfrm>
          <a:prstGeom prst="rect">
            <a:avLst/>
          </a:prstGeom>
          <a:noFill/>
        </p:spPr>
        <p:txBody>
          <a:bodyPr wrap="square" lIns="91430" tIns="45715" rIns="91430" bIns="45715" rtlCol="0">
            <a:spAutoFit/>
          </a:bodyPr>
          <a:lstStyle/>
          <a:p>
            <a:r>
              <a:rPr lang="en-US" sz="2800" dirty="0"/>
              <a:t>An agent may have </a:t>
            </a:r>
            <a:r>
              <a:rPr lang="en-US" sz="2800" dirty="0">
                <a:solidFill>
                  <a:srgbClr val="FF0000"/>
                </a:solidFill>
              </a:rPr>
              <a:t>lack of conception</a:t>
            </a:r>
            <a:r>
              <a:rPr lang="en-US" sz="2800" dirty="0"/>
              <a:t> of an event because:</a:t>
            </a:r>
          </a:p>
          <a:p>
            <a:endParaRPr lang="en-US" sz="2800" dirty="0"/>
          </a:p>
          <a:p>
            <a:pPr marL="457149" indent="-457149">
              <a:buFont typeface="Arial" panose="020B0604020202020204" pitchFamily="34" charset="0"/>
              <a:buChar char="•"/>
            </a:pPr>
            <a:r>
              <a:rPr lang="en-US" sz="2800" dirty="0"/>
              <a:t>never thought about it (i.e., novelties)</a:t>
            </a:r>
          </a:p>
          <a:p>
            <a:pPr marL="457149" indent="-457149">
              <a:buFont typeface="Arial" panose="020B0604020202020204" pitchFamily="34" charset="0"/>
              <a:buChar char="•"/>
            </a:pPr>
            <a:r>
              <a:rPr lang="en-US" sz="2800" dirty="0"/>
              <a:t>does not pay attention to it at the very moment we model (different from rational inattention)</a:t>
            </a:r>
          </a:p>
          <a:p>
            <a:endParaRPr lang="en-US" sz="2800" dirty="0">
              <a:solidFill>
                <a:srgbClr val="FF0000"/>
              </a:solidFill>
            </a:endParaRPr>
          </a:p>
        </p:txBody>
      </p:sp>
    </p:spTree>
    <p:extLst>
      <p:ext uri="{BB962C8B-B14F-4D97-AF65-F5344CB8AC3E}">
        <p14:creationId xmlns:p14="http://schemas.microsoft.com/office/powerpoint/2010/main" val="130988204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16755" y="687530"/>
            <a:ext cx="7333646" cy="197776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77242338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28488" y="688394"/>
            <a:ext cx="8172167" cy="51616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1661220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34887" y="686665"/>
            <a:ext cx="8077107" cy="434380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72875710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85878" y="440750"/>
            <a:ext cx="8557792" cy="627257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88595867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48786" y="142301"/>
            <a:ext cx="8660675" cy="66464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02670105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72328" y="703994"/>
            <a:ext cx="8184892" cy="260375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88815287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42887" y="128054"/>
            <a:ext cx="8713655" cy="668708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419220121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b="1" dirty="0">
                <a:solidFill>
                  <a:srgbClr val="0000FF"/>
                </a:solidFill>
              </a:rPr>
              <a:t>4. Speculation</a:t>
            </a:r>
          </a:p>
        </p:txBody>
      </p:sp>
    </p:spTree>
    <p:extLst>
      <p:ext uri="{BB962C8B-B14F-4D97-AF65-F5344CB8AC3E}">
        <p14:creationId xmlns:p14="http://schemas.microsoft.com/office/powerpoint/2010/main" val="160879739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6599" y="1011383"/>
            <a:ext cx="7689273" cy="3186545"/>
          </a:xfrm>
        </p:spPr>
        <p:txBody>
          <a:bodyPr/>
          <a:lstStyle/>
          <a:p>
            <a:r>
              <a:rPr lang="en-US" dirty="0" smtClean="0"/>
              <a:t>Status quo value of the firm depends on high ($100) or low ($80) sales, which is </a:t>
            </a:r>
            <a:r>
              <a:rPr lang="en-US" dirty="0" err="1" smtClean="0"/>
              <a:t>equiprobable</a:t>
            </a:r>
            <a:r>
              <a:rPr lang="en-US" dirty="0" smtClean="0"/>
              <a:t>. </a:t>
            </a:r>
          </a:p>
          <a:p>
            <a:r>
              <a:rPr lang="en-US" dirty="0" smtClean="0"/>
              <a:t>Both whether or not there is a lawsuit and whether or not there is a novelty are </a:t>
            </a:r>
            <a:r>
              <a:rPr lang="en-US" dirty="0" err="1" smtClean="0"/>
              <a:t>equiprobably</a:t>
            </a:r>
            <a:r>
              <a:rPr lang="en-US" dirty="0" smtClean="0"/>
              <a:t> too.</a:t>
            </a:r>
          </a:p>
          <a:p>
            <a:r>
              <a:rPr lang="en-US" dirty="0" smtClean="0"/>
              <a:t>Moreover, all events are independent. </a:t>
            </a:r>
            <a:endParaRPr lang="en-US" dirty="0"/>
          </a:p>
        </p:txBody>
      </p:sp>
      <p:sp>
        <p:nvSpPr>
          <p:cNvPr id="7" name="Title 4"/>
          <p:cNvSpPr>
            <a:spLocks noGrp="1"/>
          </p:cNvSpPr>
          <p:nvPr>
            <p:ph type="title"/>
          </p:nvPr>
        </p:nvSpPr>
        <p:spPr>
          <a:xfrm>
            <a:off x="457200" y="207821"/>
            <a:ext cx="8229600" cy="581889"/>
          </a:xfrm>
        </p:spPr>
        <p:txBody>
          <a:bodyPr/>
          <a:lstStyle/>
          <a:p>
            <a:pPr lvl="0">
              <a:spcBef>
                <a:spcPct val="20000"/>
              </a:spcBef>
            </a:pPr>
            <a:r>
              <a:rPr lang="en-US" sz="2800" b="1" dirty="0">
                <a:solidFill>
                  <a:srgbClr val="0000FF"/>
                </a:solidFill>
                <a:ea typeface="+mn-ea"/>
              </a:rPr>
              <a:t>Revisiting to the speculative trade example</a:t>
            </a:r>
            <a:r>
              <a:rPr lang="en-US" sz="2800" dirty="0">
                <a:solidFill>
                  <a:srgbClr val="000000"/>
                </a:solidFill>
                <a:ea typeface="+mn-ea"/>
              </a:rPr>
              <a:t> </a:t>
            </a:r>
            <a:endParaRPr lang="en-US" sz="5400" dirty="0"/>
          </a:p>
        </p:txBody>
      </p:sp>
    </p:spTree>
    <p:extLst>
      <p:ext uri="{BB962C8B-B14F-4D97-AF65-F5344CB8AC3E}">
        <p14:creationId xmlns:p14="http://schemas.microsoft.com/office/powerpoint/2010/main" val="264146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917575" y="317500"/>
            <a:ext cx="7306788" cy="12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endParaRPr lang="en-US" altLang="en-US" dirty="0">
              <a:latin typeface="Times New Roman" pitchFamily="18" charset="0"/>
              <a:cs typeface="Times New Roman" pitchFamily="18" charset="0"/>
            </a:endParaRPr>
          </a:p>
          <a:p>
            <a:r>
              <a:rPr lang="en-US" altLang="en-US" dirty="0">
                <a:latin typeface="Times New Roman" pitchFamily="18" charset="0"/>
                <a:cs typeface="Times New Roman" pitchFamily="18" charset="0"/>
              </a:rPr>
              <a:t> </a:t>
            </a:r>
          </a:p>
          <a:p>
            <a:r>
              <a:rPr lang="en-US" altLang="en-US" dirty="0"/>
              <a:t> ● 	  ●	  ● 	   ● 	   ●	    ●	   ●	    ●</a:t>
            </a:r>
          </a:p>
          <a:p>
            <a:endParaRPr lang="en-US" altLang="en-US" dirty="0">
              <a:latin typeface="Times New Roman" pitchFamily="18" charset="0"/>
              <a:cs typeface="Times New Roman" pitchFamily="18" charset="0"/>
            </a:endParaRPr>
          </a:p>
        </p:txBody>
      </p:sp>
      <p:sp>
        <p:nvSpPr>
          <p:cNvPr id="2055" name="Text Box 7"/>
          <p:cNvSpPr txBox="1">
            <a:spLocks noChangeArrowheads="1"/>
          </p:cNvSpPr>
          <p:nvPr/>
        </p:nvSpPr>
        <p:spPr bwMode="auto">
          <a:xfrm>
            <a:off x="546101" y="2462214"/>
            <a:ext cx="4219575" cy="12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r>
              <a:rPr lang="en-US" altLang="en-US" dirty="0">
                <a:latin typeface="Times New Roman" pitchFamily="18" charset="0"/>
                <a:cs typeface="Times New Roman" pitchFamily="18" charset="0"/>
              </a:rPr>
              <a:t>ns	</a:t>
            </a:r>
            <a:r>
              <a:rPr lang="en-US" altLang="en-US" dirty="0" err="1">
                <a:latin typeface="Times New Roman" pitchFamily="18" charset="0"/>
                <a:cs typeface="Times New Roman" pitchFamily="18" charset="0"/>
              </a:rPr>
              <a:t>n¬s</a:t>
            </a:r>
            <a:r>
              <a:rPr lang="en-US" altLang="en-US" dirty="0">
                <a:latin typeface="Times New Roman" pitchFamily="18" charset="0"/>
                <a:cs typeface="Times New Roman" pitchFamily="18" charset="0"/>
              </a:rPr>
              <a:t>	¬ns	¬</a:t>
            </a:r>
            <a:r>
              <a:rPr lang="en-US" altLang="en-US" dirty="0" err="1">
                <a:latin typeface="Times New Roman" pitchFamily="18" charset="0"/>
                <a:cs typeface="Times New Roman" pitchFamily="18" charset="0"/>
              </a:rPr>
              <a:t>n¬s</a:t>
            </a:r>
            <a:endParaRPr lang="en-US" altLang="en-US" dirty="0">
              <a:latin typeface="Times New Roman" pitchFamily="18" charset="0"/>
              <a:cs typeface="Times New Roman" pitchFamily="18" charset="0"/>
            </a:endParaRPr>
          </a:p>
          <a:p>
            <a:r>
              <a:rPr lang="en-US" altLang="en-US" dirty="0">
                <a:latin typeface="Times New Roman" pitchFamily="18" charset="0"/>
                <a:cs typeface="Times New Roman" pitchFamily="18" charset="0"/>
              </a:rPr>
              <a:t> </a:t>
            </a:r>
          </a:p>
          <a:p>
            <a:r>
              <a:rPr lang="en-US" altLang="en-US" dirty="0"/>
              <a:t> ● 	  ●	  ● 	   ● </a:t>
            </a:r>
          </a:p>
          <a:p>
            <a:endParaRPr lang="en-US" altLang="en-US" dirty="0">
              <a:latin typeface="Times New Roman" pitchFamily="18" charset="0"/>
              <a:cs typeface="Times New Roman" pitchFamily="18" charset="0"/>
            </a:endParaRPr>
          </a:p>
        </p:txBody>
      </p:sp>
      <p:sp>
        <p:nvSpPr>
          <p:cNvPr id="2057" name="Text Box 9"/>
          <p:cNvSpPr txBox="1">
            <a:spLocks noChangeArrowheads="1"/>
          </p:cNvSpPr>
          <p:nvPr/>
        </p:nvSpPr>
        <p:spPr bwMode="auto">
          <a:xfrm>
            <a:off x="5297489" y="2462214"/>
            <a:ext cx="3368210" cy="12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dirty="0">
                <a:latin typeface="Times New Roman" pitchFamily="18" charset="0"/>
                <a:cs typeface="Times New Roman" pitchFamily="18" charset="0"/>
              </a:rPr>
              <a:t>ls	</a:t>
            </a:r>
            <a:r>
              <a:rPr lang="en-US" altLang="en-US" dirty="0" err="1">
                <a:latin typeface="Times New Roman" pitchFamily="18" charset="0"/>
                <a:cs typeface="Times New Roman" pitchFamily="18" charset="0"/>
              </a:rPr>
              <a:t>l¬s</a:t>
            </a:r>
            <a:r>
              <a:rPr lang="en-US" altLang="en-US" dirty="0">
                <a:latin typeface="Times New Roman" pitchFamily="18" charset="0"/>
                <a:cs typeface="Times New Roman" pitchFamily="18" charset="0"/>
              </a:rPr>
              <a:t>	¬ls	¬</a:t>
            </a:r>
            <a:r>
              <a:rPr lang="en-US" altLang="en-US" dirty="0" err="1">
                <a:latin typeface="Times New Roman" pitchFamily="18" charset="0"/>
                <a:cs typeface="Times New Roman" pitchFamily="18" charset="0"/>
              </a:rPr>
              <a:t>l¬s</a:t>
            </a:r>
            <a:endParaRPr lang="en-US" altLang="en-US" dirty="0">
              <a:latin typeface="Times New Roman" pitchFamily="18" charset="0"/>
              <a:cs typeface="Times New Roman" pitchFamily="18" charset="0"/>
            </a:endParaRPr>
          </a:p>
          <a:p>
            <a:r>
              <a:rPr lang="en-US" altLang="en-US" dirty="0">
                <a:latin typeface="Times New Roman" pitchFamily="18" charset="0"/>
                <a:cs typeface="Times New Roman" pitchFamily="18" charset="0"/>
              </a:rPr>
              <a:t> </a:t>
            </a:r>
          </a:p>
          <a:p>
            <a:r>
              <a:rPr lang="en-US" altLang="en-US" dirty="0"/>
              <a:t>●	 ●	  ●	  ●</a:t>
            </a:r>
          </a:p>
          <a:p>
            <a:endParaRPr lang="en-US" altLang="en-US" dirty="0">
              <a:latin typeface="Times New Roman" pitchFamily="18" charset="0"/>
              <a:cs typeface="Times New Roman" pitchFamily="18" charset="0"/>
            </a:endParaRPr>
          </a:p>
        </p:txBody>
      </p:sp>
      <p:sp>
        <p:nvSpPr>
          <p:cNvPr id="2060" name="Text Box 12"/>
          <p:cNvSpPr txBox="1">
            <a:spLocks noChangeArrowheads="1"/>
          </p:cNvSpPr>
          <p:nvPr/>
        </p:nvSpPr>
        <p:spPr bwMode="auto">
          <a:xfrm>
            <a:off x="3883025" y="4543425"/>
            <a:ext cx="1423988" cy="12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r>
              <a:rPr lang="en-US" altLang="en-US" dirty="0">
                <a:latin typeface="Times New Roman" pitchFamily="18" charset="0"/>
                <a:cs typeface="Times New Roman" pitchFamily="18" charset="0"/>
              </a:rPr>
              <a:t>s	¬s</a:t>
            </a:r>
          </a:p>
          <a:p>
            <a:endParaRPr lang="en-US" altLang="en-US" dirty="0"/>
          </a:p>
          <a:p>
            <a:r>
              <a:rPr lang="en-US" altLang="en-US" dirty="0"/>
              <a:t>● 	  ●</a:t>
            </a:r>
          </a:p>
          <a:p>
            <a:endParaRPr lang="en-US" altLang="en-US" dirty="0">
              <a:latin typeface="Times New Roman" pitchFamily="18" charset="0"/>
              <a:cs typeface="Times New Roman" pitchFamily="18" charset="0"/>
            </a:endParaRPr>
          </a:p>
        </p:txBody>
      </p:sp>
      <p:sp>
        <p:nvSpPr>
          <p:cNvPr id="2089" name="Text Box 41"/>
          <p:cNvSpPr txBox="1">
            <a:spLocks noChangeArrowheads="1"/>
          </p:cNvSpPr>
          <p:nvPr/>
        </p:nvSpPr>
        <p:spPr bwMode="auto">
          <a:xfrm>
            <a:off x="8337550" y="1495426"/>
            <a:ext cx="639899"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{nls}</a:t>
            </a:r>
          </a:p>
        </p:txBody>
      </p:sp>
      <p:sp>
        <p:nvSpPr>
          <p:cNvPr id="2090" name="Text Box 42"/>
          <p:cNvSpPr txBox="1">
            <a:spLocks noChangeArrowheads="1"/>
          </p:cNvSpPr>
          <p:nvPr/>
        </p:nvSpPr>
        <p:spPr bwMode="auto">
          <a:xfrm>
            <a:off x="144464" y="4084638"/>
            <a:ext cx="596618"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{ns}</a:t>
            </a:r>
          </a:p>
        </p:txBody>
      </p:sp>
      <p:sp>
        <p:nvSpPr>
          <p:cNvPr id="2091" name="Text Box 43"/>
          <p:cNvSpPr txBox="1">
            <a:spLocks noChangeArrowheads="1"/>
          </p:cNvSpPr>
          <p:nvPr/>
        </p:nvSpPr>
        <p:spPr bwMode="auto">
          <a:xfrm>
            <a:off x="8345488" y="4094163"/>
            <a:ext cx="562954"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{ls}</a:t>
            </a:r>
          </a:p>
        </p:txBody>
      </p:sp>
      <p:sp>
        <p:nvSpPr>
          <p:cNvPr id="2092" name="Text Box 44"/>
          <p:cNvSpPr txBox="1">
            <a:spLocks noChangeArrowheads="1"/>
          </p:cNvSpPr>
          <p:nvPr/>
        </p:nvSpPr>
        <p:spPr bwMode="auto">
          <a:xfrm>
            <a:off x="5726114" y="5761038"/>
            <a:ext cx="519674"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{s}</a:t>
            </a:r>
          </a:p>
        </p:txBody>
      </p:sp>
      <p:sp>
        <p:nvSpPr>
          <p:cNvPr id="2" name="Rounded Rectangle 1"/>
          <p:cNvSpPr/>
          <p:nvPr/>
        </p:nvSpPr>
        <p:spPr bwMode="auto">
          <a:xfrm>
            <a:off x="734291" y="180109"/>
            <a:ext cx="7619998" cy="1870364"/>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 name="Rounded Rectangle 2"/>
          <p:cNvSpPr/>
          <p:nvPr/>
        </p:nvSpPr>
        <p:spPr bwMode="auto">
          <a:xfrm>
            <a:off x="138546" y="2466111"/>
            <a:ext cx="4170219" cy="153785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4" name="Rounded Rectangle 43"/>
          <p:cNvSpPr/>
          <p:nvPr/>
        </p:nvSpPr>
        <p:spPr bwMode="auto">
          <a:xfrm>
            <a:off x="4835386" y="2466106"/>
            <a:ext cx="4170219" cy="153785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5" name="Rounded Rectangle 44"/>
          <p:cNvSpPr/>
          <p:nvPr/>
        </p:nvSpPr>
        <p:spPr bwMode="auto">
          <a:xfrm>
            <a:off x="3449782" y="4544291"/>
            <a:ext cx="2244437" cy="153785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7663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90"/>
                                        </p:tgtEl>
                                        <p:attrNameLst>
                                          <p:attrName>style.visibility</p:attrName>
                                        </p:attrNameLst>
                                      </p:cBhvr>
                                      <p:to>
                                        <p:strVal val="visible"/>
                                      </p:to>
                                    </p:set>
                                    <p:animEffect transition="in" filter="fade">
                                      <p:cBhvr>
                                        <p:cTn id="18" dur="500"/>
                                        <p:tgtEl>
                                          <p:spTgt spid="209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91"/>
                                        </p:tgtEl>
                                        <p:attrNameLst>
                                          <p:attrName>style.visibility</p:attrName>
                                        </p:attrNameLst>
                                      </p:cBhvr>
                                      <p:to>
                                        <p:strVal val="visible"/>
                                      </p:to>
                                    </p:set>
                                    <p:animEffect transition="in" filter="fade">
                                      <p:cBhvr>
                                        <p:cTn id="24" dur="500"/>
                                        <p:tgtEl>
                                          <p:spTgt spid="209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92"/>
                                        </p:tgtEl>
                                        <p:attrNameLst>
                                          <p:attrName>style.visibility</p:attrName>
                                        </p:attrNameLst>
                                      </p:cBhvr>
                                      <p:to>
                                        <p:strVal val="visible"/>
                                      </p:to>
                                    </p:set>
                                    <p:animEffect transition="in" filter="fade">
                                      <p:cBhvr>
                                        <p:cTn id="30" dur="500"/>
                                        <p:tgtEl>
                                          <p:spTgt spid="209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fade">
                                      <p:cBhvr>
                                        <p:cTn id="33" dur="500"/>
                                        <p:tgtEl>
                                          <p:spTgt spid="20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57"/>
                                        </p:tgtEl>
                                        <p:attrNameLst>
                                          <p:attrName>style.visibility</p:attrName>
                                        </p:attrNameLst>
                                      </p:cBhvr>
                                      <p:to>
                                        <p:strVal val="visible"/>
                                      </p:to>
                                    </p:set>
                                    <p:animEffect transition="in" filter="fade">
                                      <p:cBhvr>
                                        <p:cTn id="36" dur="500"/>
                                        <p:tgtEl>
                                          <p:spTgt spid="205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60"/>
                                        </p:tgtEl>
                                        <p:attrNameLst>
                                          <p:attrName>style.visibility</p:attrName>
                                        </p:attrNameLst>
                                      </p:cBhvr>
                                      <p:to>
                                        <p:strVal val="visible"/>
                                      </p:to>
                                    </p:set>
                                    <p:animEffect transition="in" filter="fade">
                                      <p:cBhvr>
                                        <p:cTn id="39"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p:bldP spid="2060" grpId="0"/>
      <p:bldP spid="2089" grpId="0"/>
      <p:bldP spid="2090" grpId="0"/>
      <p:bldP spid="2091" grpId="0"/>
      <p:bldP spid="2092" grpId="0"/>
      <p:bldP spid="2" grpId="0" animBg="1"/>
      <p:bldP spid="3" grpId="0" animBg="1"/>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Relevance of unawareness</a:t>
            </a:r>
            <a:endParaRPr lang="en-US" dirty="0">
              <a:solidFill>
                <a:srgbClr val="0000FF"/>
              </a:solidFill>
            </a:endParaRPr>
          </a:p>
        </p:txBody>
      </p:sp>
      <p:sp>
        <p:nvSpPr>
          <p:cNvPr id="3" name="Content Placeholder 2"/>
          <p:cNvSpPr>
            <a:spLocks noGrp="1"/>
          </p:cNvSpPr>
          <p:nvPr>
            <p:ph idx="1"/>
          </p:nvPr>
        </p:nvSpPr>
        <p:spPr>
          <a:xfrm>
            <a:off x="457200" y="1267681"/>
            <a:ext cx="8229600" cy="5202394"/>
          </a:xfrm>
        </p:spPr>
        <p:txBody>
          <a:bodyPr/>
          <a:lstStyle/>
          <a:p>
            <a:r>
              <a:rPr lang="en-US" sz="2400" dirty="0"/>
              <a:t>It is real phenomena</a:t>
            </a:r>
          </a:p>
          <a:p>
            <a:r>
              <a:rPr lang="en-US" sz="2400" dirty="0"/>
              <a:t>Incomplete contracting, incomplete markets</a:t>
            </a:r>
          </a:p>
          <a:p>
            <a:r>
              <a:rPr lang="en-US" sz="2400" dirty="0"/>
              <a:t>Speculation in financial markets</a:t>
            </a:r>
          </a:p>
          <a:p>
            <a:r>
              <a:rPr lang="en-US" sz="2400" dirty="0"/>
              <a:t>Disclosure of information </a:t>
            </a:r>
          </a:p>
          <a:p>
            <a:r>
              <a:rPr lang="en-US" sz="2400" dirty="0"/>
              <a:t>Strategic negotiations and bargaining</a:t>
            </a:r>
          </a:p>
          <a:p>
            <a:r>
              <a:rPr lang="en-US" sz="2400" dirty="0"/>
              <a:t>Modelling discoveries and innovations</a:t>
            </a:r>
          </a:p>
          <a:p>
            <a:r>
              <a:rPr lang="en-US" sz="2400" dirty="0"/>
              <a:t>Modeling games where the perception of the strategic context is not necessarily “common” among players</a:t>
            </a:r>
          </a:p>
          <a:p>
            <a:r>
              <a:rPr lang="en-US" sz="2400" dirty="0"/>
              <a:t>Exploring robustness of decision theory to small changes in assumptions on the primitives</a:t>
            </a:r>
          </a:p>
          <a:p>
            <a:r>
              <a:rPr lang="en-US" sz="2400" dirty="0"/>
              <a:t>…</a:t>
            </a:r>
          </a:p>
          <a:p>
            <a:pPr marL="0" indent="0">
              <a:buNone/>
            </a:pPr>
            <a:endParaRPr lang="en-US" sz="2800" dirty="0"/>
          </a:p>
          <a:p>
            <a:endParaRPr lang="en-US" sz="2800" dirty="0"/>
          </a:p>
        </p:txBody>
      </p:sp>
    </p:spTree>
    <p:extLst>
      <p:ext uri="{BB962C8B-B14F-4D97-AF65-F5344CB8AC3E}">
        <p14:creationId xmlns:p14="http://schemas.microsoft.com/office/powerpoint/2010/main" val="40443581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917575" y="317500"/>
            <a:ext cx="7306788" cy="12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endParaRPr lang="en-US" altLang="en-US" dirty="0">
              <a:latin typeface="Times New Roman" pitchFamily="18" charset="0"/>
              <a:cs typeface="Times New Roman" pitchFamily="18" charset="0"/>
            </a:endParaRPr>
          </a:p>
          <a:p>
            <a:r>
              <a:rPr lang="en-US" altLang="en-US" dirty="0">
                <a:latin typeface="Times New Roman" pitchFamily="18" charset="0"/>
                <a:cs typeface="Times New Roman" pitchFamily="18" charset="0"/>
              </a:rPr>
              <a:t> </a:t>
            </a:r>
          </a:p>
          <a:p>
            <a:r>
              <a:rPr lang="en-US" altLang="en-US" dirty="0"/>
              <a:t> ● 	  ●	  ● 	   ● 	   ●	    ●	   ●	    ●</a:t>
            </a:r>
          </a:p>
          <a:p>
            <a:endParaRPr lang="en-US" altLang="en-US" dirty="0">
              <a:latin typeface="Times New Roman" pitchFamily="18" charset="0"/>
              <a:cs typeface="Times New Roman" pitchFamily="18" charset="0"/>
            </a:endParaRPr>
          </a:p>
        </p:txBody>
      </p:sp>
      <p:sp>
        <p:nvSpPr>
          <p:cNvPr id="2055" name="Text Box 7"/>
          <p:cNvSpPr txBox="1">
            <a:spLocks noChangeArrowheads="1"/>
          </p:cNvSpPr>
          <p:nvPr/>
        </p:nvSpPr>
        <p:spPr bwMode="auto">
          <a:xfrm>
            <a:off x="546101" y="2462213"/>
            <a:ext cx="4219575" cy="147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r>
              <a:rPr lang="en-US" altLang="en-US">
                <a:latin typeface="Times New Roman" pitchFamily="18" charset="0"/>
                <a:cs typeface="Times New Roman" pitchFamily="18" charset="0"/>
              </a:rPr>
              <a:t>ns	n¬s	¬ns	¬n¬s</a:t>
            </a:r>
          </a:p>
          <a:p>
            <a:r>
              <a:rPr lang="en-US" altLang="en-US">
                <a:latin typeface="Times New Roman" pitchFamily="18" charset="0"/>
                <a:cs typeface="Times New Roman" pitchFamily="18" charset="0"/>
              </a:rPr>
              <a:t> </a:t>
            </a:r>
          </a:p>
          <a:p>
            <a:r>
              <a:rPr lang="en-US" altLang="en-US"/>
              <a:t> ● 	  ●	  ● 	   ● </a:t>
            </a:r>
          </a:p>
          <a:p>
            <a:endParaRPr lang="en-US" altLang="en-US">
              <a:latin typeface="Times New Roman" pitchFamily="18" charset="0"/>
              <a:cs typeface="Times New Roman" pitchFamily="18" charset="0"/>
            </a:endParaRPr>
          </a:p>
          <a:p>
            <a:r>
              <a:rPr lang="en-US" altLang="en-US">
                <a:ea typeface="Arial Unicode MS" pitchFamily="34" charset="-122"/>
                <a:cs typeface="Arial Unicode MS" pitchFamily="34" charset="-122"/>
              </a:rPr>
              <a:t>¼	 ¼	  ¼	  ¼</a:t>
            </a:r>
            <a:endParaRPr lang="en-US" altLang="en-US">
              <a:latin typeface="Times New Roman" pitchFamily="18" charset="0"/>
              <a:cs typeface="Times New Roman" pitchFamily="18" charset="0"/>
            </a:endParaRPr>
          </a:p>
        </p:txBody>
      </p:sp>
      <p:sp>
        <p:nvSpPr>
          <p:cNvPr id="2057" name="Text Box 9"/>
          <p:cNvSpPr txBox="1">
            <a:spLocks noChangeArrowheads="1"/>
          </p:cNvSpPr>
          <p:nvPr/>
        </p:nvSpPr>
        <p:spPr bwMode="auto">
          <a:xfrm>
            <a:off x="5297489" y="2462213"/>
            <a:ext cx="3368210" cy="147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ls	l¬s	¬ls	¬l¬s</a:t>
            </a:r>
          </a:p>
          <a:p>
            <a:r>
              <a:rPr lang="en-US" altLang="en-US">
                <a:latin typeface="Times New Roman" pitchFamily="18" charset="0"/>
                <a:cs typeface="Times New Roman" pitchFamily="18" charset="0"/>
              </a:rPr>
              <a:t> </a:t>
            </a:r>
          </a:p>
          <a:p>
            <a:r>
              <a:rPr lang="en-US" altLang="en-US"/>
              <a:t>●	 ●	  ●	  ●</a:t>
            </a:r>
          </a:p>
          <a:p>
            <a:endParaRPr lang="en-US" altLang="en-US">
              <a:latin typeface="Times New Roman" pitchFamily="18" charset="0"/>
              <a:cs typeface="Times New Roman" pitchFamily="18" charset="0"/>
            </a:endParaRPr>
          </a:p>
          <a:p>
            <a:r>
              <a:rPr lang="en-US" altLang="en-US">
                <a:ea typeface="Arial Unicode MS" pitchFamily="34" charset="-122"/>
                <a:cs typeface="Arial Unicode MS" pitchFamily="34" charset="-122"/>
              </a:rPr>
              <a:t>¼	 ¼	  ¼	  ¼</a:t>
            </a:r>
            <a:endParaRPr lang="en-US" altLang="en-US"/>
          </a:p>
        </p:txBody>
      </p:sp>
      <p:sp>
        <p:nvSpPr>
          <p:cNvPr id="2060" name="Text Box 12"/>
          <p:cNvSpPr txBox="1">
            <a:spLocks noChangeArrowheads="1"/>
          </p:cNvSpPr>
          <p:nvPr/>
        </p:nvSpPr>
        <p:spPr bwMode="auto">
          <a:xfrm>
            <a:off x="3883025" y="4543426"/>
            <a:ext cx="1423988" cy="147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r>
              <a:rPr lang="en-US" altLang="en-US">
                <a:latin typeface="Times New Roman" pitchFamily="18" charset="0"/>
                <a:cs typeface="Times New Roman" pitchFamily="18" charset="0"/>
              </a:rPr>
              <a:t>s	¬s</a:t>
            </a:r>
          </a:p>
          <a:p>
            <a:endParaRPr lang="en-US" altLang="en-US"/>
          </a:p>
          <a:p>
            <a:r>
              <a:rPr lang="en-US" altLang="en-US"/>
              <a:t>● 	  ●</a:t>
            </a:r>
          </a:p>
          <a:p>
            <a:endParaRPr lang="en-US" altLang="en-US">
              <a:latin typeface="Times New Roman" pitchFamily="18" charset="0"/>
              <a:cs typeface="Times New Roman" pitchFamily="18" charset="0"/>
            </a:endParaRPr>
          </a:p>
          <a:p>
            <a:r>
              <a:rPr lang="en-US" altLang="en-US"/>
              <a:t>½	 ½</a:t>
            </a:r>
            <a:endParaRPr lang="en-US" altLang="en-US">
              <a:ea typeface="Arial Unicode MS" pitchFamily="34" charset="-122"/>
              <a:cs typeface="Arial Unicode MS" pitchFamily="34" charset="-122"/>
            </a:endParaRPr>
          </a:p>
        </p:txBody>
      </p:sp>
      <p:sp>
        <p:nvSpPr>
          <p:cNvPr id="2061" name="Oval 13"/>
          <p:cNvSpPr>
            <a:spLocks noChangeArrowheads="1"/>
          </p:cNvSpPr>
          <p:nvPr/>
        </p:nvSpPr>
        <p:spPr bwMode="auto">
          <a:xfrm>
            <a:off x="234950" y="2840038"/>
            <a:ext cx="3956050" cy="7239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lang="en-US"/>
          </a:p>
        </p:txBody>
      </p:sp>
      <p:sp>
        <p:nvSpPr>
          <p:cNvPr id="2062" name="Line 14"/>
          <p:cNvSpPr>
            <a:spLocks noChangeShapeType="1"/>
          </p:cNvSpPr>
          <p:nvPr/>
        </p:nvSpPr>
        <p:spPr bwMode="auto">
          <a:xfrm>
            <a:off x="1141413" y="1068388"/>
            <a:ext cx="1076325" cy="1771650"/>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3" name="Line 15"/>
          <p:cNvSpPr>
            <a:spLocks noChangeShapeType="1"/>
          </p:cNvSpPr>
          <p:nvPr/>
        </p:nvSpPr>
        <p:spPr bwMode="auto">
          <a:xfrm>
            <a:off x="2112963" y="1049338"/>
            <a:ext cx="104775" cy="1790700"/>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4" name="Line 16"/>
          <p:cNvSpPr>
            <a:spLocks noChangeShapeType="1"/>
          </p:cNvSpPr>
          <p:nvPr/>
        </p:nvSpPr>
        <p:spPr bwMode="auto">
          <a:xfrm flipH="1">
            <a:off x="2222500" y="1060450"/>
            <a:ext cx="812800" cy="1778000"/>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5" name="Line 17"/>
          <p:cNvSpPr>
            <a:spLocks noChangeShapeType="1"/>
          </p:cNvSpPr>
          <p:nvPr/>
        </p:nvSpPr>
        <p:spPr bwMode="auto">
          <a:xfrm flipH="1">
            <a:off x="2219325" y="1066801"/>
            <a:ext cx="1790700" cy="17684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6" name="Line 18"/>
          <p:cNvSpPr>
            <a:spLocks noChangeShapeType="1"/>
          </p:cNvSpPr>
          <p:nvPr/>
        </p:nvSpPr>
        <p:spPr bwMode="auto">
          <a:xfrm flipH="1">
            <a:off x="2219326" y="1066801"/>
            <a:ext cx="2701925" cy="17684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7" name="Line 19"/>
          <p:cNvSpPr>
            <a:spLocks noChangeShapeType="1"/>
          </p:cNvSpPr>
          <p:nvPr/>
        </p:nvSpPr>
        <p:spPr bwMode="auto">
          <a:xfrm flipH="1">
            <a:off x="2219325" y="1071564"/>
            <a:ext cx="3681413" cy="1766887"/>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8" name="Line 20"/>
          <p:cNvSpPr>
            <a:spLocks noChangeShapeType="1"/>
          </p:cNvSpPr>
          <p:nvPr/>
        </p:nvSpPr>
        <p:spPr bwMode="auto">
          <a:xfrm flipH="1">
            <a:off x="2224088" y="1057276"/>
            <a:ext cx="4519612" cy="17811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9" name="Line 21"/>
          <p:cNvSpPr>
            <a:spLocks noChangeShapeType="1"/>
          </p:cNvSpPr>
          <p:nvPr/>
        </p:nvSpPr>
        <p:spPr bwMode="auto">
          <a:xfrm flipH="1">
            <a:off x="2222500" y="1054100"/>
            <a:ext cx="5505450" cy="1778000"/>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0" name="Oval 22"/>
          <p:cNvSpPr>
            <a:spLocks noChangeArrowheads="1"/>
          </p:cNvSpPr>
          <p:nvPr/>
        </p:nvSpPr>
        <p:spPr bwMode="auto">
          <a:xfrm>
            <a:off x="4938713" y="2847975"/>
            <a:ext cx="3956050" cy="723900"/>
          </a:xfrm>
          <a:prstGeom prst="ellipse">
            <a:avLst/>
          </a:prstGeom>
          <a:noFill/>
          <a:ln w="2857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lang="en-US"/>
          </a:p>
        </p:txBody>
      </p:sp>
      <p:sp>
        <p:nvSpPr>
          <p:cNvPr id="2071" name="Line 23"/>
          <p:cNvSpPr>
            <a:spLocks noChangeShapeType="1"/>
          </p:cNvSpPr>
          <p:nvPr/>
        </p:nvSpPr>
        <p:spPr bwMode="auto">
          <a:xfrm flipH="1">
            <a:off x="6905626" y="1066800"/>
            <a:ext cx="828675"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2" name="Line 24"/>
          <p:cNvSpPr>
            <a:spLocks noChangeShapeType="1"/>
          </p:cNvSpPr>
          <p:nvPr/>
        </p:nvSpPr>
        <p:spPr bwMode="auto">
          <a:xfrm>
            <a:off x="6762751" y="1066800"/>
            <a:ext cx="142875"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3" name="Line 25"/>
          <p:cNvSpPr>
            <a:spLocks noChangeShapeType="1"/>
          </p:cNvSpPr>
          <p:nvPr/>
        </p:nvSpPr>
        <p:spPr bwMode="auto">
          <a:xfrm>
            <a:off x="5905501" y="1066800"/>
            <a:ext cx="1000125"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4" name="Line 26"/>
          <p:cNvSpPr>
            <a:spLocks noChangeShapeType="1"/>
          </p:cNvSpPr>
          <p:nvPr/>
        </p:nvSpPr>
        <p:spPr bwMode="auto">
          <a:xfrm>
            <a:off x="4905375" y="1066801"/>
            <a:ext cx="2000250" cy="17621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5" name="Line 27"/>
          <p:cNvSpPr>
            <a:spLocks noChangeShapeType="1"/>
          </p:cNvSpPr>
          <p:nvPr/>
        </p:nvSpPr>
        <p:spPr bwMode="auto">
          <a:xfrm>
            <a:off x="4000501" y="1066801"/>
            <a:ext cx="2905125" cy="18002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6" name="Line 28"/>
          <p:cNvSpPr>
            <a:spLocks noChangeShapeType="1"/>
          </p:cNvSpPr>
          <p:nvPr/>
        </p:nvSpPr>
        <p:spPr bwMode="auto">
          <a:xfrm>
            <a:off x="3028950" y="1066801"/>
            <a:ext cx="3867150" cy="18002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7" name="Line 29"/>
          <p:cNvSpPr>
            <a:spLocks noChangeShapeType="1"/>
          </p:cNvSpPr>
          <p:nvPr/>
        </p:nvSpPr>
        <p:spPr bwMode="auto">
          <a:xfrm>
            <a:off x="2133600" y="1066800"/>
            <a:ext cx="4762500"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8" name="Line 30"/>
          <p:cNvSpPr>
            <a:spLocks noChangeShapeType="1"/>
          </p:cNvSpPr>
          <p:nvPr/>
        </p:nvSpPr>
        <p:spPr bwMode="auto">
          <a:xfrm>
            <a:off x="1133476" y="1066800"/>
            <a:ext cx="5762625"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9" name="Oval 31"/>
          <p:cNvSpPr>
            <a:spLocks noChangeArrowheads="1"/>
          </p:cNvSpPr>
          <p:nvPr/>
        </p:nvSpPr>
        <p:spPr bwMode="auto">
          <a:xfrm>
            <a:off x="3633788" y="4876800"/>
            <a:ext cx="1822450" cy="81915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lang="en-US"/>
          </a:p>
        </p:txBody>
      </p:sp>
      <p:sp>
        <p:nvSpPr>
          <p:cNvPr id="2080" name="Oval 32"/>
          <p:cNvSpPr>
            <a:spLocks noChangeArrowheads="1"/>
          </p:cNvSpPr>
          <p:nvPr/>
        </p:nvSpPr>
        <p:spPr bwMode="auto">
          <a:xfrm>
            <a:off x="3832225" y="4922838"/>
            <a:ext cx="1460500" cy="723900"/>
          </a:xfrm>
          <a:prstGeom prst="ellipse">
            <a:avLst/>
          </a:prstGeom>
          <a:noFill/>
          <a:ln w="2857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lang="en-US"/>
          </a:p>
        </p:txBody>
      </p:sp>
      <p:sp>
        <p:nvSpPr>
          <p:cNvPr id="2081" name="Line 33"/>
          <p:cNvSpPr>
            <a:spLocks noChangeShapeType="1"/>
          </p:cNvSpPr>
          <p:nvPr/>
        </p:nvSpPr>
        <p:spPr bwMode="auto">
          <a:xfrm>
            <a:off x="762000" y="3200400"/>
            <a:ext cx="3810000" cy="17335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2" name="Line 34"/>
          <p:cNvSpPr>
            <a:spLocks noChangeShapeType="1"/>
          </p:cNvSpPr>
          <p:nvPr/>
        </p:nvSpPr>
        <p:spPr bwMode="auto">
          <a:xfrm>
            <a:off x="1733550" y="3200400"/>
            <a:ext cx="2838450" cy="17335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3" name="Line 35"/>
          <p:cNvSpPr>
            <a:spLocks noChangeShapeType="1"/>
          </p:cNvSpPr>
          <p:nvPr/>
        </p:nvSpPr>
        <p:spPr bwMode="auto">
          <a:xfrm>
            <a:off x="2667001" y="3200400"/>
            <a:ext cx="1895475" cy="17335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4" name="Line 36"/>
          <p:cNvSpPr>
            <a:spLocks noChangeShapeType="1"/>
          </p:cNvSpPr>
          <p:nvPr/>
        </p:nvSpPr>
        <p:spPr bwMode="auto">
          <a:xfrm>
            <a:off x="3638551" y="3200400"/>
            <a:ext cx="923925" cy="17335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5" name="Line 37"/>
          <p:cNvSpPr>
            <a:spLocks noChangeShapeType="1"/>
          </p:cNvSpPr>
          <p:nvPr/>
        </p:nvSpPr>
        <p:spPr bwMode="auto">
          <a:xfrm flipH="1">
            <a:off x="4562475" y="3200401"/>
            <a:ext cx="876300" cy="16668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6" name="Line 38"/>
          <p:cNvSpPr>
            <a:spLocks noChangeShapeType="1"/>
          </p:cNvSpPr>
          <p:nvPr/>
        </p:nvSpPr>
        <p:spPr bwMode="auto">
          <a:xfrm flipH="1">
            <a:off x="4562476" y="3200401"/>
            <a:ext cx="1876425" cy="16668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7" name="Line 39"/>
          <p:cNvSpPr>
            <a:spLocks noChangeShapeType="1"/>
          </p:cNvSpPr>
          <p:nvPr/>
        </p:nvSpPr>
        <p:spPr bwMode="auto">
          <a:xfrm flipH="1">
            <a:off x="4562476" y="3200401"/>
            <a:ext cx="2867025" cy="16668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8" name="Line 40"/>
          <p:cNvSpPr>
            <a:spLocks noChangeShapeType="1"/>
          </p:cNvSpPr>
          <p:nvPr/>
        </p:nvSpPr>
        <p:spPr bwMode="auto">
          <a:xfrm flipH="1">
            <a:off x="4562475" y="3200401"/>
            <a:ext cx="3771900" cy="16668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9" name="Text Box 41"/>
          <p:cNvSpPr txBox="1">
            <a:spLocks noChangeArrowheads="1"/>
          </p:cNvSpPr>
          <p:nvPr/>
        </p:nvSpPr>
        <p:spPr bwMode="auto">
          <a:xfrm>
            <a:off x="8337550" y="1495426"/>
            <a:ext cx="639899"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{nls}</a:t>
            </a:r>
          </a:p>
        </p:txBody>
      </p:sp>
      <p:sp>
        <p:nvSpPr>
          <p:cNvPr id="2090" name="Text Box 42"/>
          <p:cNvSpPr txBox="1">
            <a:spLocks noChangeArrowheads="1"/>
          </p:cNvSpPr>
          <p:nvPr/>
        </p:nvSpPr>
        <p:spPr bwMode="auto">
          <a:xfrm>
            <a:off x="144464" y="4084638"/>
            <a:ext cx="596618"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{ns}</a:t>
            </a:r>
          </a:p>
        </p:txBody>
      </p:sp>
      <p:sp>
        <p:nvSpPr>
          <p:cNvPr id="2091" name="Text Box 43"/>
          <p:cNvSpPr txBox="1">
            <a:spLocks noChangeArrowheads="1"/>
          </p:cNvSpPr>
          <p:nvPr/>
        </p:nvSpPr>
        <p:spPr bwMode="auto">
          <a:xfrm>
            <a:off x="8345488" y="4094163"/>
            <a:ext cx="562954"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{ls}</a:t>
            </a:r>
          </a:p>
        </p:txBody>
      </p:sp>
      <p:sp>
        <p:nvSpPr>
          <p:cNvPr id="2092" name="Text Box 44"/>
          <p:cNvSpPr txBox="1">
            <a:spLocks noChangeArrowheads="1"/>
          </p:cNvSpPr>
          <p:nvPr/>
        </p:nvSpPr>
        <p:spPr bwMode="auto">
          <a:xfrm>
            <a:off x="5726114" y="5761038"/>
            <a:ext cx="519674"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{s}</a:t>
            </a:r>
          </a:p>
        </p:txBody>
      </p:sp>
      <p:sp>
        <p:nvSpPr>
          <p:cNvPr id="2" name="Rounded Rectangle 1"/>
          <p:cNvSpPr/>
          <p:nvPr/>
        </p:nvSpPr>
        <p:spPr bwMode="auto">
          <a:xfrm>
            <a:off x="734291" y="180109"/>
            <a:ext cx="7619998" cy="1870364"/>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 name="Rounded Rectangle 2"/>
          <p:cNvSpPr/>
          <p:nvPr/>
        </p:nvSpPr>
        <p:spPr bwMode="auto">
          <a:xfrm>
            <a:off x="138546" y="2466111"/>
            <a:ext cx="4170219" cy="153785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4" name="Rounded Rectangle 43"/>
          <p:cNvSpPr/>
          <p:nvPr/>
        </p:nvSpPr>
        <p:spPr bwMode="auto">
          <a:xfrm>
            <a:off x="4835386" y="2466106"/>
            <a:ext cx="4170219" cy="153785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5" name="Rounded Rectangle 44"/>
          <p:cNvSpPr/>
          <p:nvPr/>
        </p:nvSpPr>
        <p:spPr bwMode="auto">
          <a:xfrm>
            <a:off x="3449782" y="4544291"/>
            <a:ext cx="2244437" cy="153785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6181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wipe(up)">
                                      <p:cBhvr>
                                        <p:cTn id="7" dur="500"/>
                                        <p:tgtEl>
                                          <p:spTgt spid="206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63"/>
                                        </p:tgtEl>
                                        <p:attrNameLst>
                                          <p:attrName>style.visibility</p:attrName>
                                        </p:attrNameLst>
                                      </p:cBhvr>
                                      <p:to>
                                        <p:strVal val="visible"/>
                                      </p:to>
                                    </p:set>
                                    <p:animEffect transition="in" filter="wipe(up)">
                                      <p:cBhvr>
                                        <p:cTn id="10" dur="500"/>
                                        <p:tgtEl>
                                          <p:spTgt spid="206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wipe(up)">
                                      <p:cBhvr>
                                        <p:cTn id="13" dur="500"/>
                                        <p:tgtEl>
                                          <p:spTgt spid="206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65"/>
                                        </p:tgtEl>
                                        <p:attrNameLst>
                                          <p:attrName>style.visibility</p:attrName>
                                        </p:attrNameLst>
                                      </p:cBhvr>
                                      <p:to>
                                        <p:strVal val="visible"/>
                                      </p:to>
                                    </p:set>
                                    <p:animEffect transition="in" filter="wipe(up)">
                                      <p:cBhvr>
                                        <p:cTn id="16" dur="500"/>
                                        <p:tgtEl>
                                          <p:spTgt spid="206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066"/>
                                        </p:tgtEl>
                                        <p:attrNameLst>
                                          <p:attrName>style.visibility</p:attrName>
                                        </p:attrNameLst>
                                      </p:cBhvr>
                                      <p:to>
                                        <p:strVal val="visible"/>
                                      </p:to>
                                    </p:set>
                                    <p:animEffect transition="in" filter="wipe(up)">
                                      <p:cBhvr>
                                        <p:cTn id="19" dur="500"/>
                                        <p:tgtEl>
                                          <p:spTgt spid="206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067"/>
                                        </p:tgtEl>
                                        <p:attrNameLst>
                                          <p:attrName>style.visibility</p:attrName>
                                        </p:attrNameLst>
                                      </p:cBhvr>
                                      <p:to>
                                        <p:strVal val="visible"/>
                                      </p:to>
                                    </p:set>
                                    <p:animEffect transition="in" filter="wipe(up)">
                                      <p:cBhvr>
                                        <p:cTn id="22" dur="500"/>
                                        <p:tgtEl>
                                          <p:spTgt spid="206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068"/>
                                        </p:tgtEl>
                                        <p:attrNameLst>
                                          <p:attrName>style.visibility</p:attrName>
                                        </p:attrNameLst>
                                      </p:cBhvr>
                                      <p:to>
                                        <p:strVal val="visible"/>
                                      </p:to>
                                    </p:set>
                                    <p:animEffect transition="in" filter="wipe(up)">
                                      <p:cBhvr>
                                        <p:cTn id="25" dur="500"/>
                                        <p:tgtEl>
                                          <p:spTgt spid="206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69"/>
                                        </p:tgtEl>
                                        <p:attrNameLst>
                                          <p:attrName>style.visibility</p:attrName>
                                        </p:attrNameLst>
                                      </p:cBhvr>
                                      <p:to>
                                        <p:strVal val="visible"/>
                                      </p:to>
                                    </p:set>
                                    <p:animEffect transition="in" filter="wipe(up)">
                                      <p:cBhvr>
                                        <p:cTn id="28" dur="500"/>
                                        <p:tgtEl>
                                          <p:spTgt spid="206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085"/>
                                        </p:tgtEl>
                                        <p:attrNameLst>
                                          <p:attrName>style.visibility</p:attrName>
                                        </p:attrNameLst>
                                      </p:cBhvr>
                                      <p:to>
                                        <p:strVal val="visible"/>
                                      </p:to>
                                    </p:set>
                                    <p:animEffect transition="in" filter="wipe(up)">
                                      <p:cBhvr>
                                        <p:cTn id="31" dur="500"/>
                                        <p:tgtEl>
                                          <p:spTgt spid="208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86"/>
                                        </p:tgtEl>
                                        <p:attrNameLst>
                                          <p:attrName>style.visibility</p:attrName>
                                        </p:attrNameLst>
                                      </p:cBhvr>
                                      <p:to>
                                        <p:strVal val="visible"/>
                                      </p:to>
                                    </p:set>
                                    <p:animEffect transition="in" filter="wipe(up)">
                                      <p:cBhvr>
                                        <p:cTn id="34" dur="500"/>
                                        <p:tgtEl>
                                          <p:spTgt spid="208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087"/>
                                        </p:tgtEl>
                                        <p:attrNameLst>
                                          <p:attrName>style.visibility</p:attrName>
                                        </p:attrNameLst>
                                      </p:cBhvr>
                                      <p:to>
                                        <p:strVal val="visible"/>
                                      </p:to>
                                    </p:set>
                                    <p:animEffect transition="in" filter="wipe(up)">
                                      <p:cBhvr>
                                        <p:cTn id="37" dur="500"/>
                                        <p:tgtEl>
                                          <p:spTgt spid="208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088"/>
                                        </p:tgtEl>
                                        <p:attrNameLst>
                                          <p:attrName>style.visibility</p:attrName>
                                        </p:attrNameLst>
                                      </p:cBhvr>
                                      <p:to>
                                        <p:strVal val="visible"/>
                                      </p:to>
                                    </p:set>
                                    <p:animEffect transition="in" filter="wipe(up)">
                                      <p:cBhvr>
                                        <p:cTn id="40" dur="500"/>
                                        <p:tgtEl>
                                          <p:spTgt spid="208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78"/>
                                        </p:tgtEl>
                                        <p:attrNameLst>
                                          <p:attrName>style.visibility</p:attrName>
                                        </p:attrNameLst>
                                      </p:cBhvr>
                                      <p:to>
                                        <p:strVal val="visible"/>
                                      </p:to>
                                    </p:set>
                                    <p:animEffect transition="in" filter="wipe(up)">
                                      <p:cBhvr>
                                        <p:cTn id="43" dur="500"/>
                                        <p:tgtEl>
                                          <p:spTgt spid="207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77"/>
                                        </p:tgtEl>
                                        <p:attrNameLst>
                                          <p:attrName>style.visibility</p:attrName>
                                        </p:attrNameLst>
                                      </p:cBhvr>
                                      <p:to>
                                        <p:strVal val="visible"/>
                                      </p:to>
                                    </p:set>
                                    <p:animEffect transition="in" filter="wipe(up)">
                                      <p:cBhvr>
                                        <p:cTn id="46" dur="500"/>
                                        <p:tgtEl>
                                          <p:spTgt spid="2077"/>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076"/>
                                        </p:tgtEl>
                                        <p:attrNameLst>
                                          <p:attrName>style.visibility</p:attrName>
                                        </p:attrNameLst>
                                      </p:cBhvr>
                                      <p:to>
                                        <p:strVal val="visible"/>
                                      </p:to>
                                    </p:set>
                                    <p:animEffect transition="in" filter="wipe(up)">
                                      <p:cBhvr>
                                        <p:cTn id="49" dur="500"/>
                                        <p:tgtEl>
                                          <p:spTgt spid="2076"/>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075"/>
                                        </p:tgtEl>
                                        <p:attrNameLst>
                                          <p:attrName>style.visibility</p:attrName>
                                        </p:attrNameLst>
                                      </p:cBhvr>
                                      <p:to>
                                        <p:strVal val="visible"/>
                                      </p:to>
                                    </p:set>
                                    <p:animEffect transition="in" filter="wipe(up)">
                                      <p:cBhvr>
                                        <p:cTn id="52" dur="500"/>
                                        <p:tgtEl>
                                          <p:spTgt spid="207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74"/>
                                        </p:tgtEl>
                                        <p:attrNameLst>
                                          <p:attrName>style.visibility</p:attrName>
                                        </p:attrNameLst>
                                      </p:cBhvr>
                                      <p:to>
                                        <p:strVal val="visible"/>
                                      </p:to>
                                    </p:set>
                                    <p:animEffect transition="in" filter="wipe(up)">
                                      <p:cBhvr>
                                        <p:cTn id="55" dur="500"/>
                                        <p:tgtEl>
                                          <p:spTgt spid="207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073"/>
                                        </p:tgtEl>
                                        <p:attrNameLst>
                                          <p:attrName>style.visibility</p:attrName>
                                        </p:attrNameLst>
                                      </p:cBhvr>
                                      <p:to>
                                        <p:strVal val="visible"/>
                                      </p:to>
                                    </p:set>
                                    <p:animEffect transition="in" filter="wipe(up)">
                                      <p:cBhvr>
                                        <p:cTn id="58" dur="500"/>
                                        <p:tgtEl>
                                          <p:spTgt spid="2073"/>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072"/>
                                        </p:tgtEl>
                                        <p:attrNameLst>
                                          <p:attrName>style.visibility</p:attrName>
                                        </p:attrNameLst>
                                      </p:cBhvr>
                                      <p:to>
                                        <p:strVal val="visible"/>
                                      </p:to>
                                    </p:set>
                                    <p:animEffect transition="in" filter="wipe(up)">
                                      <p:cBhvr>
                                        <p:cTn id="61" dur="500"/>
                                        <p:tgtEl>
                                          <p:spTgt spid="2072"/>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071"/>
                                        </p:tgtEl>
                                        <p:attrNameLst>
                                          <p:attrName>style.visibility</p:attrName>
                                        </p:attrNameLst>
                                      </p:cBhvr>
                                      <p:to>
                                        <p:strVal val="visible"/>
                                      </p:to>
                                    </p:set>
                                    <p:animEffect transition="in" filter="wipe(up)">
                                      <p:cBhvr>
                                        <p:cTn id="64" dur="500"/>
                                        <p:tgtEl>
                                          <p:spTgt spid="2071"/>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084"/>
                                        </p:tgtEl>
                                        <p:attrNameLst>
                                          <p:attrName>style.visibility</p:attrName>
                                        </p:attrNameLst>
                                      </p:cBhvr>
                                      <p:to>
                                        <p:strVal val="visible"/>
                                      </p:to>
                                    </p:set>
                                    <p:animEffect transition="in" filter="wipe(up)">
                                      <p:cBhvr>
                                        <p:cTn id="67" dur="500"/>
                                        <p:tgtEl>
                                          <p:spTgt spid="208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083"/>
                                        </p:tgtEl>
                                        <p:attrNameLst>
                                          <p:attrName>style.visibility</p:attrName>
                                        </p:attrNameLst>
                                      </p:cBhvr>
                                      <p:to>
                                        <p:strVal val="visible"/>
                                      </p:to>
                                    </p:set>
                                    <p:animEffect transition="in" filter="wipe(up)">
                                      <p:cBhvr>
                                        <p:cTn id="70" dur="500"/>
                                        <p:tgtEl>
                                          <p:spTgt spid="208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82"/>
                                        </p:tgtEl>
                                        <p:attrNameLst>
                                          <p:attrName>style.visibility</p:attrName>
                                        </p:attrNameLst>
                                      </p:cBhvr>
                                      <p:to>
                                        <p:strVal val="visible"/>
                                      </p:to>
                                    </p:set>
                                    <p:animEffect transition="in" filter="wipe(up)">
                                      <p:cBhvr>
                                        <p:cTn id="73" dur="500"/>
                                        <p:tgtEl>
                                          <p:spTgt spid="208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081"/>
                                        </p:tgtEl>
                                        <p:attrNameLst>
                                          <p:attrName>style.visibility</p:attrName>
                                        </p:attrNameLst>
                                      </p:cBhvr>
                                      <p:to>
                                        <p:strVal val="visible"/>
                                      </p:to>
                                    </p:set>
                                    <p:animEffect transition="in" filter="wipe(up)">
                                      <p:cBhvr>
                                        <p:cTn id="76" dur="500"/>
                                        <p:tgtEl>
                                          <p:spTgt spid="2081"/>
                                        </p:tgtEl>
                                      </p:cBhvr>
                                    </p:animEffect>
                                  </p:childTnLst>
                                </p:cTn>
                              </p:par>
                            </p:childTnLst>
                          </p:cTn>
                        </p:par>
                        <p:par>
                          <p:cTn id="77" fill="hold">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2061"/>
                                        </p:tgtEl>
                                        <p:attrNameLst>
                                          <p:attrName>style.visibility</p:attrName>
                                        </p:attrNameLst>
                                      </p:cBhvr>
                                      <p:to>
                                        <p:strVal val="visible"/>
                                      </p:to>
                                    </p:set>
                                    <p:animEffect transition="in" filter="wipe(up)">
                                      <p:cBhvr>
                                        <p:cTn id="80" dur="500"/>
                                        <p:tgtEl>
                                          <p:spTgt spid="2061"/>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070"/>
                                        </p:tgtEl>
                                        <p:attrNameLst>
                                          <p:attrName>style.visibility</p:attrName>
                                        </p:attrNameLst>
                                      </p:cBhvr>
                                      <p:to>
                                        <p:strVal val="visible"/>
                                      </p:to>
                                    </p:set>
                                    <p:animEffect transition="in" filter="wipe(up)">
                                      <p:cBhvr>
                                        <p:cTn id="83" dur="500"/>
                                        <p:tgtEl>
                                          <p:spTgt spid="2070"/>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079"/>
                                        </p:tgtEl>
                                        <p:attrNameLst>
                                          <p:attrName>style.visibility</p:attrName>
                                        </p:attrNameLst>
                                      </p:cBhvr>
                                      <p:to>
                                        <p:strVal val="visible"/>
                                      </p:to>
                                    </p:set>
                                    <p:animEffect transition="in" filter="wipe(up)">
                                      <p:cBhvr>
                                        <p:cTn id="86" dur="500"/>
                                        <p:tgtEl>
                                          <p:spTgt spid="2079"/>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080"/>
                                        </p:tgtEl>
                                        <p:attrNameLst>
                                          <p:attrName>style.visibility</p:attrName>
                                        </p:attrNameLst>
                                      </p:cBhvr>
                                      <p:to>
                                        <p:strVal val="visible"/>
                                      </p:to>
                                    </p:set>
                                    <p:animEffect transition="in" filter="wipe(up)">
                                      <p:cBhvr>
                                        <p:cTn id="89" dur="500"/>
                                        <p:tgtEl>
                                          <p:spTgt spid="2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P spid="2062" grpId="0" animBg="1"/>
      <p:bldP spid="2063" grpId="0" animBg="1"/>
      <p:bldP spid="2064" grpId="0" animBg="1"/>
      <p:bldP spid="2065" grpId="0" animBg="1"/>
      <p:bldP spid="2066" grpId="0" animBg="1"/>
      <p:bldP spid="2067" grpId="0" animBg="1"/>
      <p:bldP spid="2068" grpId="0" animBg="1"/>
      <p:bldP spid="2069" grpId="0" animBg="1"/>
      <p:bldP spid="2070" grpId="0" animBg="1"/>
      <p:bldP spid="2071" grpId="0" animBg="1"/>
      <p:bldP spid="2072" grpId="0" animBg="1"/>
      <p:bldP spid="2073" grpId="0" animBg="1"/>
      <p:bldP spid="2074" grpId="0" animBg="1"/>
      <p:bldP spid="2075" grpId="0" animBg="1"/>
      <p:bldP spid="2076" grpId="0" animBg="1"/>
      <p:bldP spid="2077" grpId="0" animBg="1"/>
      <p:bldP spid="2078" grpId="0" animBg="1"/>
      <p:bldP spid="2079" grpId="0" animBg="1"/>
      <p:bldP spid="2080" grpId="0" animBg="1"/>
      <p:bldP spid="2081" grpId="0" animBg="1"/>
      <p:bldP spid="2082" grpId="0" animBg="1"/>
      <p:bldP spid="2083" grpId="0" animBg="1"/>
      <p:bldP spid="2084" grpId="0" animBg="1"/>
      <p:bldP spid="2085" grpId="0" animBg="1"/>
      <p:bldP spid="2086" grpId="0" animBg="1"/>
      <p:bldP spid="2087" grpId="0" animBg="1"/>
      <p:bldP spid="2088"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917575" y="317501"/>
            <a:ext cx="7306788" cy="147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n¬l¬s</a:t>
            </a:r>
            <a:endParaRPr lang="en-US" altLang="en-US" dirty="0">
              <a:latin typeface="Times New Roman" pitchFamily="18" charset="0"/>
              <a:cs typeface="Times New Roman" pitchFamily="18" charset="0"/>
            </a:endParaRPr>
          </a:p>
          <a:p>
            <a:r>
              <a:rPr lang="en-US" altLang="en-US" dirty="0">
                <a:latin typeface="Times New Roman" pitchFamily="18" charset="0"/>
                <a:cs typeface="Times New Roman" pitchFamily="18" charset="0"/>
              </a:rPr>
              <a:t> </a:t>
            </a:r>
          </a:p>
          <a:p>
            <a:r>
              <a:rPr lang="en-US" altLang="en-US" dirty="0"/>
              <a:t> ● 	  ●	  ● 	   ● 	   ●	    ●	   ●	    ●</a:t>
            </a:r>
          </a:p>
          <a:p>
            <a:endParaRPr lang="en-US" altLang="en-US" dirty="0">
              <a:latin typeface="Times New Roman" pitchFamily="18" charset="0"/>
              <a:cs typeface="Times New Roman" pitchFamily="18" charset="0"/>
            </a:endParaRPr>
          </a:p>
          <a:p>
            <a:r>
              <a:rPr lang="en-US" altLang="en-US" dirty="0">
                <a:latin typeface="Times New Roman" pitchFamily="18" charset="0"/>
              </a:rPr>
              <a:t>⅛</a:t>
            </a:r>
            <a:r>
              <a:rPr lang="en-US" altLang="en-US" dirty="0">
                <a:latin typeface="Times New Roman" pitchFamily="18" charset="0"/>
                <a:cs typeface="Times New Roman" pitchFamily="18" charset="0"/>
              </a:rPr>
              <a:t>	 </a:t>
            </a:r>
            <a:r>
              <a:rPr lang="en-US" altLang="en-US" dirty="0">
                <a:latin typeface="Times New Roman" pitchFamily="18" charset="0"/>
              </a:rPr>
              <a:t>⅛</a:t>
            </a:r>
            <a:r>
              <a:rPr lang="en-US" altLang="en-US" dirty="0">
                <a:latin typeface="Times New Roman" pitchFamily="18" charset="0"/>
                <a:cs typeface="Times New Roman" pitchFamily="18" charset="0"/>
              </a:rPr>
              <a:t>	  </a:t>
            </a:r>
            <a:r>
              <a:rPr lang="en-US" altLang="en-US" dirty="0">
                <a:latin typeface="Times New Roman" pitchFamily="18" charset="0"/>
              </a:rPr>
              <a:t>⅛</a:t>
            </a:r>
            <a:r>
              <a:rPr lang="en-US" altLang="en-US" dirty="0">
                <a:latin typeface="Times New Roman" pitchFamily="18" charset="0"/>
                <a:cs typeface="Times New Roman" pitchFamily="18" charset="0"/>
              </a:rPr>
              <a:t>	   </a:t>
            </a:r>
            <a:r>
              <a:rPr lang="en-US" altLang="en-US" dirty="0">
                <a:latin typeface="Times New Roman" pitchFamily="18" charset="0"/>
              </a:rPr>
              <a:t>⅛</a:t>
            </a:r>
            <a:r>
              <a:rPr lang="en-US" altLang="en-US" dirty="0">
                <a:latin typeface="Times New Roman" pitchFamily="18" charset="0"/>
                <a:cs typeface="Times New Roman" pitchFamily="18" charset="0"/>
              </a:rPr>
              <a:t>	   </a:t>
            </a:r>
            <a:r>
              <a:rPr lang="en-US" altLang="en-US" dirty="0">
                <a:latin typeface="Times New Roman" pitchFamily="18" charset="0"/>
              </a:rPr>
              <a:t>⅛</a:t>
            </a:r>
            <a:r>
              <a:rPr lang="en-US" altLang="en-US" dirty="0">
                <a:latin typeface="Times New Roman" pitchFamily="18" charset="0"/>
                <a:cs typeface="Times New Roman" pitchFamily="18" charset="0"/>
              </a:rPr>
              <a:t> 	    </a:t>
            </a:r>
            <a:r>
              <a:rPr lang="en-US" altLang="en-US" dirty="0">
                <a:latin typeface="Times New Roman" pitchFamily="18" charset="0"/>
              </a:rPr>
              <a:t>⅛</a:t>
            </a:r>
            <a:r>
              <a:rPr lang="en-US" altLang="en-US" dirty="0">
                <a:latin typeface="Times New Roman" pitchFamily="18" charset="0"/>
                <a:cs typeface="Times New Roman" pitchFamily="18" charset="0"/>
              </a:rPr>
              <a:t>	   </a:t>
            </a:r>
            <a:r>
              <a:rPr lang="en-US" altLang="en-US" dirty="0">
                <a:latin typeface="Times New Roman" pitchFamily="18" charset="0"/>
              </a:rPr>
              <a:t>⅛</a:t>
            </a:r>
            <a:r>
              <a:rPr lang="en-US" altLang="en-US" dirty="0">
                <a:latin typeface="Times New Roman" pitchFamily="18" charset="0"/>
                <a:cs typeface="Times New Roman" pitchFamily="18" charset="0"/>
              </a:rPr>
              <a:t>	    </a:t>
            </a:r>
            <a:r>
              <a:rPr lang="en-US" altLang="en-US" dirty="0">
                <a:latin typeface="Times New Roman" pitchFamily="18" charset="0"/>
              </a:rPr>
              <a:t>⅛</a:t>
            </a:r>
            <a:endParaRPr lang="en-US" altLang="en-US" dirty="0">
              <a:latin typeface="Times New Roman" pitchFamily="18" charset="0"/>
              <a:cs typeface="Times New Roman" pitchFamily="18" charset="0"/>
            </a:endParaRPr>
          </a:p>
        </p:txBody>
      </p:sp>
      <p:sp>
        <p:nvSpPr>
          <p:cNvPr id="2055" name="Text Box 7"/>
          <p:cNvSpPr txBox="1">
            <a:spLocks noChangeArrowheads="1"/>
          </p:cNvSpPr>
          <p:nvPr/>
        </p:nvSpPr>
        <p:spPr bwMode="auto">
          <a:xfrm>
            <a:off x="546101" y="2462213"/>
            <a:ext cx="4219575" cy="147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r>
              <a:rPr lang="en-US" altLang="en-US">
                <a:latin typeface="Times New Roman" pitchFamily="18" charset="0"/>
                <a:cs typeface="Times New Roman" pitchFamily="18" charset="0"/>
              </a:rPr>
              <a:t>ns	n¬s	¬ns	¬n¬s</a:t>
            </a:r>
          </a:p>
          <a:p>
            <a:r>
              <a:rPr lang="en-US" altLang="en-US">
                <a:latin typeface="Times New Roman" pitchFamily="18" charset="0"/>
                <a:cs typeface="Times New Roman" pitchFamily="18" charset="0"/>
              </a:rPr>
              <a:t> </a:t>
            </a:r>
          </a:p>
          <a:p>
            <a:r>
              <a:rPr lang="en-US" altLang="en-US"/>
              <a:t> ● 	  ●	  ● 	   ● </a:t>
            </a:r>
          </a:p>
          <a:p>
            <a:endParaRPr lang="en-US" altLang="en-US">
              <a:latin typeface="Times New Roman" pitchFamily="18" charset="0"/>
              <a:cs typeface="Times New Roman" pitchFamily="18" charset="0"/>
            </a:endParaRPr>
          </a:p>
          <a:p>
            <a:r>
              <a:rPr lang="en-US" altLang="en-US">
                <a:ea typeface="Arial Unicode MS" pitchFamily="34" charset="-122"/>
                <a:cs typeface="Arial Unicode MS" pitchFamily="34" charset="-122"/>
              </a:rPr>
              <a:t>¼	 ¼	  ¼	  ¼</a:t>
            </a:r>
            <a:endParaRPr lang="en-US" altLang="en-US">
              <a:latin typeface="Times New Roman" pitchFamily="18" charset="0"/>
              <a:cs typeface="Times New Roman" pitchFamily="18" charset="0"/>
            </a:endParaRPr>
          </a:p>
        </p:txBody>
      </p:sp>
      <p:sp>
        <p:nvSpPr>
          <p:cNvPr id="2057" name="Text Box 9"/>
          <p:cNvSpPr txBox="1">
            <a:spLocks noChangeArrowheads="1"/>
          </p:cNvSpPr>
          <p:nvPr/>
        </p:nvSpPr>
        <p:spPr bwMode="auto">
          <a:xfrm>
            <a:off x="5297489" y="2462213"/>
            <a:ext cx="3368210" cy="147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ls	l¬s	¬ls	¬l¬s</a:t>
            </a:r>
          </a:p>
          <a:p>
            <a:r>
              <a:rPr lang="en-US" altLang="en-US">
                <a:latin typeface="Times New Roman" pitchFamily="18" charset="0"/>
                <a:cs typeface="Times New Roman" pitchFamily="18" charset="0"/>
              </a:rPr>
              <a:t> </a:t>
            </a:r>
          </a:p>
          <a:p>
            <a:r>
              <a:rPr lang="en-US" altLang="en-US"/>
              <a:t>●	 ●	  ●	  ●</a:t>
            </a:r>
          </a:p>
          <a:p>
            <a:endParaRPr lang="en-US" altLang="en-US">
              <a:latin typeface="Times New Roman" pitchFamily="18" charset="0"/>
              <a:cs typeface="Times New Roman" pitchFamily="18" charset="0"/>
            </a:endParaRPr>
          </a:p>
          <a:p>
            <a:r>
              <a:rPr lang="en-US" altLang="en-US">
                <a:ea typeface="Arial Unicode MS" pitchFamily="34" charset="-122"/>
                <a:cs typeface="Arial Unicode MS" pitchFamily="34" charset="-122"/>
              </a:rPr>
              <a:t>¼	 ¼	  ¼	  ¼</a:t>
            </a:r>
            <a:endParaRPr lang="en-US" altLang="en-US"/>
          </a:p>
        </p:txBody>
      </p:sp>
      <p:sp>
        <p:nvSpPr>
          <p:cNvPr id="2060" name="Text Box 12"/>
          <p:cNvSpPr txBox="1">
            <a:spLocks noChangeArrowheads="1"/>
          </p:cNvSpPr>
          <p:nvPr/>
        </p:nvSpPr>
        <p:spPr bwMode="auto">
          <a:xfrm>
            <a:off x="3883025" y="4543426"/>
            <a:ext cx="1423988" cy="147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r>
              <a:rPr lang="en-US" altLang="en-US">
                <a:latin typeface="Times New Roman" pitchFamily="18" charset="0"/>
                <a:cs typeface="Times New Roman" pitchFamily="18" charset="0"/>
              </a:rPr>
              <a:t>s	¬s</a:t>
            </a:r>
          </a:p>
          <a:p>
            <a:endParaRPr lang="en-US" altLang="en-US"/>
          </a:p>
          <a:p>
            <a:r>
              <a:rPr lang="en-US" altLang="en-US"/>
              <a:t>● 	  ●</a:t>
            </a:r>
          </a:p>
          <a:p>
            <a:endParaRPr lang="en-US" altLang="en-US">
              <a:latin typeface="Times New Roman" pitchFamily="18" charset="0"/>
              <a:cs typeface="Times New Roman" pitchFamily="18" charset="0"/>
            </a:endParaRPr>
          </a:p>
          <a:p>
            <a:r>
              <a:rPr lang="en-US" altLang="en-US"/>
              <a:t>½	 ½</a:t>
            </a:r>
            <a:endParaRPr lang="en-US" altLang="en-US">
              <a:ea typeface="Arial Unicode MS" pitchFamily="34" charset="-122"/>
              <a:cs typeface="Arial Unicode MS" pitchFamily="34" charset="-122"/>
            </a:endParaRPr>
          </a:p>
        </p:txBody>
      </p:sp>
      <p:sp>
        <p:nvSpPr>
          <p:cNvPr id="2061" name="Oval 13"/>
          <p:cNvSpPr>
            <a:spLocks noChangeArrowheads="1"/>
          </p:cNvSpPr>
          <p:nvPr/>
        </p:nvSpPr>
        <p:spPr bwMode="auto">
          <a:xfrm>
            <a:off x="234950" y="2840038"/>
            <a:ext cx="3956050" cy="7239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lang="en-US"/>
          </a:p>
        </p:txBody>
      </p:sp>
      <p:sp>
        <p:nvSpPr>
          <p:cNvPr id="2062" name="Line 14"/>
          <p:cNvSpPr>
            <a:spLocks noChangeShapeType="1"/>
          </p:cNvSpPr>
          <p:nvPr/>
        </p:nvSpPr>
        <p:spPr bwMode="auto">
          <a:xfrm>
            <a:off x="1141413" y="1068388"/>
            <a:ext cx="1076325" cy="1771650"/>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3" name="Line 15"/>
          <p:cNvSpPr>
            <a:spLocks noChangeShapeType="1"/>
          </p:cNvSpPr>
          <p:nvPr/>
        </p:nvSpPr>
        <p:spPr bwMode="auto">
          <a:xfrm>
            <a:off x="2112963" y="1049338"/>
            <a:ext cx="104775" cy="1790700"/>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4" name="Line 16"/>
          <p:cNvSpPr>
            <a:spLocks noChangeShapeType="1"/>
          </p:cNvSpPr>
          <p:nvPr/>
        </p:nvSpPr>
        <p:spPr bwMode="auto">
          <a:xfrm flipH="1">
            <a:off x="2222500" y="1060450"/>
            <a:ext cx="812800" cy="1778000"/>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5" name="Line 17"/>
          <p:cNvSpPr>
            <a:spLocks noChangeShapeType="1"/>
          </p:cNvSpPr>
          <p:nvPr/>
        </p:nvSpPr>
        <p:spPr bwMode="auto">
          <a:xfrm flipH="1">
            <a:off x="2219325" y="1066801"/>
            <a:ext cx="1790700" cy="17684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6" name="Line 18"/>
          <p:cNvSpPr>
            <a:spLocks noChangeShapeType="1"/>
          </p:cNvSpPr>
          <p:nvPr/>
        </p:nvSpPr>
        <p:spPr bwMode="auto">
          <a:xfrm flipH="1">
            <a:off x="2219326" y="1066801"/>
            <a:ext cx="2701925" cy="17684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7" name="Line 19"/>
          <p:cNvSpPr>
            <a:spLocks noChangeShapeType="1"/>
          </p:cNvSpPr>
          <p:nvPr/>
        </p:nvSpPr>
        <p:spPr bwMode="auto">
          <a:xfrm flipH="1">
            <a:off x="2219325" y="1071564"/>
            <a:ext cx="3681413" cy="1766887"/>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8" name="Line 20"/>
          <p:cNvSpPr>
            <a:spLocks noChangeShapeType="1"/>
          </p:cNvSpPr>
          <p:nvPr/>
        </p:nvSpPr>
        <p:spPr bwMode="auto">
          <a:xfrm flipH="1">
            <a:off x="2224088" y="1057276"/>
            <a:ext cx="4519612" cy="17811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69" name="Line 21"/>
          <p:cNvSpPr>
            <a:spLocks noChangeShapeType="1"/>
          </p:cNvSpPr>
          <p:nvPr/>
        </p:nvSpPr>
        <p:spPr bwMode="auto">
          <a:xfrm flipH="1">
            <a:off x="2222500" y="1054100"/>
            <a:ext cx="5505450" cy="1778000"/>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0" name="Oval 22"/>
          <p:cNvSpPr>
            <a:spLocks noChangeArrowheads="1"/>
          </p:cNvSpPr>
          <p:nvPr/>
        </p:nvSpPr>
        <p:spPr bwMode="auto">
          <a:xfrm>
            <a:off x="4938713" y="2847975"/>
            <a:ext cx="3956050" cy="723900"/>
          </a:xfrm>
          <a:prstGeom prst="ellipse">
            <a:avLst/>
          </a:prstGeom>
          <a:noFill/>
          <a:ln w="2857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lang="en-US"/>
          </a:p>
        </p:txBody>
      </p:sp>
      <p:sp>
        <p:nvSpPr>
          <p:cNvPr id="2071" name="Line 23"/>
          <p:cNvSpPr>
            <a:spLocks noChangeShapeType="1"/>
          </p:cNvSpPr>
          <p:nvPr/>
        </p:nvSpPr>
        <p:spPr bwMode="auto">
          <a:xfrm flipH="1">
            <a:off x="6905626" y="1066800"/>
            <a:ext cx="828675"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2" name="Line 24"/>
          <p:cNvSpPr>
            <a:spLocks noChangeShapeType="1"/>
          </p:cNvSpPr>
          <p:nvPr/>
        </p:nvSpPr>
        <p:spPr bwMode="auto">
          <a:xfrm>
            <a:off x="6762751" y="1066800"/>
            <a:ext cx="142875"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3" name="Line 25"/>
          <p:cNvSpPr>
            <a:spLocks noChangeShapeType="1"/>
          </p:cNvSpPr>
          <p:nvPr/>
        </p:nvSpPr>
        <p:spPr bwMode="auto">
          <a:xfrm>
            <a:off x="5905501" y="1066800"/>
            <a:ext cx="1000125"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4" name="Line 26"/>
          <p:cNvSpPr>
            <a:spLocks noChangeShapeType="1"/>
          </p:cNvSpPr>
          <p:nvPr/>
        </p:nvSpPr>
        <p:spPr bwMode="auto">
          <a:xfrm>
            <a:off x="4905375" y="1066801"/>
            <a:ext cx="2000250" cy="17621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5" name="Line 27"/>
          <p:cNvSpPr>
            <a:spLocks noChangeShapeType="1"/>
          </p:cNvSpPr>
          <p:nvPr/>
        </p:nvSpPr>
        <p:spPr bwMode="auto">
          <a:xfrm>
            <a:off x="4000501" y="1066801"/>
            <a:ext cx="2905125" cy="18002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6" name="Line 28"/>
          <p:cNvSpPr>
            <a:spLocks noChangeShapeType="1"/>
          </p:cNvSpPr>
          <p:nvPr/>
        </p:nvSpPr>
        <p:spPr bwMode="auto">
          <a:xfrm>
            <a:off x="3028950" y="1066801"/>
            <a:ext cx="3867150" cy="1800225"/>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7" name="Line 29"/>
          <p:cNvSpPr>
            <a:spLocks noChangeShapeType="1"/>
          </p:cNvSpPr>
          <p:nvPr/>
        </p:nvSpPr>
        <p:spPr bwMode="auto">
          <a:xfrm>
            <a:off x="2133600" y="1066800"/>
            <a:ext cx="4762500"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8" name="Line 30"/>
          <p:cNvSpPr>
            <a:spLocks noChangeShapeType="1"/>
          </p:cNvSpPr>
          <p:nvPr/>
        </p:nvSpPr>
        <p:spPr bwMode="auto">
          <a:xfrm>
            <a:off x="1133476" y="1066800"/>
            <a:ext cx="5762625" cy="17716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79" name="Oval 31"/>
          <p:cNvSpPr>
            <a:spLocks noChangeArrowheads="1"/>
          </p:cNvSpPr>
          <p:nvPr/>
        </p:nvSpPr>
        <p:spPr bwMode="auto">
          <a:xfrm>
            <a:off x="3633788" y="4876800"/>
            <a:ext cx="1822450" cy="81915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lang="en-US"/>
          </a:p>
        </p:txBody>
      </p:sp>
      <p:sp>
        <p:nvSpPr>
          <p:cNvPr id="2080" name="Oval 32"/>
          <p:cNvSpPr>
            <a:spLocks noChangeArrowheads="1"/>
          </p:cNvSpPr>
          <p:nvPr/>
        </p:nvSpPr>
        <p:spPr bwMode="auto">
          <a:xfrm>
            <a:off x="3832225" y="4922838"/>
            <a:ext cx="1460500" cy="723900"/>
          </a:xfrm>
          <a:prstGeom prst="ellipse">
            <a:avLst/>
          </a:prstGeom>
          <a:noFill/>
          <a:ln w="2857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lang="en-US"/>
          </a:p>
        </p:txBody>
      </p:sp>
      <p:sp>
        <p:nvSpPr>
          <p:cNvPr id="2081" name="Line 33"/>
          <p:cNvSpPr>
            <a:spLocks noChangeShapeType="1"/>
          </p:cNvSpPr>
          <p:nvPr/>
        </p:nvSpPr>
        <p:spPr bwMode="auto">
          <a:xfrm>
            <a:off x="762000" y="3200400"/>
            <a:ext cx="3810000" cy="17335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2" name="Line 34"/>
          <p:cNvSpPr>
            <a:spLocks noChangeShapeType="1"/>
          </p:cNvSpPr>
          <p:nvPr/>
        </p:nvSpPr>
        <p:spPr bwMode="auto">
          <a:xfrm>
            <a:off x="1733550" y="3200400"/>
            <a:ext cx="2838450" cy="17335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3" name="Line 35"/>
          <p:cNvSpPr>
            <a:spLocks noChangeShapeType="1"/>
          </p:cNvSpPr>
          <p:nvPr/>
        </p:nvSpPr>
        <p:spPr bwMode="auto">
          <a:xfrm>
            <a:off x="2667001" y="3200400"/>
            <a:ext cx="1895475" cy="17335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4" name="Line 36"/>
          <p:cNvSpPr>
            <a:spLocks noChangeShapeType="1"/>
          </p:cNvSpPr>
          <p:nvPr/>
        </p:nvSpPr>
        <p:spPr bwMode="auto">
          <a:xfrm>
            <a:off x="3638551" y="3200400"/>
            <a:ext cx="923925" cy="173355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5" name="Line 37"/>
          <p:cNvSpPr>
            <a:spLocks noChangeShapeType="1"/>
          </p:cNvSpPr>
          <p:nvPr/>
        </p:nvSpPr>
        <p:spPr bwMode="auto">
          <a:xfrm flipH="1">
            <a:off x="4562475" y="3200401"/>
            <a:ext cx="876300" cy="16668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6" name="Line 38"/>
          <p:cNvSpPr>
            <a:spLocks noChangeShapeType="1"/>
          </p:cNvSpPr>
          <p:nvPr/>
        </p:nvSpPr>
        <p:spPr bwMode="auto">
          <a:xfrm flipH="1">
            <a:off x="4562476" y="3200401"/>
            <a:ext cx="1876425" cy="16668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7" name="Line 39"/>
          <p:cNvSpPr>
            <a:spLocks noChangeShapeType="1"/>
          </p:cNvSpPr>
          <p:nvPr/>
        </p:nvSpPr>
        <p:spPr bwMode="auto">
          <a:xfrm flipH="1">
            <a:off x="4562476" y="3200401"/>
            <a:ext cx="2867025" cy="16668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8" name="Line 40"/>
          <p:cNvSpPr>
            <a:spLocks noChangeShapeType="1"/>
          </p:cNvSpPr>
          <p:nvPr/>
        </p:nvSpPr>
        <p:spPr bwMode="auto">
          <a:xfrm flipH="1">
            <a:off x="4562475" y="3200401"/>
            <a:ext cx="3771900" cy="1666875"/>
          </a:xfrm>
          <a:prstGeom prst="line">
            <a:avLst/>
          </a:prstGeom>
          <a:noFill/>
          <a:ln w="28575">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
        <p:nvSpPr>
          <p:cNvPr id="2089" name="Text Box 41"/>
          <p:cNvSpPr txBox="1">
            <a:spLocks noChangeArrowheads="1"/>
          </p:cNvSpPr>
          <p:nvPr/>
        </p:nvSpPr>
        <p:spPr bwMode="auto">
          <a:xfrm>
            <a:off x="8337550" y="1495426"/>
            <a:ext cx="639899"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{nls}</a:t>
            </a:r>
          </a:p>
        </p:txBody>
      </p:sp>
      <p:sp>
        <p:nvSpPr>
          <p:cNvPr id="2090" name="Text Box 42"/>
          <p:cNvSpPr txBox="1">
            <a:spLocks noChangeArrowheads="1"/>
          </p:cNvSpPr>
          <p:nvPr/>
        </p:nvSpPr>
        <p:spPr bwMode="auto">
          <a:xfrm>
            <a:off x="144464" y="4084638"/>
            <a:ext cx="596618"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{ns}</a:t>
            </a:r>
          </a:p>
        </p:txBody>
      </p:sp>
      <p:sp>
        <p:nvSpPr>
          <p:cNvPr id="2091" name="Text Box 43"/>
          <p:cNvSpPr txBox="1">
            <a:spLocks noChangeArrowheads="1"/>
          </p:cNvSpPr>
          <p:nvPr/>
        </p:nvSpPr>
        <p:spPr bwMode="auto">
          <a:xfrm>
            <a:off x="8345488" y="4094163"/>
            <a:ext cx="562954"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{ls}</a:t>
            </a:r>
          </a:p>
        </p:txBody>
      </p:sp>
      <p:sp>
        <p:nvSpPr>
          <p:cNvPr id="2092" name="Text Box 44"/>
          <p:cNvSpPr txBox="1">
            <a:spLocks noChangeArrowheads="1"/>
          </p:cNvSpPr>
          <p:nvPr/>
        </p:nvSpPr>
        <p:spPr bwMode="auto">
          <a:xfrm>
            <a:off x="5726114" y="5761038"/>
            <a:ext cx="519674"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p>
            <a:r>
              <a:rPr lang="en-US" altLang="en-US">
                <a:latin typeface="Times New Roman" pitchFamily="18" charset="0"/>
                <a:cs typeface="Times New Roman" pitchFamily="18" charset="0"/>
              </a:rPr>
              <a:t>S</a:t>
            </a:r>
            <a:r>
              <a:rPr lang="en-US" altLang="en-US" baseline="-25000">
                <a:latin typeface="Times New Roman" pitchFamily="18" charset="0"/>
                <a:cs typeface="Times New Roman" pitchFamily="18" charset="0"/>
              </a:rPr>
              <a:t>{s}</a:t>
            </a:r>
          </a:p>
        </p:txBody>
      </p:sp>
      <p:sp>
        <p:nvSpPr>
          <p:cNvPr id="2" name="Rounded Rectangle 1"/>
          <p:cNvSpPr/>
          <p:nvPr/>
        </p:nvSpPr>
        <p:spPr bwMode="auto">
          <a:xfrm>
            <a:off x="734291" y="180109"/>
            <a:ext cx="7619998" cy="1870364"/>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 name="Rounded Rectangle 2"/>
          <p:cNvSpPr/>
          <p:nvPr/>
        </p:nvSpPr>
        <p:spPr bwMode="auto">
          <a:xfrm>
            <a:off x="138546" y="2466111"/>
            <a:ext cx="4170219" cy="153785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4" name="Rounded Rectangle 43"/>
          <p:cNvSpPr/>
          <p:nvPr/>
        </p:nvSpPr>
        <p:spPr bwMode="auto">
          <a:xfrm>
            <a:off x="4835386" y="2466106"/>
            <a:ext cx="4170219" cy="153785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5" name="Rounded Rectangle 44"/>
          <p:cNvSpPr/>
          <p:nvPr/>
        </p:nvSpPr>
        <p:spPr bwMode="auto">
          <a:xfrm>
            <a:off x="3449782" y="4544291"/>
            <a:ext cx="2244437" cy="153785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98199058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6599" y="1011382"/>
            <a:ext cx="7689273" cy="4890654"/>
          </a:xfrm>
        </p:spPr>
        <p:txBody>
          <a:bodyPr/>
          <a:lstStyle/>
          <a:p>
            <a:r>
              <a:rPr lang="en-US" dirty="0" smtClean="0"/>
              <a:t>There is a common prior (i.e., a projective system of probability measures with which agents’ types are consistent) and common certainty of willingness to trade but each agent has a strict preference to trade. </a:t>
            </a:r>
          </a:p>
          <a:p>
            <a:r>
              <a:rPr lang="en-US" dirty="0" smtClean="0"/>
              <a:t>Counterexample to </a:t>
            </a:r>
            <a:r>
              <a:rPr lang="en-US" dirty="0" err="1" smtClean="0"/>
              <a:t>Milgrom</a:t>
            </a:r>
            <a:r>
              <a:rPr lang="en-US" dirty="0" smtClean="0"/>
              <a:t> and </a:t>
            </a:r>
            <a:r>
              <a:rPr lang="en-US" dirty="0" err="1" smtClean="0"/>
              <a:t>Stokey</a:t>
            </a:r>
            <a:r>
              <a:rPr lang="en-US" dirty="0" smtClean="0"/>
              <a:t> (1982).</a:t>
            </a:r>
          </a:p>
          <a:p>
            <a:r>
              <a:rPr lang="en-US" dirty="0" smtClean="0"/>
              <a:t>Speculative trade is possible under unawareness. </a:t>
            </a:r>
          </a:p>
          <a:p>
            <a:r>
              <a:rPr lang="en-US" dirty="0" smtClean="0"/>
              <a:t>Knife-edge case???</a:t>
            </a:r>
          </a:p>
          <a:p>
            <a:pPr marL="0" indent="0">
              <a:buNone/>
            </a:pPr>
            <a:endParaRPr lang="en-US" dirty="0"/>
          </a:p>
        </p:txBody>
      </p:sp>
      <p:sp>
        <p:nvSpPr>
          <p:cNvPr id="7" name="Title 4"/>
          <p:cNvSpPr>
            <a:spLocks noGrp="1"/>
          </p:cNvSpPr>
          <p:nvPr>
            <p:ph type="title"/>
          </p:nvPr>
        </p:nvSpPr>
        <p:spPr>
          <a:xfrm>
            <a:off x="457200" y="207821"/>
            <a:ext cx="8229600" cy="581889"/>
          </a:xfrm>
        </p:spPr>
        <p:txBody>
          <a:bodyPr/>
          <a:lstStyle/>
          <a:p>
            <a:pPr lvl="0">
              <a:spcBef>
                <a:spcPct val="20000"/>
              </a:spcBef>
            </a:pPr>
            <a:r>
              <a:rPr lang="en-US" sz="2800" b="1" dirty="0">
                <a:solidFill>
                  <a:srgbClr val="0000FF"/>
                </a:solidFill>
                <a:ea typeface="+mn-ea"/>
              </a:rPr>
              <a:t>Revisiting to the speculative trade example</a:t>
            </a:r>
            <a:r>
              <a:rPr lang="en-US" sz="2800" dirty="0">
                <a:solidFill>
                  <a:srgbClr val="000000"/>
                </a:solidFill>
                <a:ea typeface="+mn-ea"/>
              </a:rPr>
              <a:t> </a:t>
            </a:r>
            <a:endParaRPr lang="en-US" sz="5400" dirty="0"/>
          </a:p>
        </p:txBody>
      </p:sp>
    </p:spTree>
    <p:extLst>
      <p:ext uri="{BB962C8B-B14F-4D97-AF65-F5344CB8AC3E}">
        <p14:creationId xmlns:p14="http://schemas.microsoft.com/office/powerpoint/2010/main" val="197621721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01748" y="689713"/>
            <a:ext cx="7554551" cy="307680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53882918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20818" y="403956"/>
            <a:ext cx="8466288" cy="577455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83321126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152400" y="-3226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
        <p:nvSpPr>
          <p:cNvPr id="5" name="Text Box 25"/>
          <p:cNvSpPr txBox="1">
            <a:spLocks noChangeArrowheads="1"/>
          </p:cNvSpPr>
          <p:nvPr/>
        </p:nvSpPr>
        <p:spPr bwMode="auto">
          <a:xfrm>
            <a:off x="7967458" y="3522949"/>
            <a:ext cx="523205" cy="515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24"/>
          <p:cNvSpPr txBox="1">
            <a:spLocks noChangeArrowheads="1"/>
          </p:cNvSpPr>
          <p:nvPr/>
        </p:nvSpPr>
        <p:spPr bwMode="auto">
          <a:xfrm>
            <a:off x="7057535" y="6216156"/>
            <a:ext cx="684484" cy="5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Oval 23"/>
          <p:cNvSpPr>
            <a:spLocks noChangeArrowheads="1"/>
          </p:cNvSpPr>
          <p:nvPr/>
        </p:nvSpPr>
        <p:spPr bwMode="auto">
          <a:xfrm rot="303102">
            <a:off x="3259882" y="403883"/>
            <a:ext cx="3532904" cy="1209145"/>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8" name="Oval 22"/>
          <p:cNvSpPr>
            <a:spLocks noChangeArrowheads="1"/>
          </p:cNvSpPr>
          <p:nvPr/>
        </p:nvSpPr>
        <p:spPr bwMode="auto">
          <a:xfrm rot="956073">
            <a:off x="3075745" y="428649"/>
            <a:ext cx="5021880" cy="1849280"/>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9" name="Text Box 21"/>
          <p:cNvSpPr txBox="1">
            <a:spLocks noChangeArrowheads="1"/>
          </p:cNvSpPr>
          <p:nvPr/>
        </p:nvSpPr>
        <p:spPr bwMode="auto">
          <a:xfrm>
            <a:off x="1990603" y="1443468"/>
            <a:ext cx="1781056" cy="87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r>
              <a:rPr lang="en-US" altLang="en-US" sz="2400" baseline="-30000">
                <a:ea typeface="Times New Roman" pitchFamily="18" charset="0"/>
              </a:rPr>
              <a:t>1</a:t>
            </a:r>
            <a:r>
              <a:rPr lang="en-US" altLang="en-US" sz="2400" baseline="-30000">
                <a:latin typeface="Times New Roman" pitchFamily="18" charset="0"/>
                <a:ea typeface="Times New Roman" pitchFamily="18" charset="0"/>
                <a:sym typeface="Symbol" pitchFamily="18" charset="2"/>
              </a:rPr>
              <a:t>	</a:t>
            </a:r>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r>
              <a:rPr lang="en-US" altLang="en-US" sz="2400" baseline="-30000">
                <a:ea typeface="Times New Roman" pitchFamily="18" charset="0"/>
              </a:rPr>
              <a:t>2</a:t>
            </a:r>
            <a:endParaRPr lang="en-US" altLang="en-US" sz="900">
              <a:latin typeface="Times New Roman" pitchFamily="18" charset="0"/>
              <a:sym typeface="Symbol" pitchFamily="18" charset="2"/>
            </a:endParaRPr>
          </a:p>
          <a:p>
            <a:pPr defTabSz="914297" eaLnBrk="0" hangingPunct="0"/>
            <a:r>
              <a:rPr lang="en-US" altLang="en-US" sz="2400">
                <a:latin typeface="Times New Roman" pitchFamily="18" charset="0"/>
                <a:ea typeface="Times New Roman" pitchFamily="18" charset="0"/>
                <a:sym typeface="Symbol" pitchFamily="18" charset="2"/>
              </a:rPr>
              <a:t>1/18	2/18</a:t>
            </a:r>
          </a:p>
        </p:txBody>
      </p:sp>
      <p:sp>
        <p:nvSpPr>
          <p:cNvPr id="10" name="Text Box 20"/>
          <p:cNvSpPr txBox="1">
            <a:spLocks noChangeArrowheads="1"/>
          </p:cNvSpPr>
          <p:nvPr/>
        </p:nvSpPr>
        <p:spPr bwMode="auto">
          <a:xfrm>
            <a:off x="4000243" y="643298"/>
            <a:ext cx="2514432" cy="87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3</a:t>
            </a:r>
            <a:r>
              <a:rPr lang="en-US" altLang="en-US" sz="2400" baseline="-30000" dirty="0">
                <a:latin typeface="Times New Roman" pitchFamily="18" charset="0"/>
                <a:ea typeface="Times New Roman" pitchFamily="18" charset="0"/>
                <a:sym typeface="Symbol" pitchFamily="18" charset="2"/>
              </a:rPr>
              <a:t>	</a:t>
            </a:r>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4</a:t>
            </a:r>
            <a:endParaRPr lang="en-US" altLang="en-US" sz="900" dirty="0">
              <a:latin typeface="Times New Roman" pitchFamily="18" charset="0"/>
              <a:sym typeface="Symbol" pitchFamily="18" charset="2"/>
            </a:endParaRPr>
          </a:p>
          <a:p>
            <a:pPr defTabSz="914297" eaLnBrk="0" hangingPunct="0"/>
            <a:r>
              <a:rPr lang="en-US" altLang="en-US" sz="2400" dirty="0">
                <a:latin typeface="Times New Roman" pitchFamily="18" charset="0"/>
                <a:ea typeface="Times New Roman" pitchFamily="18" charset="0"/>
                <a:sym typeface="Symbol" pitchFamily="18" charset="2"/>
              </a:rPr>
              <a:t>1/9	2/9</a:t>
            </a:r>
          </a:p>
        </p:txBody>
      </p:sp>
      <p:sp>
        <p:nvSpPr>
          <p:cNvPr id="11" name="Text Box 19"/>
          <p:cNvSpPr txBox="1">
            <a:spLocks noChangeArrowheads="1"/>
          </p:cNvSpPr>
          <p:nvPr/>
        </p:nvSpPr>
        <p:spPr bwMode="auto">
          <a:xfrm>
            <a:off x="6333713" y="1452993"/>
            <a:ext cx="1647715" cy="87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r>
              <a:rPr lang="en-US" altLang="en-US" sz="2400" baseline="-30000">
                <a:ea typeface="Times New Roman" pitchFamily="18" charset="0"/>
              </a:rPr>
              <a:t>5</a:t>
            </a:r>
            <a:r>
              <a:rPr lang="en-US" altLang="en-US" sz="2400" baseline="-30000">
                <a:latin typeface="Times New Roman" pitchFamily="18" charset="0"/>
                <a:ea typeface="Times New Roman" pitchFamily="18" charset="0"/>
                <a:sym typeface="Symbol" pitchFamily="18" charset="2"/>
              </a:rPr>
              <a:t>	</a:t>
            </a:r>
            <a:r>
              <a:rPr lang="en-US" altLang="en-US" sz="2400">
                <a:latin typeface="Times New Roman" pitchFamily="18" charset="0"/>
                <a:ea typeface="Times New Roman" pitchFamily="18" charset="0"/>
                <a:sym typeface="Symbol" pitchFamily="18" charset="2"/>
              </a:rPr>
              <a:t></a:t>
            </a:r>
            <a:r>
              <a:rPr lang="en-US" altLang="en-US" sz="2400">
                <a:ea typeface="Times New Roman" pitchFamily="18" charset="0"/>
              </a:rPr>
              <a:t> </a:t>
            </a:r>
            <a:r>
              <a:rPr lang="en-US" altLang="en-US" sz="2400">
                <a:latin typeface="Times New Roman" pitchFamily="18" charset="0"/>
                <a:ea typeface="Times New Roman" pitchFamily="18" charset="0"/>
                <a:sym typeface="Symbol" pitchFamily="18" charset="2"/>
              </a:rPr>
              <a:t></a:t>
            </a:r>
            <a:r>
              <a:rPr lang="en-US" altLang="en-US" sz="2400" baseline="-30000">
                <a:ea typeface="Times New Roman" pitchFamily="18" charset="0"/>
              </a:rPr>
              <a:t>6</a:t>
            </a:r>
            <a:endParaRPr lang="en-US" altLang="en-US" sz="900">
              <a:latin typeface="Times New Roman" pitchFamily="18" charset="0"/>
              <a:sym typeface="Symbol" pitchFamily="18" charset="2"/>
            </a:endParaRPr>
          </a:p>
          <a:p>
            <a:pPr defTabSz="914297" eaLnBrk="0" hangingPunct="0"/>
            <a:r>
              <a:rPr lang="en-US" altLang="en-US" sz="2400">
                <a:latin typeface="Times New Roman" pitchFamily="18" charset="0"/>
                <a:ea typeface="Times New Roman" pitchFamily="18" charset="0"/>
                <a:sym typeface="Symbol" pitchFamily="18" charset="2"/>
              </a:rPr>
              <a:t>1/18	2/18</a:t>
            </a:r>
          </a:p>
        </p:txBody>
      </p:sp>
      <p:sp>
        <p:nvSpPr>
          <p:cNvPr id="12" name="Text Box 18"/>
          <p:cNvSpPr txBox="1">
            <a:spLocks noChangeArrowheads="1"/>
          </p:cNvSpPr>
          <p:nvPr/>
        </p:nvSpPr>
        <p:spPr bwMode="auto">
          <a:xfrm>
            <a:off x="3878332" y="5446468"/>
            <a:ext cx="2743017" cy="8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odd</a:t>
            </a:r>
            <a:r>
              <a:rPr lang="en-US" altLang="en-US" sz="2400" baseline="-30000" dirty="0">
                <a:latin typeface="Times New Roman" pitchFamily="18" charset="0"/>
                <a:ea typeface="Times New Roman" pitchFamily="18" charset="0"/>
                <a:sym typeface="Symbol" pitchFamily="18" charset="2"/>
              </a:rPr>
              <a:t>	</a:t>
            </a:r>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even</a:t>
            </a:r>
            <a:endParaRPr lang="en-US" altLang="en-US" sz="900" dirty="0">
              <a:latin typeface="Times New Roman" pitchFamily="18" charset="0"/>
              <a:sym typeface="Symbol" pitchFamily="18" charset="2"/>
            </a:endParaRPr>
          </a:p>
          <a:p>
            <a:pPr defTabSz="914297" eaLnBrk="0" hangingPunct="0"/>
            <a:r>
              <a:rPr lang="en-US" altLang="en-US" sz="2400" dirty="0">
                <a:latin typeface="Times New Roman" pitchFamily="18" charset="0"/>
                <a:ea typeface="Times New Roman" pitchFamily="18" charset="0"/>
                <a:sym typeface="Symbol" pitchFamily="18" charset="2"/>
              </a:rPr>
              <a:t>1/3	2/3</a:t>
            </a:r>
          </a:p>
        </p:txBody>
      </p:sp>
      <p:sp>
        <p:nvSpPr>
          <p:cNvPr id="13" name="Oval 17"/>
          <p:cNvSpPr>
            <a:spLocks noChangeArrowheads="1"/>
          </p:cNvSpPr>
          <p:nvPr/>
        </p:nvSpPr>
        <p:spPr bwMode="auto">
          <a:xfrm>
            <a:off x="1852816" y="1471411"/>
            <a:ext cx="1961384" cy="828747"/>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Oval 16"/>
          <p:cNvSpPr>
            <a:spLocks noChangeArrowheads="1"/>
          </p:cNvSpPr>
          <p:nvPr/>
        </p:nvSpPr>
        <p:spPr bwMode="auto">
          <a:xfrm>
            <a:off x="3230674" y="5341049"/>
            <a:ext cx="3293525" cy="990686"/>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5" name="Oval 15"/>
          <p:cNvSpPr>
            <a:spLocks noChangeArrowheads="1"/>
          </p:cNvSpPr>
          <p:nvPr/>
        </p:nvSpPr>
        <p:spPr bwMode="auto">
          <a:xfrm>
            <a:off x="2983041" y="5151168"/>
            <a:ext cx="3809746" cy="1380610"/>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6" name="Text Box 14"/>
          <p:cNvSpPr txBox="1">
            <a:spLocks noChangeArrowheads="1"/>
          </p:cNvSpPr>
          <p:nvPr/>
        </p:nvSpPr>
        <p:spPr bwMode="auto">
          <a:xfrm>
            <a:off x="3743085" y="2729455"/>
            <a:ext cx="3143040" cy="87701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7</a:t>
            </a:r>
            <a:r>
              <a:rPr lang="en-US" altLang="en-US" sz="2400" baseline="-30000" dirty="0">
                <a:latin typeface="Times New Roman" pitchFamily="18" charset="0"/>
                <a:ea typeface="Times New Roman" pitchFamily="18" charset="0"/>
                <a:sym typeface="Symbol" pitchFamily="18" charset="2"/>
              </a:rPr>
              <a:t>		</a:t>
            </a:r>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baseline="-30000" dirty="0">
                <a:ea typeface="Times New Roman" pitchFamily="18" charset="0"/>
              </a:rPr>
              <a:t>8</a:t>
            </a:r>
            <a:endParaRPr lang="en-US" altLang="en-US" sz="900" dirty="0">
              <a:latin typeface="Times New Roman" pitchFamily="18" charset="0"/>
              <a:sym typeface="Symbol" pitchFamily="18" charset="2"/>
            </a:endParaRPr>
          </a:p>
          <a:p>
            <a:pPr defTabSz="914297" eaLnBrk="0" hangingPunct="0"/>
            <a:r>
              <a:rPr lang="en-US" altLang="en-US" sz="2400" dirty="0">
                <a:latin typeface="Times New Roman" pitchFamily="18" charset="0"/>
                <a:ea typeface="Times New Roman" pitchFamily="18" charset="0"/>
                <a:sym typeface="Symbol" pitchFamily="18" charset="2"/>
              </a:rPr>
              <a:t>1/9		2/9</a:t>
            </a:r>
          </a:p>
        </p:txBody>
      </p:sp>
      <p:sp>
        <p:nvSpPr>
          <p:cNvPr id="19" name="AutoShape 11"/>
          <p:cNvSpPr>
            <a:spLocks noChangeShapeType="1"/>
          </p:cNvSpPr>
          <p:nvPr/>
        </p:nvSpPr>
        <p:spPr bwMode="auto">
          <a:xfrm>
            <a:off x="2144898" y="1703206"/>
            <a:ext cx="635"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AutoShape 10"/>
          <p:cNvSpPr>
            <a:spLocks noChangeShapeType="1"/>
          </p:cNvSpPr>
          <p:nvPr/>
        </p:nvSpPr>
        <p:spPr bwMode="auto">
          <a:xfrm>
            <a:off x="2144898" y="1703206"/>
            <a:ext cx="635"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1" name="Freeform 9"/>
          <p:cNvSpPr>
            <a:spLocks/>
          </p:cNvSpPr>
          <p:nvPr/>
        </p:nvSpPr>
        <p:spPr bwMode="auto">
          <a:xfrm>
            <a:off x="1435650" y="1674629"/>
            <a:ext cx="1937891" cy="3756354"/>
          </a:xfrm>
          <a:custGeom>
            <a:avLst/>
            <a:gdLst>
              <a:gd name="T0" fmla="*/ 1117 w 3052"/>
              <a:gd name="T1" fmla="*/ 0 h 6418"/>
              <a:gd name="T2" fmla="*/ 322 w 3052"/>
              <a:gd name="T3" fmla="*/ 2166 h 6418"/>
              <a:gd name="T4" fmla="*/ 3052 w 3052"/>
              <a:gd name="T5" fmla="*/ 6418 h 6418"/>
            </a:gdLst>
            <a:ahLst/>
            <a:cxnLst>
              <a:cxn ang="0">
                <a:pos x="T0" y="T1"/>
              </a:cxn>
              <a:cxn ang="0">
                <a:pos x="T2" y="T3"/>
              </a:cxn>
              <a:cxn ang="0">
                <a:pos x="T4" y="T5"/>
              </a:cxn>
            </a:cxnLst>
            <a:rect l="0" t="0" r="r" b="b"/>
            <a:pathLst>
              <a:path w="3052" h="6418">
                <a:moveTo>
                  <a:pt x="1117" y="0"/>
                </a:moveTo>
                <a:cubicBezTo>
                  <a:pt x="558" y="548"/>
                  <a:pt x="0" y="1096"/>
                  <a:pt x="322" y="2166"/>
                </a:cubicBezTo>
                <a:cubicBezTo>
                  <a:pt x="644" y="3236"/>
                  <a:pt x="1848" y="4827"/>
                  <a:pt x="3052" y="6418"/>
                </a:cubicBezTo>
              </a:path>
            </a:pathLst>
          </a:custGeom>
          <a:noFill/>
          <a:ln w="28575">
            <a:solidFill>
              <a:srgbClr val="FF000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2" name="Freeform 8"/>
          <p:cNvSpPr>
            <a:spLocks/>
          </p:cNvSpPr>
          <p:nvPr/>
        </p:nvSpPr>
        <p:spPr bwMode="auto">
          <a:xfrm>
            <a:off x="2221092" y="1693680"/>
            <a:ext cx="797507" cy="2975303"/>
          </a:xfrm>
          <a:custGeom>
            <a:avLst/>
            <a:gdLst>
              <a:gd name="T0" fmla="*/ 1553 w 1553"/>
              <a:gd name="T1" fmla="*/ 0 h 5058"/>
              <a:gd name="T2" fmla="*/ 87 w 1553"/>
              <a:gd name="T3" fmla="*/ 2855 h 5058"/>
              <a:gd name="T4" fmla="*/ 1032 w 1553"/>
              <a:gd name="T5" fmla="*/ 5058 h 5058"/>
            </a:gdLst>
            <a:ahLst/>
            <a:cxnLst>
              <a:cxn ang="0">
                <a:pos x="T0" y="T1"/>
              </a:cxn>
              <a:cxn ang="0">
                <a:pos x="T2" y="T3"/>
              </a:cxn>
              <a:cxn ang="0">
                <a:pos x="T4" y="T5"/>
              </a:cxn>
            </a:cxnLst>
            <a:rect l="0" t="0" r="r" b="b"/>
            <a:pathLst>
              <a:path w="1553" h="5058">
                <a:moveTo>
                  <a:pt x="1553" y="0"/>
                </a:moveTo>
                <a:cubicBezTo>
                  <a:pt x="863" y="1006"/>
                  <a:pt x="174" y="2012"/>
                  <a:pt x="87" y="2855"/>
                </a:cubicBezTo>
                <a:cubicBezTo>
                  <a:pt x="0" y="3698"/>
                  <a:pt x="516" y="4378"/>
                  <a:pt x="1032" y="5058"/>
                </a:cubicBezTo>
              </a:path>
            </a:pathLst>
          </a:cu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Freeform 7"/>
          <p:cNvSpPr>
            <a:spLocks/>
          </p:cNvSpPr>
          <p:nvPr/>
        </p:nvSpPr>
        <p:spPr bwMode="auto">
          <a:xfrm>
            <a:off x="2431898" y="2973951"/>
            <a:ext cx="1455958" cy="1695031"/>
          </a:xfrm>
          <a:custGeom>
            <a:avLst/>
            <a:gdLst>
              <a:gd name="T0" fmla="*/ 2293 w 2293"/>
              <a:gd name="T1" fmla="*/ 0 h 3087"/>
              <a:gd name="T2" fmla="*/ 373 w 2293"/>
              <a:gd name="T3" fmla="*/ 996 h 3087"/>
              <a:gd name="T4" fmla="*/ 58 w 2293"/>
              <a:gd name="T5" fmla="*/ 1995 h 3087"/>
              <a:gd name="T6" fmla="*/ 508 w 2293"/>
              <a:gd name="T7" fmla="*/ 3087 h 3087"/>
            </a:gdLst>
            <a:ahLst/>
            <a:cxnLst>
              <a:cxn ang="0">
                <a:pos x="T0" y="T1"/>
              </a:cxn>
              <a:cxn ang="0">
                <a:pos x="T2" y="T3"/>
              </a:cxn>
              <a:cxn ang="0">
                <a:pos x="T4" y="T5"/>
              </a:cxn>
              <a:cxn ang="0">
                <a:pos x="T6" y="T7"/>
              </a:cxn>
            </a:cxnLst>
            <a:rect l="0" t="0" r="r" b="b"/>
            <a:pathLst>
              <a:path w="2293" h="3087">
                <a:moveTo>
                  <a:pt x="2293" y="0"/>
                </a:moveTo>
                <a:cubicBezTo>
                  <a:pt x="1519" y="331"/>
                  <a:pt x="746" y="663"/>
                  <a:pt x="373" y="996"/>
                </a:cubicBezTo>
                <a:cubicBezTo>
                  <a:pt x="0" y="1329"/>
                  <a:pt x="36" y="1647"/>
                  <a:pt x="58" y="1995"/>
                </a:cubicBezTo>
                <a:cubicBezTo>
                  <a:pt x="80" y="2343"/>
                  <a:pt x="294" y="2715"/>
                  <a:pt x="508" y="3087"/>
                </a:cubicBezTo>
              </a:path>
            </a:pathLst>
          </a:cu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Freeform 6"/>
          <p:cNvSpPr>
            <a:spLocks/>
          </p:cNvSpPr>
          <p:nvPr/>
        </p:nvSpPr>
        <p:spPr bwMode="auto">
          <a:xfrm>
            <a:off x="2395705" y="2973951"/>
            <a:ext cx="3301780" cy="1681177"/>
          </a:xfrm>
          <a:custGeom>
            <a:avLst/>
            <a:gdLst>
              <a:gd name="T0" fmla="*/ 5200 w 5200"/>
              <a:gd name="T1" fmla="*/ 0 h 3087"/>
              <a:gd name="T2" fmla="*/ 775 w 5200"/>
              <a:gd name="T3" fmla="*/ 1623 h 3087"/>
              <a:gd name="T4" fmla="*/ 550 w 5200"/>
              <a:gd name="T5" fmla="*/ 3087 h 3087"/>
            </a:gdLst>
            <a:ahLst/>
            <a:cxnLst>
              <a:cxn ang="0">
                <a:pos x="T0" y="T1"/>
              </a:cxn>
              <a:cxn ang="0">
                <a:pos x="T2" y="T3"/>
              </a:cxn>
              <a:cxn ang="0">
                <a:pos x="T4" y="T5"/>
              </a:cxn>
            </a:cxnLst>
            <a:rect l="0" t="0" r="r" b="b"/>
            <a:pathLst>
              <a:path w="5200" h="3087">
                <a:moveTo>
                  <a:pt x="5200" y="0"/>
                </a:moveTo>
                <a:cubicBezTo>
                  <a:pt x="3375" y="554"/>
                  <a:pt x="1550" y="1108"/>
                  <a:pt x="775" y="1623"/>
                </a:cubicBezTo>
                <a:cubicBezTo>
                  <a:pt x="0" y="2138"/>
                  <a:pt x="275" y="2612"/>
                  <a:pt x="550" y="3087"/>
                </a:cubicBezTo>
              </a:path>
            </a:pathLst>
          </a:cu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5" name="Freeform 5"/>
          <p:cNvSpPr>
            <a:spLocks/>
          </p:cNvSpPr>
          <p:nvPr/>
        </p:nvSpPr>
        <p:spPr bwMode="auto">
          <a:xfrm>
            <a:off x="5840350" y="1703206"/>
            <a:ext cx="1775342" cy="3727777"/>
          </a:xfrm>
          <a:custGeom>
            <a:avLst/>
            <a:gdLst>
              <a:gd name="T0" fmla="*/ 2397 w 2796"/>
              <a:gd name="T1" fmla="*/ 0 h 6418"/>
              <a:gd name="T2" fmla="*/ 2397 w 2796"/>
              <a:gd name="T3" fmla="*/ 1616 h 6418"/>
              <a:gd name="T4" fmla="*/ 0 w 2796"/>
              <a:gd name="T5" fmla="*/ 6418 h 6418"/>
            </a:gdLst>
            <a:ahLst/>
            <a:cxnLst>
              <a:cxn ang="0">
                <a:pos x="T0" y="T1"/>
              </a:cxn>
              <a:cxn ang="0">
                <a:pos x="T2" y="T3"/>
              </a:cxn>
              <a:cxn ang="0">
                <a:pos x="T4" y="T5"/>
              </a:cxn>
            </a:cxnLst>
            <a:rect l="0" t="0" r="r" b="b"/>
            <a:pathLst>
              <a:path w="2796" h="6418">
                <a:moveTo>
                  <a:pt x="2397" y="0"/>
                </a:moveTo>
                <a:cubicBezTo>
                  <a:pt x="2596" y="273"/>
                  <a:pt x="2796" y="546"/>
                  <a:pt x="2397" y="1616"/>
                </a:cubicBezTo>
                <a:cubicBezTo>
                  <a:pt x="1998" y="2686"/>
                  <a:pt x="999" y="4552"/>
                  <a:pt x="0" y="6418"/>
                </a:cubicBezTo>
              </a:path>
            </a:pathLst>
          </a:custGeom>
          <a:noFill/>
          <a:ln w="28575">
            <a:solidFill>
              <a:srgbClr val="0000FF"/>
            </a:solidFill>
            <a:round/>
            <a:headEnd/>
            <a:tailEnd type="triangle" w="lg" len="lg"/>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6" name="Freeform 4"/>
          <p:cNvSpPr>
            <a:spLocks/>
          </p:cNvSpPr>
          <p:nvPr/>
        </p:nvSpPr>
        <p:spPr bwMode="auto">
          <a:xfrm>
            <a:off x="6459435" y="1703207"/>
            <a:ext cx="269857" cy="2675892"/>
          </a:xfrm>
          <a:custGeom>
            <a:avLst/>
            <a:gdLst>
              <a:gd name="T0" fmla="*/ 87 w 425"/>
              <a:gd name="T1" fmla="*/ 0 h 4607"/>
              <a:gd name="T2" fmla="*/ 375 w 425"/>
              <a:gd name="T3" fmla="*/ 1524 h 4607"/>
              <a:gd name="T4" fmla="*/ 390 w 425"/>
              <a:gd name="T5" fmla="*/ 2597 h 4607"/>
              <a:gd name="T6" fmla="*/ 255 w 425"/>
              <a:gd name="T7" fmla="*/ 3896 h 4607"/>
              <a:gd name="T8" fmla="*/ 0 w 425"/>
              <a:gd name="T9" fmla="*/ 4607 h 4607"/>
            </a:gdLst>
            <a:ahLst/>
            <a:cxnLst>
              <a:cxn ang="0">
                <a:pos x="T0" y="T1"/>
              </a:cxn>
              <a:cxn ang="0">
                <a:pos x="T2" y="T3"/>
              </a:cxn>
              <a:cxn ang="0">
                <a:pos x="T4" y="T5"/>
              </a:cxn>
              <a:cxn ang="0">
                <a:pos x="T6" y="T7"/>
              </a:cxn>
              <a:cxn ang="0">
                <a:pos x="T8" y="T9"/>
              </a:cxn>
            </a:cxnLst>
            <a:rect l="0" t="0" r="r" b="b"/>
            <a:pathLst>
              <a:path w="425" h="4607">
                <a:moveTo>
                  <a:pt x="87" y="0"/>
                </a:moveTo>
                <a:cubicBezTo>
                  <a:pt x="206" y="545"/>
                  <a:pt x="325" y="1091"/>
                  <a:pt x="375" y="1524"/>
                </a:cubicBezTo>
                <a:cubicBezTo>
                  <a:pt x="425" y="1957"/>
                  <a:pt x="410" y="2202"/>
                  <a:pt x="390" y="2597"/>
                </a:cubicBezTo>
                <a:cubicBezTo>
                  <a:pt x="370" y="2992"/>
                  <a:pt x="320" y="3561"/>
                  <a:pt x="255" y="3896"/>
                </a:cubicBezTo>
                <a:cubicBezTo>
                  <a:pt x="190" y="4231"/>
                  <a:pt x="95" y="4419"/>
                  <a:pt x="0" y="4607"/>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7" name="Freeform 3"/>
          <p:cNvSpPr>
            <a:spLocks/>
          </p:cNvSpPr>
          <p:nvPr/>
        </p:nvSpPr>
        <p:spPr bwMode="auto">
          <a:xfrm>
            <a:off x="5697485" y="2973951"/>
            <a:ext cx="704803" cy="1764305"/>
          </a:xfrm>
          <a:custGeom>
            <a:avLst/>
            <a:gdLst>
              <a:gd name="T0" fmla="*/ 0 w 1110"/>
              <a:gd name="T1" fmla="*/ 0 h 3207"/>
              <a:gd name="T2" fmla="*/ 795 w 1110"/>
              <a:gd name="T3" fmla="*/ 822 h 3207"/>
              <a:gd name="T4" fmla="*/ 1095 w 1110"/>
              <a:gd name="T5" fmla="*/ 2330 h 3207"/>
              <a:gd name="T6" fmla="*/ 885 w 1110"/>
              <a:gd name="T7" fmla="*/ 3207 h 3207"/>
            </a:gdLst>
            <a:ahLst/>
            <a:cxnLst>
              <a:cxn ang="0">
                <a:pos x="T0" y="T1"/>
              </a:cxn>
              <a:cxn ang="0">
                <a:pos x="T2" y="T3"/>
              </a:cxn>
              <a:cxn ang="0">
                <a:pos x="T4" y="T5"/>
              </a:cxn>
              <a:cxn ang="0">
                <a:pos x="T6" y="T7"/>
              </a:cxn>
            </a:cxnLst>
            <a:rect l="0" t="0" r="r" b="b"/>
            <a:pathLst>
              <a:path w="1110" h="3207">
                <a:moveTo>
                  <a:pt x="0" y="0"/>
                </a:moveTo>
                <a:cubicBezTo>
                  <a:pt x="306" y="217"/>
                  <a:pt x="613" y="434"/>
                  <a:pt x="795" y="822"/>
                </a:cubicBezTo>
                <a:cubicBezTo>
                  <a:pt x="977" y="1210"/>
                  <a:pt x="1080" y="1933"/>
                  <a:pt x="1095" y="2330"/>
                </a:cubicBezTo>
                <a:cubicBezTo>
                  <a:pt x="1110" y="2727"/>
                  <a:pt x="997" y="2967"/>
                  <a:pt x="885" y="3207"/>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8" name="Freeform 2"/>
          <p:cNvSpPr>
            <a:spLocks/>
          </p:cNvSpPr>
          <p:nvPr/>
        </p:nvSpPr>
        <p:spPr bwMode="auto">
          <a:xfrm>
            <a:off x="3887857" y="2973951"/>
            <a:ext cx="2582373" cy="1853263"/>
          </a:xfrm>
          <a:custGeom>
            <a:avLst/>
            <a:gdLst>
              <a:gd name="T0" fmla="*/ 0 w 4067"/>
              <a:gd name="T1" fmla="*/ 0 h 3366"/>
              <a:gd name="T2" fmla="*/ 3462 w 4067"/>
              <a:gd name="T3" fmla="*/ 2091 h 3366"/>
              <a:gd name="T4" fmla="*/ 3630 w 4067"/>
              <a:gd name="T5" fmla="*/ 3366 h 3366"/>
            </a:gdLst>
            <a:ahLst/>
            <a:cxnLst>
              <a:cxn ang="0">
                <a:pos x="T0" y="T1"/>
              </a:cxn>
              <a:cxn ang="0">
                <a:pos x="T2" y="T3"/>
              </a:cxn>
              <a:cxn ang="0">
                <a:pos x="T4" y="T5"/>
              </a:cxn>
            </a:cxnLst>
            <a:rect l="0" t="0" r="r" b="b"/>
            <a:pathLst>
              <a:path w="4067" h="3366">
                <a:moveTo>
                  <a:pt x="0" y="0"/>
                </a:moveTo>
                <a:cubicBezTo>
                  <a:pt x="1428" y="765"/>
                  <a:pt x="2857" y="1530"/>
                  <a:pt x="3462" y="2091"/>
                </a:cubicBezTo>
                <a:cubicBezTo>
                  <a:pt x="4067" y="2652"/>
                  <a:pt x="3848" y="3009"/>
                  <a:pt x="3630" y="3366"/>
                </a:cubicBez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9" name="Rounded Rectangle 28"/>
          <p:cNvSpPr/>
          <p:nvPr/>
        </p:nvSpPr>
        <p:spPr bwMode="auto">
          <a:xfrm>
            <a:off x="1288473" y="124691"/>
            <a:ext cx="6954982" cy="3491345"/>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0" name="Rounded Rectangle 29"/>
          <p:cNvSpPr/>
          <p:nvPr/>
        </p:nvSpPr>
        <p:spPr bwMode="auto">
          <a:xfrm>
            <a:off x="2701636" y="5084619"/>
            <a:ext cx="4308764" cy="1551709"/>
          </a:xfrm>
          <a:prstGeom prst="roundRect">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44654451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01762" y="518256"/>
            <a:ext cx="8988693" cy="533516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71091053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01950" y="561119"/>
            <a:ext cx="8531094" cy="51219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406418960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400" b="1" dirty="0">
                <a:solidFill>
                  <a:srgbClr val="0000FF"/>
                </a:solidFill>
              </a:rPr>
              <a:t>5. Bayesian games with unawareness</a:t>
            </a:r>
          </a:p>
        </p:txBody>
      </p:sp>
    </p:spTree>
    <p:extLst>
      <p:ext uri="{BB962C8B-B14F-4D97-AF65-F5344CB8AC3E}">
        <p14:creationId xmlns:p14="http://schemas.microsoft.com/office/powerpoint/2010/main" val="414604777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Bayesian games with unawareness</a:t>
            </a:r>
          </a:p>
        </p:txBody>
      </p:sp>
      <p:sp>
        <p:nvSpPr>
          <p:cNvPr id="3" name="Content Placeholder 2"/>
          <p:cNvSpPr>
            <a:spLocks noGrp="1"/>
          </p:cNvSpPr>
          <p:nvPr>
            <p:ph idx="1"/>
          </p:nvPr>
        </p:nvSpPr>
        <p:spPr/>
        <p:txBody>
          <a:bodyPr/>
          <a:lstStyle/>
          <a:p>
            <a:r>
              <a:rPr lang="en-US" dirty="0" smtClean="0"/>
              <a:t>Unawareness of (payoff-)relevant events, actions, and players. </a:t>
            </a:r>
          </a:p>
          <a:p>
            <a:r>
              <a:rPr lang="en-US" dirty="0" smtClean="0"/>
              <a:t>Replace type space with unawareness type space.</a:t>
            </a:r>
          </a:p>
          <a:p>
            <a:r>
              <a:rPr lang="en-US" dirty="0" smtClean="0"/>
              <a:t>Digression: How do we model uncertainty over action sets in standard games?  </a:t>
            </a:r>
          </a:p>
          <a:p>
            <a:pPr marL="0" indent="0">
              <a:buNone/>
            </a:pPr>
            <a:endParaRPr lang="en-US" dirty="0"/>
          </a:p>
        </p:txBody>
      </p:sp>
    </p:spTree>
    <p:extLst>
      <p:ext uri="{BB962C8B-B14F-4D97-AF65-F5344CB8AC3E}">
        <p14:creationId xmlns:p14="http://schemas.microsoft.com/office/powerpoint/2010/main" val="2918700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Non-robustness of Decision Theory</a:t>
            </a:r>
          </a:p>
        </p:txBody>
      </p:sp>
      <p:sp>
        <p:nvSpPr>
          <p:cNvPr id="3" name="Content Placeholder 2"/>
          <p:cNvSpPr>
            <a:spLocks noGrp="1"/>
          </p:cNvSpPr>
          <p:nvPr>
            <p:ph idx="1"/>
          </p:nvPr>
        </p:nvSpPr>
        <p:spPr/>
        <p:txBody>
          <a:bodyPr/>
          <a:lstStyle/>
          <a:p>
            <a:pPr marL="0" indent="0">
              <a:buNone/>
            </a:pPr>
            <a:r>
              <a:rPr lang="en-US" sz="2400" dirty="0"/>
              <a:t>In decision theory, the decision maker’s perception of the problem are captured in the primitives (state space, set of consequences, acts etc.)</a:t>
            </a:r>
          </a:p>
          <a:p>
            <a:pPr marL="0" indent="0">
              <a:buNone/>
            </a:pPr>
            <a:endParaRPr lang="en-US" sz="2400" dirty="0"/>
          </a:p>
          <a:p>
            <a:pPr marL="0" indent="0">
              <a:buNone/>
            </a:pPr>
            <a:r>
              <a:rPr lang="en-US" sz="2400" dirty="0"/>
              <a:t>These primitives are assumed by the modeler and are not revealed. </a:t>
            </a:r>
          </a:p>
          <a:p>
            <a:pPr marL="0" indent="0">
              <a:buNone/>
            </a:pPr>
            <a:endParaRPr lang="en-US" sz="2400" dirty="0"/>
          </a:p>
          <a:p>
            <a:pPr marL="0" indent="0">
              <a:buNone/>
            </a:pPr>
            <a:r>
              <a:rPr lang="en-US" sz="2400" dirty="0"/>
              <a:t>Preference are revealed </a:t>
            </a:r>
            <a:r>
              <a:rPr lang="en-US" sz="2400" i="1" dirty="0"/>
              <a:t>given</a:t>
            </a:r>
            <a:r>
              <a:rPr lang="en-US" sz="2400" dirty="0"/>
              <a:t> primitives.</a:t>
            </a:r>
          </a:p>
          <a:p>
            <a:pPr marL="0" indent="0">
              <a:buNone/>
            </a:pPr>
            <a:endParaRPr lang="en-US" sz="2400" dirty="0"/>
          </a:p>
          <a:p>
            <a:pPr marL="0" indent="0">
              <a:buNone/>
            </a:pPr>
            <a:r>
              <a:rPr lang="en-US" sz="2400" dirty="0"/>
              <a:t>How do we know that the decision maker views the problem the same as the modeler? </a:t>
            </a:r>
          </a:p>
        </p:txBody>
      </p:sp>
    </p:spTree>
    <p:extLst>
      <p:ext uri="{BB962C8B-B14F-4D97-AF65-F5344CB8AC3E}">
        <p14:creationId xmlns:p14="http://schemas.microsoft.com/office/powerpoint/2010/main" val="202002961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0402" y="237251"/>
            <a:ext cx="8953177" cy="1562610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14051884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07801" y="437277"/>
            <a:ext cx="8118381" cy="211283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86925469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FF"/>
                </a:solidFill>
              </a:rPr>
              <a:t>Example (Feinberg 2005)</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598894"/>
            <a:ext cx="63436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14400" y="5264728"/>
            <a:ext cx="6022782" cy="584765"/>
          </a:xfrm>
          <a:prstGeom prst="rect">
            <a:avLst/>
          </a:prstGeom>
          <a:noFill/>
        </p:spPr>
        <p:txBody>
          <a:bodyPr wrap="none" lIns="91430" tIns="45715" rIns="91430" bIns="45715" rtlCol="0">
            <a:spAutoFit/>
          </a:bodyPr>
          <a:lstStyle/>
          <a:p>
            <a:r>
              <a:rPr lang="en-US" sz="3200" dirty="0"/>
              <a:t>Unique Nash equilibrium </a:t>
            </a:r>
            <a:r>
              <a:rPr lang="en-US" sz="3200" dirty="0">
                <a:latin typeface="Arial"/>
              </a:rPr>
              <a:t>(a</a:t>
            </a:r>
            <a:r>
              <a:rPr lang="en-US" sz="3200" baseline="-25000" dirty="0">
                <a:latin typeface="Arial"/>
              </a:rPr>
              <a:t>2</a:t>
            </a:r>
            <a:r>
              <a:rPr lang="en-US" sz="3200" dirty="0">
                <a:latin typeface="Arial"/>
              </a:rPr>
              <a:t>, b</a:t>
            </a:r>
            <a:r>
              <a:rPr lang="en-US" sz="3200" baseline="-25000" dirty="0">
                <a:latin typeface="Arial"/>
              </a:rPr>
              <a:t>1</a:t>
            </a:r>
            <a:r>
              <a:rPr lang="en-US" sz="3200" dirty="0">
                <a:latin typeface="Arial"/>
              </a:rPr>
              <a:t>)</a:t>
            </a:r>
          </a:p>
        </p:txBody>
      </p:sp>
      <p:sp>
        <p:nvSpPr>
          <p:cNvPr id="8" name="Rectangle 7"/>
          <p:cNvSpPr/>
          <p:nvPr/>
        </p:nvSpPr>
        <p:spPr bwMode="auto">
          <a:xfrm>
            <a:off x="4405746" y="3477491"/>
            <a:ext cx="1080655" cy="595745"/>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214587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707" y="0"/>
            <a:ext cx="3915027" cy="19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221656" y="360207"/>
            <a:ext cx="2438400" cy="14270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 name="Oval 8"/>
          <p:cNvSpPr/>
          <p:nvPr/>
        </p:nvSpPr>
        <p:spPr bwMode="auto">
          <a:xfrm>
            <a:off x="734272" y="2327549"/>
            <a:ext cx="1371600" cy="1136073"/>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 name="TextBox 4"/>
          <p:cNvSpPr txBox="1"/>
          <p:nvPr/>
        </p:nvSpPr>
        <p:spPr>
          <a:xfrm>
            <a:off x="761982" y="775841"/>
            <a:ext cx="1499108" cy="584765"/>
          </a:xfrm>
          <a:prstGeom prst="rect">
            <a:avLst/>
          </a:prstGeom>
          <a:noFill/>
        </p:spPr>
        <p:txBody>
          <a:bodyPr wrap="none" lIns="91430" tIns="45715" rIns="91430" bIns="45715" rtlCol="0">
            <a:spAutoFit/>
          </a:bodyPr>
          <a:lstStyle/>
          <a:p>
            <a:r>
              <a:rPr lang="en-US" sz="3200" dirty="0">
                <a:latin typeface="cmmi10"/>
              </a:rPr>
              <a:t>!</a:t>
            </a:r>
            <a:r>
              <a:rPr lang="en-US" sz="3200" baseline="-25000" dirty="0">
                <a:latin typeface="cmmi10"/>
              </a:rPr>
              <a:t>1</a:t>
            </a:r>
            <a:r>
              <a:rPr lang="en-US" sz="3200" dirty="0"/>
              <a:t>	</a:t>
            </a:r>
            <a:r>
              <a:rPr lang="en-US" sz="3200" dirty="0">
                <a:latin typeface="cmmi10"/>
              </a:rPr>
              <a:t>!</a:t>
            </a:r>
            <a:r>
              <a:rPr lang="en-US" sz="3200" baseline="-25000" dirty="0">
                <a:latin typeface="cmmi10"/>
              </a:rPr>
              <a:t>2</a:t>
            </a:r>
            <a:endParaRPr lang="en-US" sz="3200" baseline="-25000" dirty="0"/>
          </a:p>
        </p:txBody>
      </p:sp>
      <p:sp>
        <p:nvSpPr>
          <p:cNvPr id="10" name="TextBox 9"/>
          <p:cNvSpPr txBox="1"/>
          <p:nvPr/>
        </p:nvSpPr>
        <p:spPr>
          <a:xfrm>
            <a:off x="1149912" y="2590786"/>
            <a:ext cx="575778" cy="584765"/>
          </a:xfrm>
          <a:prstGeom prst="rect">
            <a:avLst/>
          </a:prstGeom>
          <a:noFill/>
        </p:spPr>
        <p:txBody>
          <a:bodyPr wrap="none" lIns="91430" tIns="45715" rIns="91430" bIns="45715" rtlCol="0">
            <a:spAutoFit/>
          </a:bodyPr>
          <a:lstStyle/>
          <a:p>
            <a:r>
              <a:rPr lang="en-US" sz="3200" dirty="0">
                <a:latin typeface="cmmi10"/>
              </a:rPr>
              <a:t>!</a:t>
            </a:r>
            <a:r>
              <a:rPr lang="en-US" sz="3200" baseline="-25000" dirty="0">
                <a:latin typeface="cmmi10"/>
              </a:rPr>
              <a:t>3</a:t>
            </a:r>
            <a:endParaRPr lang="en-US" sz="3200" baseline="-25000" dirty="0"/>
          </a:p>
        </p:txBody>
      </p:sp>
      <p:sp>
        <p:nvSpPr>
          <p:cNvPr id="7" name="Oval 6"/>
          <p:cNvSpPr/>
          <p:nvPr/>
        </p:nvSpPr>
        <p:spPr bwMode="auto">
          <a:xfrm>
            <a:off x="1607108" y="775840"/>
            <a:ext cx="748145" cy="678872"/>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cxnSp>
        <p:nvCxnSpPr>
          <p:cNvPr id="12" name="Straight Arrow Connector 11"/>
          <p:cNvCxnSpPr/>
          <p:nvPr/>
        </p:nvCxnSpPr>
        <p:spPr bwMode="auto">
          <a:xfrm flipV="1">
            <a:off x="1122201" y="1080639"/>
            <a:ext cx="498764" cy="13855"/>
          </a:xfrm>
          <a:prstGeom prst="straightConnector1">
            <a:avLst/>
          </a:prstGeom>
          <a:noFill/>
          <a:ln w="28575" cap="flat" cmpd="sng" algn="ctr">
            <a:solidFill>
              <a:srgbClr val="0000FF"/>
            </a:solidFill>
            <a:prstDash val="solid"/>
            <a:round/>
            <a:headEnd type="none" w="med" len="med"/>
            <a:tailEnd type="triangle" w="lg" len="lg"/>
          </a:ln>
          <a:effectLst/>
        </p:spPr>
      </p:cxnSp>
      <p:sp>
        <p:nvSpPr>
          <p:cNvPr id="21" name="Oval 20"/>
          <p:cNvSpPr/>
          <p:nvPr/>
        </p:nvSpPr>
        <p:spPr bwMode="auto">
          <a:xfrm>
            <a:off x="1039073" y="2563077"/>
            <a:ext cx="748145" cy="678872"/>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2" name="Oval 21"/>
          <p:cNvSpPr/>
          <p:nvPr/>
        </p:nvSpPr>
        <p:spPr bwMode="auto">
          <a:xfrm>
            <a:off x="609582" y="761985"/>
            <a:ext cx="748145" cy="678872"/>
          </a:xfrm>
          <a:prstGeom prst="ellipse">
            <a:avLst/>
          </a:prstGeom>
          <a:noFill/>
          <a:ln w="25400" cap="flat" cmpd="sng" algn="ctr">
            <a:solidFill>
              <a:srgbClr val="FF0000"/>
            </a:solid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5" name="Oval 24"/>
          <p:cNvSpPr/>
          <p:nvPr/>
        </p:nvSpPr>
        <p:spPr bwMode="auto">
          <a:xfrm>
            <a:off x="983654" y="2479949"/>
            <a:ext cx="858982" cy="845127"/>
          </a:xfrm>
          <a:prstGeom prst="ellipse">
            <a:avLst/>
          </a:prstGeom>
          <a:noFill/>
          <a:ln w="25400" cap="flat" cmpd="sng" algn="ctr">
            <a:solidFill>
              <a:srgbClr val="FF0000"/>
            </a:solid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cxnSp>
        <p:nvCxnSpPr>
          <p:cNvPr id="26" name="Straight Arrow Connector 25"/>
          <p:cNvCxnSpPr/>
          <p:nvPr/>
        </p:nvCxnSpPr>
        <p:spPr bwMode="auto">
          <a:xfrm flipH="1">
            <a:off x="1620963" y="1246895"/>
            <a:ext cx="290948" cy="1288472"/>
          </a:xfrm>
          <a:prstGeom prst="straightConnector1">
            <a:avLst/>
          </a:prstGeom>
          <a:noFill/>
          <a:ln w="28575" cap="flat" cmpd="sng" algn="ctr">
            <a:solidFill>
              <a:srgbClr val="FF0000"/>
            </a:solidFill>
            <a:prstDash val="dash"/>
            <a:round/>
            <a:headEnd type="none" w="med" len="med"/>
            <a:tailEnd type="triangle" w="lg" len="lg"/>
          </a:ln>
          <a:effectLst/>
        </p:spPr>
      </p:cxnSp>
      <p:sp>
        <p:nvSpPr>
          <p:cNvPr id="29" name="TextBox 28"/>
          <p:cNvSpPr txBox="1"/>
          <p:nvPr/>
        </p:nvSpPr>
        <p:spPr>
          <a:xfrm>
            <a:off x="2479945" y="1551694"/>
            <a:ext cx="325710" cy="369322"/>
          </a:xfrm>
          <a:prstGeom prst="rect">
            <a:avLst/>
          </a:prstGeom>
          <a:noFill/>
        </p:spPr>
        <p:txBody>
          <a:bodyPr wrap="none" lIns="91430" tIns="45715" rIns="91430" bIns="45715" rtlCol="0">
            <a:spAutoFit/>
          </a:bodyPr>
          <a:lstStyle/>
          <a:p>
            <a:r>
              <a:rPr lang="en-US" dirty="0" smtClean="0">
                <a:latin typeface="cmmi10"/>
              </a:rPr>
              <a:t>S</a:t>
            </a:r>
            <a:endParaRPr lang="en-US" dirty="0">
              <a:latin typeface="cmmi10"/>
            </a:endParaRPr>
          </a:p>
        </p:txBody>
      </p:sp>
      <p:sp>
        <p:nvSpPr>
          <p:cNvPr id="31" name="TextBox 30"/>
          <p:cNvSpPr txBox="1"/>
          <p:nvPr/>
        </p:nvSpPr>
        <p:spPr>
          <a:xfrm>
            <a:off x="2188999" y="3089548"/>
            <a:ext cx="377006" cy="369322"/>
          </a:xfrm>
          <a:prstGeom prst="rect">
            <a:avLst/>
          </a:prstGeom>
          <a:noFill/>
        </p:spPr>
        <p:txBody>
          <a:bodyPr wrap="none" lIns="91430" tIns="45715" rIns="91430" bIns="45715" rtlCol="0">
            <a:spAutoFit/>
          </a:bodyPr>
          <a:lstStyle/>
          <a:p>
            <a:r>
              <a:rPr lang="en-US" dirty="0" smtClean="0">
                <a:latin typeface="cmmi10"/>
              </a:rPr>
              <a:t>S’</a:t>
            </a:r>
            <a:endParaRPr lang="en-US" dirty="0">
              <a:latin typeface="cmmi10"/>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455" y="1972504"/>
            <a:ext cx="3754582" cy="147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385" y="3811965"/>
            <a:ext cx="7411804" cy="114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9152" name="Straight Connector 49151"/>
          <p:cNvCxnSpPr/>
          <p:nvPr/>
        </p:nvCxnSpPr>
        <p:spPr bwMode="auto">
          <a:xfrm>
            <a:off x="5153891" y="1316182"/>
            <a:ext cx="914400" cy="0"/>
          </a:xfrm>
          <a:prstGeom prst="line">
            <a:avLst/>
          </a:prstGeom>
          <a:noFill/>
          <a:ln w="28575" cap="flat" cmpd="sng" algn="ctr">
            <a:solidFill>
              <a:srgbClr val="0000FF"/>
            </a:solidFill>
            <a:prstDash val="solid"/>
            <a:round/>
            <a:headEnd type="none" w="med" len="med"/>
            <a:tailEnd type="none" w="med" len="med"/>
          </a:ln>
          <a:effectLst/>
        </p:spPr>
      </p:cxnSp>
      <p:cxnSp>
        <p:nvCxnSpPr>
          <p:cNvPr id="36" name="Straight Connector 35"/>
          <p:cNvCxnSpPr/>
          <p:nvPr/>
        </p:nvCxnSpPr>
        <p:spPr bwMode="auto">
          <a:xfrm>
            <a:off x="7232073" y="374073"/>
            <a:ext cx="914400" cy="0"/>
          </a:xfrm>
          <a:prstGeom prst="line">
            <a:avLst/>
          </a:prstGeom>
          <a:noFill/>
          <a:ln w="28575" cap="flat" cmpd="sng" algn="ctr">
            <a:solidFill>
              <a:srgbClr val="FF0000"/>
            </a:solidFill>
            <a:prstDash val="dash"/>
            <a:round/>
            <a:headEnd type="none" w="med" len="med"/>
            <a:tailEnd type="none" w="med" len="med"/>
          </a:ln>
          <a:effectLst/>
        </p:spPr>
      </p:cxnSp>
      <p:pic>
        <p:nvPicPr>
          <p:cNvPr id="49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603" y="5320146"/>
            <a:ext cx="5873860" cy="121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3" name="TextBox 49152"/>
          <p:cNvSpPr txBox="1"/>
          <p:nvPr/>
        </p:nvSpPr>
        <p:spPr>
          <a:xfrm>
            <a:off x="471052" y="5126184"/>
            <a:ext cx="2138707" cy="461655"/>
          </a:xfrm>
          <a:prstGeom prst="rect">
            <a:avLst/>
          </a:prstGeom>
          <a:noFill/>
        </p:spPr>
        <p:txBody>
          <a:bodyPr wrap="none" lIns="91430" tIns="45715" rIns="91430" bIns="45715" rtlCol="0">
            <a:spAutoFit/>
          </a:bodyPr>
          <a:lstStyle/>
          <a:p>
            <a:r>
              <a:rPr lang="en-US" sz="2400" dirty="0"/>
              <a:t>An equilibrium</a:t>
            </a:r>
          </a:p>
        </p:txBody>
      </p:sp>
      <p:sp>
        <p:nvSpPr>
          <p:cNvPr id="49157" name="Rectangle 49156"/>
          <p:cNvSpPr/>
          <p:nvPr/>
        </p:nvSpPr>
        <p:spPr bwMode="auto">
          <a:xfrm>
            <a:off x="6941127" y="3061855"/>
            <a:ext cx="651164" cy="360218"/>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0" name="Rectangle 39"/>
          <p:cNvSpPr/>
          <p:nvPr/>
        </p:nvSpPr>
        <p:spPr bwMode="auto">
          <a:xfrm>
            <a:off x="7592291" y="2715492"/>
            <a:ext cx="651164" cy="360218"/>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29090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1" presetClass="entr" presetSubtype="0" fill="hold" nodeType="withEffect">
                                  <p:stCondLst>
                                    <p:cond delay="0"/>
                                  </p:stCondLst>
                                  <p:childTnLst>
                                    <p:set>
                                      <p:cBhvr>
                                        <p:cTn id="28" dur="1" fill="hold">
                                          <p:stCondLst>
                                            <p:cond delay="0"/>
                                          </p:stCondLst>
                                        </p:cTn>
                                        <p:tgtEl>
                                          <p:spTgt spid="49152"/>
                                        </p:tgtEl>
                                        <p:attrNameLst>
                                          <p:attrName>style.visibility</p:attrName>
                                        </p:attrNameLst>
                                      </p:cBhvr>
                                      <p:to>
                                        <p:strVal val="visible"/>
                                      </p:to>
                                    </p:se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heel(1)">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heel(1)">
                                      <p:cBhvr>
                                        <p:cTn id="42" dur="2000"/>
                                        <p:tgtEl>
                                          <p:spTgt spid="22"/>
                                        </p:tgtEl>
                                      </p:cBhvr>
                                    </p:animEffec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9154"/>
                                        </p:tgtEl>
                                        <p:attrNameLst>
                                          <p:attrName>style.visibility</p:attrName>
                                        </p:attrNameLst>
                                      </p:cBhvr>
                                      <p:to>
                                        <p:strVal val="visible"/>
                                      </p:to>
                                    </p:set>
                                    <p:animEffect transition="in" filter="fade">
                                      <p:cBhvr>
                                        <p:cTn id="58" dur="500"/>
                                        <p:tgtEl>
                                          <p:spTgt spid="49154"/>
                                        </p:tgtEl>
                                      </p:cBhvr>
                                    </p:animEffect>
                                  </p:childTnLst>
                                </p:cTn>
                              </p:par>
                              <p:par>
                                <p:cTn id="59" presetID="10" presetClass="entr" presetSubtype="0" fill="hold" nodeType="withEffect">
                                  <p:stCondLst>
                                    <p:cond delay="0"/>
                                  </p:stCondLst>
                                  <p:childTnLst>
                                    <p:set>
                                      <p:cBhvr>
                                        <p:cTn id="60" dur="1" fill="hold">
                                          <p:stCondLst>
                                            <p:cond delay="0"/>
                                          </p:stCondLst>
                                        </p:cTn>
                                        <p:tgtEl>
                                          <p:spTgt spid="49155"/>
                                        </p:tgtEl>
                                        <p:attrNameLst>
                                          <p:attrName>style.visibility</p:attrName>
                                        </p:attrNameLst>
                                      </p:cBhvr>
                                      <p:to>
                                        <p:strVal val="visible"/>
                                      </p:to>
                                    </p:set>
                                    <p:animEffect transition="in" filter="fade">
                                      <p:cBhvr>
                                        <p:cTn id="61" dur="500"/>
                                        <p:tgtEl>
                                          <p:spTgt spid="4915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915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15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915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p:bldP spid="10" grpId="0"/>
      <p:bldP spid="7" grpId="0" animBg="1"/>
      <p:bldP spid="21" grpId="0" animBg="1"/>
      <p:bldP spid="22" grpId="0" animBg="1"/>
      <p:bldP spid="25" grpId="0" animBg="1"/>
      <p:bldP spid="29" grpId="0"/>
      <p:bldP spid="31" grpId="0"/>
      <p:bldP spid="49153" grpId="0"/>
      <p:bldP spid="49157" grpId="0" animBg="1"/>
      <p:bldP spid="40"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707" y="0"/>
            <a:ext cx="3915027" cy="19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221656" y="360207"/>
            <a:ext cx="2438400" cy="14270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 name="Oval 8"/>
          <p:cNvSpPr/>
          <p:nvPr/>
        </p:nvSpPr>
        <p:spPr bwMode="auto">
          <a:xfrm>
            <a:off x="734272" y="2327549"/>
            <a:ext cx="1371600" cy="1136073"/>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 name="TextBox 4"/>
          <p:cNvSpPr txBox="1"/>
          <p:nvPr/>
        </p:nvSpPr>
        <p:spPr>
          <a:xfrm>
            <a:off x="761982" y="775841"/>
            <a:ext cx="1499108" cy="584765"/>
          </a:xfrm>
          <a:prstGeom prst="rect">
            <a:avLst/>
          </a:prstGeom>
          <a:noFill/>
        </p:spPr>
        <p:txBody>
          <a:bodyPr wrap="none" lIns="91430" tIns="45715" rIns="91430" bIns="45715" rtlCol="0">
            <a:spAutoFit/>
          </a:bodyPr>
          <a:lstStyle/>
          <a:p>
            <a:r>
              <a:rPr lang="en-US" sz="3200" dirty="0">
                <a:latin typeface="cmmi10"/>
              </a:rPr>
              <a:t>!</a:t>
            </a:r>
            <a:r>
              <a:rPr lang="en-US" sz="3200" baseline="-25000" dirty="0">
                <a:latin typeface="cmmi10"/>
              </a:rPr>
              <a:t>1</a:t>
            </a:r>
            <a:r>
              <a:rPr lang="en-US" sz="3200" dirty="0"/>
              <a:t>	</a:t>
            </a:r>
            <a:r>
              <a:rPr lang="en-US" sz="3200" dirty="0">
                <a:latin typeface="cmmi10"/>
              </a:rPr>
              <a:t>!</a:t>
            </a:r>
            <a:r>
              <a:rPr lang="en-US" sz="3200" baseline="-25000" dirty="0">
                <a:latin typeface="cmmi10"/>
              </a:rPr>
              <a:t>2</a:t>
            </a:r>
            <a:endParaRPr lang="en-US" sz="3200" baseline="-25000" dirty="0"/>
          </a:p>
        </p:txBody>
      </p:sp>
      <p:sp>
        <p:nvSpPr>
          <p:cNvPr id="10" name="TextBox 9"/>
          <p:cNvSpPr txBox="1"/>
          <p:nvPr/>
        </p:nvSpPr>
        <p:spPr>
          <a:xfrm>
            <a:off x="1149912" y="2590786"/>
            <a:ext cx="575778" cy="584765"/>
          </a:xfrm>
          <a:prstGeom prst="rect">
            <a:avLst/>
          </a:prstGeom>
          <a:noFill/>
        </p:spPr>
        <p:txBody>
          <a:bodyPr wrap="none" lIns="91430" tIns="45715" rIns="91430" bIns="45715" rtlCol="0">
            <a:spAutoFit/>
          </a:bodyPr>
          <a:lstStyle/>
          <a:p>
            <a:r>
              <a:rPr lang="en-US" sz="3200" dirty="0">
                <a:latin typeface="cmmi10"/>
              </a:rPr>
              <a:t>!</a:t>
            </a:r>
            <a:r>
              <a:rPr lang="en-US" sz="3200" baseline="-25000" dirty="0">
                <a:latin typeface="cmmi10"/>
              </a:rPr>
              <a:t>3</a:t>
            </a:r>
            <a:endParaRPr lang="en-US" sz="3200" baseline="-25000" dirty="0"/>
          </a:p>
        </p:txBody>
      </p:sp>
      <p:sp>
        <p:nvSpPr>
          <p:cNvPr id="7" name="Oval 6"/>
          <p:cNvSpPr/>
          <p:nvPr/>
        </p:nvSpPr>
        <p:spPr bwMode="auto">
          <a:xfrm>
            <a:off x="1607108" y="775840"/>
            <a:ext cx="748145" cy="678872"/>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cxnSp>
        <p:nvCxnSpPr>
          <p:cNvPr id="12" name="Straight Arrow Connector 11"/>
          <p:cNvCxnSpPr/>
          <p:nvPr/>
        </p:nvCxnSpPr>
        <p:spPr bwMode="auto">
          <a:xfrm flipV="1">
            <a:off x="1122201" y="1080639"/>
            <a:ext cx="498764" cy="13855"/>
          </a:xfrm>
          <a:prstGeom prst="straightConnector1">
            <a:avLst/>
          </a:prstGeom>
          <a:noFill/>
          <a:ln w="28575" cap="flat" cmpd="sng" algn="ctr">
            <a:solidFill>
              <a:srgbClr val="0000FF"/>
            </a:solidFill>
            <a:prstDash val="solid"/>
            <a:round/>
            <a:headEnd type="none" w="med" len="med"/>
            <a:tailEnd type="triangle" w="lg" len="lg"/>
          </a:ln>
          <a:effectLst/>
        </p:spPr>
      </p:cxnSp>
      <p:sp>
        <p:nvSpPr>
          <p:cNvPr id="21" name="Oval 20"/>
          <p:cNvSpPr/>
          <p:nvPr/>
        </p:nvSpPr>
        <p:spPr bwMode="auto">
          <a:xfrm>
            <a:off x="1039073" y="2563077"/>
            <a:ext cx="748145" cy="678872"/>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2" name="Oval 21"/>
          <p:cNvSpPr/>
          <p:nvPr/>
        </p:nvSpPr>
        <p:spPr bwMode="auto">
          <a:xfrm>
            <a:off x="609582" y="761985"/>
            <a:ext cx="748145" cy="678872"/>
          </a:xfrm>
          <a:prstGeom prst="ellipse">
            <a:avLst/>
          </a:prstGeom>
          <a:noFill/>
          <a:ln w="25400" cap="flat" cmpd="sng" algn="ctr">
            <a:solidFill>
              <a:srgbClr val="FF0000"/>
            </a:solid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5" name="Oval 24"/>
          <p:cNvSpPr/>
          <p:nvPr/>
        </p:nvSpPr>
        <p:spPr bwMode="auto">
          <a:xfrm>
            <a:off x="983654" y="2479949"/>
            <a:ext cx="858982" cy="845127"/>
          </a:xfrm>
          <a:prstGeom prst="ellipse">
            <a:avLst/>
          </a:prstGeom>
          <a:noFill/>
          <a:ln w="25400" cap="flat" cmpd="sng" algn="ctr">
            <a:solidFill>
              <a:srgbClr val="FF0000"/>
            </a:solid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cxnSp>
        <p:nvCxnSpPr>
          <p:cNvPr id="26" name="Straight Arrow Connector 25"/>
          <p:cNvCxnSpPr/>
          <p:nvPr/>
        </p:nvCxnSpPr>
        <p:spPr bwMode="auto">
          <a:xfrm flipH="1">
            <a:off x="1620963" y="1246895"/>
            <a:ext cx="290948" cy="1288472"/>
          </a:xfrm>
          <a:prstGeom prst="straightConnector1">
            <a:avLst/>
          </a:prstGeom>
          <a:noFill/>
          <a:ln w="28575" cap="flat" cmpd="sng" algn="ctr">
            <a:solidFill>
              <a:srgbClr val="FF0000"/>
            </a:solidFill>
            <a:prstDash val="dash"/>
            <a:round/>
            <a:headEnd type="none" w="med" len="med"/>
            <a:tailEnd type="triangle" w="lg" len="lg"/>
          </a:ln>
          <a:effectLst/>
        </p:spPr>
      </p:cxnSp>
      <p:sp>
        <p:nvSpPr>
          <p:cNvPr id="29" name="TextBox 28"/>
          <p:cNvSpPr txBox="1"/>
          <p:nvPr/>
        </p:nvSpPr>
        <p:spPr>
          <a:xfrm>
            <a:off x="2479945" y="1551694"/>
            <a:ext cx="325710" cy="369322"/>
          </a:xfrm>
          <a:prstGeom prst="rect">
            <a:avLst/>
          </a:prstGeom>
          <a:noFill/>
        </p:spPr>
        <p:txBody>
          <a:bodyPr wrap="none" lIns="91430" tIns="45715" rIns="91430" bIns="45715" rtlCol="0">
            <a:spAutoFit/>
          </a:bodyPr>
          <a:lstStyle/>
          <a:p>
            <a:r>
              <a:rPr lang="en-US" dirty="0" smtClean="0">
                <a:latin typeface="cmmi10"/>
              </a:rPr>
              <a:t>S</a:t>
            </a:r>
            <a:endParaRPr lang="en-US" dirty="0">
              <a:latin typeface="cmmi10"/>
            </a:endParaRPr>
          </a:p>
        </p:txBody>
      </p:sp>
      <p:sp>
        <p:nvSpPr>
          <p:cNvPr id="31" name="TextBox 30"/>
          <p:cNvSpPr txBox="1"/>
          <p:nvPr/>
        </p:nvSpPr>
        <p:spPr>
          <a:xfrm>
            <a:off x="2188999" y="3089548"/>
            <a:ext cx="377006" cy="369322"/>
          </a:xfrm>
          <a:prstGeom prst="rect">
            <a:avLst/>
          </a:prstGeom>
          <a:noFill/>
        </p:spPr>
        <p:txBody>
          <a:bodyPr wrap="none" lIns="91430" tIns="45715" rIns="91430" bIns="45715" rtlCol="0">
            <a:spAutoFit/>
          </a:bodyPr>
          <a:lstStyle/>
          <a:p>
            <a:r>
              <a:rPr lang="en-US" dirty="0" smtClean="0">
                <a:latin typeface="cmmi10"/>
              </a:rPr>
              <a:t>S’</a:t>
            </a:r>
            <a:endParaRPr lang="en-US" dirty="0">
              <a:latin typeface="cmmi10"/>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455" y="1972504"/>
            <a:ext cx="3754582" cy="147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385" y="3811965"/>
            <a:ext cx="7411804" cy="114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9152" name="Straight Connector 49151"/>
          <p:cNvCxnSpPr/>
          <p:nvPr/>
        </p:nvCxnSpPr>
        <p:spPr bwMode="auto">
          <a:xfrm>
            <a:off x="5153891" y="1316182"/>
            <a:ext cx="914400" cy="0"/>
          </a:xfrm>
          <a:prstGeom prst="line">
            <a:avLst/>
          </a:prstGeom>
          <a:noFill/>
          <a:ln w="28575" cap="flat" cmpd="sng" algn="ctr">
            <a:solidFill>
              <a:srgbClr val="0000FF"/>
            </a:solidFill>
            <a:prstDash val="solid"/>
            <a:round/>
            <a:headEnd type="none" w="med" len="med"/>
            <a:tailEnd type="none" w="med" len="med"/>
          </a:ln>
          <a:effectLst/>
        </p:spPr>
      </p:cxnSp>
      <p:cxnSp>
        <p:nvCxnSpPr>
          <p:cNvPr id="36" name="Straight Connector 35"/>
          <p:cNvCxnSpPr/>
          <p:nvPr/>
        </p:nvCxnSpPr>
        <p:spPr bwMode="auto">
          <a:xfrm>
            <a:off x="7232073" y="374073"/>
            <a:ext cx="914400" cy="0"/>
          </a:xfrm>
          <a:prstGeom prst="line">
            <a:avLst/>
          </a:prstGeom>
          <a:noFill/>
          <a:ln w="28575" cap="flat" cmpd="sng" algn="ctr">
            <a:solidFill>
              <a:srgbClr val="FF0000"/>
            </a:solidFill>
            <a:prstDash val="dash"/>
            <a:round/>
            <a:headEnd type="none" w="med" len="med"/>
            <a:tailEnd type="none" w="med" len="med"/>
          </a:ln>
          <a:effectLst/>
        </p:spPr>
      </p:cxnSp>
      <p:pic>
        <p:nvPicPr>
          <p:cNvPr id="49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603" y="5320146"/>
            <a:ext cx="5873860" cy="121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3" name="TextBox 49152"/>
          <p:cNvSpPr txBox="1"/>
          <p:nvPr/>
        </p:nvSpPr>
        <p:spPr>
          <a:xfrm>
            <a:off x="471047" y="5126179"/>
            <a:ext cx="2138707" cy="461655"/>
          </a:xfrm>
          <a:prstGeom prst="rect">
            <a:avLst/>
          </a:prstGeom>
          <a:noFill/>
        </p:spPr>
        <p:txBody>
          <a:bodyPr wrap="none" lIns="91430" tIns="45715" rIns="91430" bIns="45715" rtlCol="0">
            <a:spAutoFit/>
          </a:bodyPr>
          <a:lstStyle/>
          <a:p>
            <a:r>
              <a:rPr lang="en-US" sz="2400" dirty="0"/>
              <a:t>An equilibrium</a:t>
            </a:r>
          </a:p>
        </p:txBody>
      </p:sp>
      <p:sp>
        <p:nvSpPr>
          <p:cNvPr id="49157" name="Rectangle 49156"/>
          <p:cNvSpPr/>
          <p:nvPr/>
        </p:nvSpPr>
        <p:spPr bwMode="auto">
          <a:xfrm>
            <a:off x="6941127" y="3061855"/>
            <a:ext cx="651164" cy="360218"/>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0" name="Rectangle 39"/>
          <p:cNvSpPr/>
          <p:nvPr/>
        </p:nvSpPr>
        <p:spPr bwMode="auto">
          <a:xfrm>
            <a:off x="7592291" y="2715492"/>
            <a:ext cx="651164" cy="360218"/>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 name="Freeform 2"/>
          <p:cNvSpPr/>
          <p:nvPr/>
        </p:nvSpPr>
        <p:spPr bwMode="auto">
          <a:xfrm>
            <a:off x="6373092" y="3075710"/>
            <a:ext cx="1551709" cy="3325090"/>
          </a:xfrm>
          <a:custGeom>
            <a:avLst/>
            <a:gdLst>
              <a:gd name="connsiteX0" fmla="*/ 1551709 w 1551709"/>
              <a:gd name="connsiteY0" fmla="*/ 0 h 2507673"/>
              <a:gd name="connsiteX1" fmla="*/ 1496291 w 1551709"/>
              <a:gd name="connsiteY1" fmla="*/ 1399309 h 2507673"/>
              <a:gd name="connsiteX2" fmla="*/ 1274618 w 1551709"/>
              <a:gd name="connsiteY2" fmla="*/ 2092036 h 2507673"/>
              <a:gd name="connsiteX3" fmla="*/ 831273 w 1551709"/>
              <a:gd name="connsiteY3" fmla="*/ 2410691 h 2507673"/>
              <a:gd name="connsiteX4" fmla="*/ 0 w 1551709"/>
              <a:gd name="connsiteY4" fmla="*/ 2507673 h 250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09" h="2507673">
                <a:moveTo>
                  <a:pt x="1551709" y="0"/>
                </a:moveTo>
                <a:cubicBezTo>
                  <a:pt x="1547091" y="525318"/>
                  <a:pt x="1542473" y="1050636"/>
                  <a:pt x="1496291" y="1399309"/>
                </a:cubicBezTo>
                <a:cubicBezTo>
                  <a:pt x="1450109" y="1747982"/>
                  <a:pt x="1385454" y="1923472"/>
                  <a:pt x="1274618" y="2092036"/>
                </a:cubicBezTo>
                <a:cubicBezTo>
                  <a:pt x="1163782" y="2260600"/>
                  <a:pt x="1043709" y="2341418"/>
                  <a:pt x="831273" y="2410691"/>
                </a:cubicBezTo>
                <a:cubicBezTo>
                  <a:pt x="618837" y="2479964"/>
                  <a:pt x="309418" y="2493818"/>
                  <a:pt x="0" y="2507673"/>
                </a:cubicBezTo>
              </a:path>
            </a:pathLst>
          </a:custGeom>
          <a:noFill/>
          <a:ln w="3175" cap="flat" cmpd="sng" algn="ctr">
            <a:solidFill>
              <a:schemeClr val="bg1">
                <a:lumMod val="50000"/>
              </a:schemeClr>
            </a:solidFill>
            <a:prstDash val="solid"/>
            <a:round/>
            <a:headEnd type="none" w="med" len="med"/>
            <a:tailEnd type="triangle" w="lg" len="lg"/>
          </a:ln>
          <a:effectLst/>
        </p:spPr>
        <p:txBody>
          <a:bodyPr lIns="91430" tIns="45715" rIns="91430" bIns="45715" rtlCol="0" anchor="ctr"/>
          <a:lstStyle/>
          <a:p>
            <a:pPr algn="ctr"/>
            <a:endParaRPr lang="en-US"/>
          </a:p>
        </p:txBody>
      </p:sp>
      <p:cxnSp>
        <p:nvCxnSpPr>
          <p:cNvPr id="8" name="Straight Arrow Connector 7"/>
          <p:cNvCxnSpPr/>
          <p:nvPr/>
        </p:nvCxnSpPr>
        <p:spPr bwMode="auto">
          <a:xfrm flipV="1">
            <a:off x="5680364" y="1717964"/>
            <a:ext cx="651163" cy="13854"/>
          </a:xfrm>
          <a:prstGeom prst="straightConnector1">
            <a:avLst/>
          </a:prstGeom>
          <a:noFill/>
          <a:ln w="12700" cap="flat" cmpd="sng" algn="ctr">
            <a:solidFill>
              <a:schemeClr val="bg1">
                <a:lumMod val="50000"/>
              </a:schemeClr>
            </a:solidFill>
            <a:prstDash val="solid"/>
            <a:round/>
            <a:headEnd type="none" w="med" len="med"/>
            <a:tailEnd type="triangle" w="lg" len="lg"/>
          </a:ln>
          <a:effectLst/>
        </p:spPr>
      </p:cxnSp>
      <p:sp>
        <p:nvSpPr>
          <p:cNvPr id="13" name="Freeform 12"/>
          <p:cNvSpPr/>
          <p:nvPr/>
        </p:nvSpPr>
        <p:spPr bwMode="auto">
          <a:xfrm>
            <a:off x="6414656" y="1898074"/>
            <a:ext cx="1696365" cy="4100945"/>
          </a:xfrm>
          <a:custGeom>
            <a:avLst/>
            <a:gdLst>
              <a:gd name="connsiteX0" fmla="*/ 1676400 w 1696365"/>
              <a:gd name="connsiteY0" fmla="*/ 0 h 4100945"/>
              <a:gd name="connsiteX1" fmla="*/ 1648690 w 1696365"/>
              <a:gd name="connsiteY1" fmla="*/ 2687782 h 4100945"/>
              <a:gd name="connsiteX2" fmla="*/ 1260763 w 1696365"/>
              <a:gd name="connsiteY2" fmla="*/ 3643745 h 4100945"/>
              <a:gd name="connsiteX3" fmla="*/ 678872 w 1696365"/>
              <a:gd name="connsiteY3" fmla="*/ 4017818 h 4100945"/>
              <a:gd name="connsiteX4" fmla="*/ 0 w 1696365"/>
              <a:gd name="connsiteY4" fmla="*/ 4100945 h 4100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365" h="4100945">
                <a:moveTo>
                  <a:pt x="1676400" y="0"/>
                </a:moveTo>
                <a:cubicBezTo>
                  <a:pt x="1697181" y="1040245"/>
                  <a:pt x="1717963" y="2080491"/>
                  <a:pt x="1648690" y="2687782"/>
                </a:cubicBezTo>
                <a:cubicBezTo>
                  <a:pt x="1579417" y="3295073"/>
                  <a:pt x="1422399" y="3422072"/>
                  <a:pt x="1260763" y="3643745"/>
                </a:cubicBezTo>
                <a:cubicBezTo>
                  <a:pt x="1099127" y="3865418"/>
                  <a:pt x="888999" y="3941618"/>
                  <a:pt x="678872" y="4017818"/>
                </a:cubicBezTo>
                <a:cubicBezTo>
                  <a:pt x="468745" y="4094018"/>
                  <a:pt x="234372" y="4097481"/>
                  <a:pt x="0" y="4100945"/>
                </a:cubicBezTo>
              </a:path>
            </a:pathLst>
          </a:custGeom>
          <a:noFill/>
          <a:ln w="3175" cap="flat" cmpd="sng" algn="ctr">
            <a:solidFill>
              <a:schemeClr val="bg1">
                <a:lumMod val="50000"/>
              </a:schemeClr>
            </a:solidFill>
            <a:prstDash val="solid"/>
            <a:round/>
            <a:headEnd type="none" w="med" len="med"/>
            <a:tailEnd type="triangle" w="lg" len="lg"/>
          </a:ln>
          <a:effectLst/>
        </p:spPr>
        <p:txBody>
          <a:bodyPr lIns="91430" tIns="45715" rIns="91430" bIns="45715" rtlCol="0" anchor="ctr"/>
          <a:lstStyle/>
          <a:p>
            <a:pPr algn="ctr"/>
            <a:endParaRPr lang="en-US"/>
          </a:p>
        </p:txBody>
      </p:sp>
      <p:cxnSp>
        <p:nvCxnSpPr>
          <p:cNvPr id="30" name="Straight Arrow Connector 29"/>
          <p:cNvCxnSpPr/>
          <p:nvPr/>
        </p:nvCxnSpPr>
        <p:spPr bwMode="auto">
          <a:xfrm>
            <a:off x="8589819" y="1"/>
            <a:ext cx="1" cy="429491"/>
          </a:xfrm>
          <a:prstGeom prst="straightConnector1">
            <a:avLst/>
          </a:prstGeom>
          <a:noFill/>
          <a:ln w="12700" cap="flat" cmpd="sng" algn="ctr">
            <a:solidFill>
              <a:schemeClr val="bg1">
                <a:lumMod val="50000"/>
              </a:schemeClr>
            </a:solidFill>
            <a:prstDash val="solid"/>
            <a:round/>
            <a:headEnd type="none" w="med" len="med"/>
            <a:tailEnd type="triangle" w="lg" len="lg"/>
          </a:ln>
          <a:effectLst/>
        </p:spPr>
      </p:cxnSp>
      <p:sp>
        <p:nvSpPr>
          <p:cNvPr id="17" name="Freeform 16"/>
          <p:cNvSpPr/>
          <p:nvPr/>
        </p:nvSpPr>
        <p:spPr bwMode="auto">
          <a:xfrm>
            <a:off x="6414654" y="1884218"/>
            <a:ext cx="2192495" cy="3699164"/>
          </a:xfrm>
          <a:custGeom>
            <a:avLst/>
            <a:gdLst>
              <a:gd name="connsiteX0" fmla="*/ 2161309 w 2213482"/>
              <a:gd name="connsiteY0" fmla="*/ 0 h 4512524"/>
              <a:gd name="connsiteX1" fmla="*/ 2147454 w 2213482"/>
              <a:gd name="connsiteY1" fmla="*/ 2687782 h 4512524"/>
              <a:gd name="connsiteX2" fmla="*/ 1510145 w 2213482"/>
              <a:gd name="connsiteY2" fmla="*/ 3920837 h 4512524"/>
              <a:gd name="connsiteX3" fmla="*/ 720436 w 2213482"/>
              <a:gd name="connsiteY3" fmla="*/ 4433455 h 4512524"/>
              <a:gd name="connsiteX4" fmla="*/ 0 w 2213482"/>
              <a:gd name="connsiteY4" fmla="*/ 4502727 h 4512524"/>
              <a:gd name="connsiteX0" fmla="*/ 2161309 w 2236812"/>
              <a:gd name="connsiteY0" fmla="*/ 0 h 4512524"/>
              <a:gd name="connsiteX1" fmla="*/ 2147454 w 2236812"/>
              <a:gd name="connsiteY1" fmla="*/ 2687782 h 4512524"/>
              <a:gd name="connsiteX2" fmla="*/ 1510145 w 2236812"/>
              <a:gd name="connsiteY2" fmla="*/ 3920837 h 4512524"/>
              <a:gd name="connsiteX3" fmla="*/ 720436 w 2236812"/>
              <a:gd name="connsiteY3" fmla="*/ 4433455 h 4512524"/>
              <a:gd name="connsiteX4" fmla="*/ 0 w 2236812"/>
              <a:gd name="connsiteY4" fmla="*/ 4502727 h 4512524"/>
              <a:gd name="connsiteX0" fmla="*/ 2161309 w 2192495"/>
              <a:gd name="connsiteY0" fmla="*/ 0 h 4512524"/>
              <a:gd name="connsiteX1" fmla="*/ 2147454 w 2192495"/>
              <a:gd name="connsiteY1" fmla="*/ 2687782 h 4512524"/>
              <a:gd name="connsiteX2" fmla="*/ 1510145 w 2192495"/>
              <a:gd name="connsiteY2" fmla="*/ 3920837 h 4512524"/>
              <a:gd name="connsiteX3" fmla="*/ 720436 w 2192495"/>
              <a:gd name="connsiteY3" fmla="*/ 4433455 h 4512524"/>
              <a:gd name="connsiteX4" fmla="*/ 0 w 2192495"/>
              <a:gd name="connsiteY4" fmla="*/ 4502727 h 4512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95" h="4512524">
                <a:moveTo>
                  <a:pt x="2161309" y="0"/>
                </a:moveTo>
                <a:cubicBezTo>
                  <a:pt x="2208645" y="1017154"/>
                  <a:pt x="2200562" y="2062019"/>
                  <a:pt x="2147454" y="2687782"/>
                </a:cubicBezTo>
                <a:cubicBezTo>
                  <a:pt x="2094346" y="3313545"/>
                  <a:pt x="1747981" y="3629892"/>
                  <a:pt x="1510145" y="3920837"/>
                </a:cubicBezTo>
                <a:cubicBezTo>
                  <a:pt x="1272309" y="4211782"/>
                  <a:pt x="972127" y="4336473"/>
                  <a:pt x="720436" y="4433455"/>
                </a:cubicBezTo>
                <a:cubicBezTo>
                  <a:pt x="468745" y="4530437"/>
                  <a:pt x="234372" y="4516582"/>
                  <a:pt x="0" y="4502727"/>
                </a:cubicBezTo>
              </a:path>
            </a:pathLst>
          </a:custGeom>
          <a:noFill/>
          <a:ln w="3175" cap="flat" cmpd="sng" algn="ctr">
            <a:solidFill>
              <a:schemeClr val="bg1">
                <a:lumMod val="50000"/>
              </a:schemeClr>
            </a:solidFill>
            <a:prstDash val="solid"/>
            <a:round/>
            <a:headEnd type="none" w="med" len="med"/>
            <a:tailEnd type="triangle" w="lg" len="lg"/>
          </a:ln>
          <a:effectLst/>
        </p:spPr>
        <p:txBody>
          <a:bodyPr lIns="91430" tIns="45715" rIns="91430" bIns="45715" rtlCol="0" anchor="ctr"/>
          <a:lstStyle/>
          <a:p>
            <a:pPr algn="ctr"/>
            <a:endParaRPr lang="en-US"/>
          </a:p>
        </p:txBody>
      </p:sp>
    </p:spTree>
    <p:extLst>
      <p:ext uri="{BB962C8B-B14F-4D97-AF65-F5344CB8AC3E}">
        <p14:creationId xmlns:p14="http://schemas.microsoft.com/office/powerpoint/2010/main" val="25213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hidden"/>
                                      </p:to>
                                    </p:set>
                                  </p:childTnLst>
                                </p:cTn>
                              </p:par>
                            </p:childTnLst>
                          </p:cTn>
                        </p:par>
                        <p:par>
                          <p:cTn id="11" fill="hold">
                            <p:stCondLst>
                              <p:cond delay="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0" grpId="0" animBg="1"/>
      <p:bldP spid="3" grpId="0" animBg="1"/>
      <p:bldP spid="13" grpId="0" animBg="1"/>
      <p:bldP spid="17"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1418" y="369513"/>
            <a:ext cx="9031631" cy="269234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02123827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09610" y="369513"/>
            <a:ext cx="8595247" cy="495955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29865597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84449" y="189397"/>
            <a:ext cx="8645568" cy="659083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95162943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263" y="2452256"/>
            <a:ext cx="2859745"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FF"/>
                </a:solidFill>
              </a:rPr>
              <a:t>Unawareness perfection</a:t>
            </a:r>
            <a:endParaRPr lang="en-US" dirty="0">
              <a:solidFill>
                <a:srgbClr val="0000FF"/>
              </a:solidFill>
            </a:endParaRPr>
          </a:p>
        </p:txBody>
      </p:sp>
      <p:sp>
        <p:nvSpPr>
          <p:cNvPr id="4" name="Rectangle 3"/>
          <p:cNvSpPr/>
          <p:nvPr/>
        </p:nvSpPr>
        <p:spPr bwMode="auto">
          <a:xfrm>
            <a:off x="4059380" y="3048001"/>
            <a:ext cx="1953490" cy="1094509"/>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39473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263" y="2452256"/>
            <a:ext cx="2859745"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FF"/>
                </a:solidFill>
              </a:rPr>
              <a:t>Unawareness perfection</a:t>
            </a:r>
            <a:endParaRPr lang="en-US" dirty="0">
              <a:solidFill>
                <a:srgbClr val="0000FF"/>
              </a:solidFill>
            </a:endParaRPr>
          </a:p>
        </p:txBody>
      </p:sp>
      <p:sp>
        <p:nvSpPr>
          <p:cNvPr id="4" name="Rectangle 3"/>
          <p:cNvSpPr/>
          <p:nvPr/>
        </p:nvSpPr>
        <p:spPr bwMode="auto">
          <a:xfrm>
            <a:off x="4059381" y="3048001"/>
            <a:ext cx="983675" cy="1094509"/>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837880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Example: Non-robustness of the Ellsberg Paradox</a:t>
            </a:r>
            <a:endParaRPr lang="en-US" sz="4000" dirty="0"/>
          </a:p>
        </p:txBody>
      </p:sp>
      <p:graphicFrame>
        <p:nvGraphicFramePr>
          <p:cNvPr id="5" name="Object 4"/>
          <p:cNvGraphicFramePr>
            <a:graphicFrameLocks noChangeAspect="1"/>
          </p:cNvGraphicFramePr>
          <p:nvPr>
            <p:extLst>
              <p:ext uri="{D42A27DB-BD31-4B8C-83A1-F6EECF244321}">
                <p14:modId xmlns:p14="http://schemas.microsoft.com/office/powerpoint/2010/main" val="3410448890"/>
              </p:ext>
            </p:extLst>
          </p:nvPr>
        </p:nvGraphicFramePr>
        <p:xfrm>
          <a:off x="900547" y="1687657"/>
          <a:ext cx="5250871" cy="4010159"/>
        </p:xfrm>
        <a:graphic>
          <a:graphicData uri="http://schemas.openxmlformats.org/presentationml/2006/ole">
            <mc:AlternateContent xmlns:mc="http://schemas.openxmlformats.org/markup-compatibility/2006">
              <mc:Choice xmlns:v="urn:schemas-microsoft-com:vml" Requires="v">
                <p:oleObj spid="_x0000_s2216" name="Worksheet" r:id="rId3" imgW="2257408" imgH="1723957" progId="Excel.Sheet.12">
                  <p:embed/>
                </p:oleObj>
              </mc:Choice>
              <mc:Fallback>
                <p:oleObj name="Worksheet" r:id="rId3" imgW="2257408" imgH="1723957" progId="Excel.Sheet.12">
                  <p:embed/>
                  <p:pic>
                    <p:nvPicPr>
                      <p:cNvPr id="0" name=""/>
                      <p:cNvPicPr/>
                      <p:nvPr/>
                    </p:nvPicPr>
                    <p:blipFill>
                      <a:blip r:embed="rId4"/>
                      <a:stretch>
                        <a:fillRect/>
                      </a:stretch>
                    </p:blipFill>
                    <p:spPr>
                      <a:xfrm>
                        <a:off x="900547" y="1687657"/>
                        <a:ext cx="5250871" cy="4010159"/>
                      </a:xfrm>
                      <a:prstGeom prst="rect">
                        <a:avLst/>
                      </a:prstGeom>
                    </p:spPr>
                  </p:pic>
                </p:oleObj>
              </mc:Fallback>
            </mc:AlternateContent>
          </a:graphicData>
        </a:graphic>
      </p:graphicFrame>
      <p:sp>
        <p:nvSpPr>
          <p:cNvPr id="6" name="Rectangle 5"/>
          <p:cNvSpPr/>
          <p:nvPr/>
        </p:nvSpPr>
        <p:spPr bwMode="auto">
          <a:xfrm>
            <a:off x="1759528" y="1607127"/>
            <a:ext cx="1537855" cy="3200400"/>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 name="Rectangle 6"/>
          <p:cNvSpPr/>
          <p:nvPr/>
        </p:nvSpPr>
        <p:spPr bwMode="auto">
          <a:xfrm>
            <a:off x="3297382" y="5223164"/>
            <a:ext cx="2840182" cy="568036"/>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Rectangle 7"/>
          <p:cNvSpPr/>
          <p:nvPr/>
        </p:nvSpPr>
        <p:spPr bwMode="auto">
          <a:xfrm>
            <a:off x="3255819" y="1620984"/>
            <a:ext cx="2992581" cy="540328"/>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5120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263" y="2452256"/>
            <a:ext cx="2859745"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FF"/>
                </a:solidFill>
              </a:rPr>
              <a:t>Unawareness perfection</a:t>
            </a:r>
            <a:endParaRPr lang="en-US" dirty="0">
              <a:solidFill>
                <a:srgbClr val="0000FF"/>
              </a:solidFill>
            </a:endParaRPr>
          </a:p>
        </p:txBody>
      </p:sp>
      <p:sp>
        <p:nvSpPr>
          <p:cNvPr id="4" name="Rectangle 3"/>
          <p:cNvSpPr/>
          <p:nvPr/>
        </p:nvSpPr>
        <p:spPr bwMode="auto">
          <a:xfrm>
            <a:off x="5043086" y="3048001"/>
            <a:ext cx="983675" cy="1094509"/>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379573228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263" y="2452256"/>
            <a:ext cx="2859745"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FF"/>
                </a:solidFill>
              </a:rPr>
              <a:t>Unawareness perfection</a:t>
            </a:r>
            <a:endParaRPr lang="en-US" dirty="0">
              <a:solidFill>
                <a:srgbClr val="0000FF"/>
              </a:solidFill>
            </a:endParaRPr>
          </a:p>
        </p:txBody>
      </p:sp>
      <p:sp>
        <p:nvSpPr>
          <p:cNvPr id="4" name="Rectangle 3"/>
          <p:cNvSpPr/>
          <p:nvPr/>
        </p:nvSpPr>
        <p:spPr bwMode="auto">
          <a:xfrm>
            <a:off x="4059383" y="3048002"/>
            <a:ext cx="1967378" cy="554182"/>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34652560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263" y="2452256"/>
            <a:ext cx="2859745"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FF"/>
                </a:solidFill>
              </a:rPr>
              <a:t>Unawareness perfection</a:t>
            </a:r>
            <a:endParaRPr lang="en-US" dirty="0">
              <a:solidFill>
                <a:srgbClr val="0000FF"/>
              </a:solidFill>
            </a:endParaRPr>
          </a:p>
        </p:txBody>
      </p:sp>
      <p:sp>
        <p:nvSpPr>
          <p:cNvPr id="4" name="Rectangle 3"/>
          <p:cNvSpPr/>
          <p:nvPr/>
        </p:nvSpPr>
        <p:spPr bwMode="auto">
          <a:xfrm>
            <a:off x="4059383" y="3602202"/>
            <a:ext cx="1967378" cy="554182"/>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63719254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263" y="2452256"/>
            <a:ext cx="2859745"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FF"/>
                </a:solidFill>
              </a:rPr>
              <a:t>Unawareness perfection</a:t>
            </a:r>
            <a:endParaRPr lang="en-US" dirty="0">
              <a:solidFill>
                <a:srgbClr val="0000FF"/>
              </a:solidFill>
            </a:endParaRPr>
          </a:p>
        </p:txBody>
      </p:sp>
      <p:sp>
        <p:nvSpPr>
          <p:cNvPr id="4" name="Rectangle 3"/>
          <p:cNvSpPr/>
          <p:nvPr/>
        </p:nvSpPr>
        <p:spPr bwMode="auto">
          <a:xfrm>
            <a:off x="4059383" y="3061856"/>
            <a:ext cx="983672" cy="540326"/>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65054904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263" y="2452256"/>
            <a:ext cx="2859745"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FF"/>
                </a:solidFill>
              </a:rPr>
              <a:t>Unawareness perfection</a:t>
            </a:r>
            <a:endParaRPr lang="en-US" dirty="0">
              <a:solidFill>
                <a:srgbClr val="0000FF"/>
              </a:solidFill>
            </a:endParaRPr>
          </a:p>
        </p:txBody>
      </p:sp>
      <p:sp>
        <p:nvSpPr>
          <p:cNvPr id="4" name="Rectangle 3"/>
          <p:cNvSpPr/>
          <p:nvPr/>
        </p:nvSpPr>
        <p:spPr bwMode="auto">
          <a:xfrm>
            <a:off x="5043088" y="3061856"/>
            <a:ext cx="983672" cy="540326"/>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76741310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263" y="2452256"/>
            <a:ext cx="2859745"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FF"/>
                </a:solidFill>
              </a:rPr>
              <a:t>Unawareness perfection</a:t>
            </a:r>
            <a:endParaRPr lang="en-US" dirty="0">
              <a:solidFill>
                <a:srgbClr val="0000FF"/>
              </a:solidFill>
            </a:endParaRPr>
          </a:p>
        </p:txBody>
      </p:sp>
      <p:sp>
        <p:nvSpPr>
          <p:cNvPr id="4" name="Rectangle 3"/>
          <p:cNvSpPr/>
          <p:nvPr/>
        </p:nvSpPr>
        <p:spPr bwMode="auto">
          <a:xfrm>
            <a:off x="4059383" y="3602201"/>
            <a:ext cx="983672" cy="540326"/>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248946660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3263" y="2452256"/>
            <a:ext cx="2859745"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00FF"/>
                </a:solidFill>
              </a:rPr>
              <a:t>Unawareness perfection</a:t>
            </a:r>
            <a:endParaRPr lang="en-US" dirty="0">
              <a:solidFill>
                <a:srgbClr val="0000FF"/>
              </a:solidFill>
            </a:endParaRPr>
          </a:p>
        </p:txBody>
      </p:sp>
      <p:sp>
        <p:nvSpPr>
          <p:cNvPr id="4" name="Rectangle 3"/>
          <p:cNvSpPr/>
          <p:nvPr/>
        </p:nvSpPr>
        <p:spPr bwMode="auto">
          <a:xfrm>
            <a:off x="5043088" y="3602201"/>
            <a:ext cx="983672" cy="540326"/>
          </a:xfrm>
          <a:prstGeom prst="rect">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242900880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0744" y="378358"/>
            <a:ext cx="1679532" cy="102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83" y="1680686"/>
            <a:ext cx="6555711" cy="198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9282" y="4329559"/>
            <a:ext cx="8597628" cy="1938982"/>
          </a:xfrm>
          <a:prstGeom prst="rect">
            <a:avLst/>
          </a:prstGeom>
          <a:noFill/>
        </p:spPr>
        <p:txBody>
          <a:bodyPr wrap="square" lIns="91430" tIns="45715" rIns="91430" bIns="45715" rtlCol="0">
            <a:spAutoFit/>
          </a:bodyPr>
          <a:lstStyle/>
          <a:p>
            <a:pPr marL="342861" indent="-342861">
              <a:buFont typeface="Arial" panose="020B0604020202020204" pitchFamily="34" charset="0"/>
              <a:buChar char="•"/>
            </a:pPr>
            <a:r>
              <a:rPr lang="en-US" sz="2000" dirty="0"/>
              <a:t>Opponents could have any awareness level </a:t>
            </a:r>
          </a:p>
          <a:p>
            <a:pPr marL="342861" indent="-342861">
              <a:buFont typeface="Arial" panose="020B0604020202020204" pitchFamily="34" charset="0"/>
              <a:buChar char="•"/>
            </a:pPr>
            <a:r>
              <a:rPr lang="en-US" sz="2000" dirty="0"/>
              <a:t>Full support belief over types of opponent </a:t>
            </a:r>
          </a:p>
          <a:p>
            <a:pPr marL="342861" indent="-342861">
              <a:buFont typeface="Arial" panose="020B0604020202020204" pitchFamily="34" charset="0"/>
              <a:buChar char="•"/>
            </a:pPr>
            <a:r>
              <a:rPr lang="en-US" sz="2000" dirty="0"/>
              <a:t>Consider limit belief over opponent’s types close to him being fully aware.</a:t>
            </a:r>
          </a:p>
          <a:p>
            <a:pPr marL="342861" indent="-342861">
              <a:buFont typeface="Arial" panose="020B0604020202020204" pitchFamily="34" charset="0"/>
              <a:buChar char="•"/>
            </a:pPr>
            <a:r>
              <a:rPr lang="en-US" sz="2000" dirty="0"/>
              <a:t>Limit Bayesian Nash equilibrium selects (U, L), the </a:t>
            </a:r>
            <a:r>
              <a:rPr lang="en-US" sz="2000" dirty="0" err="1"/>
              <a:t>undominated</a:t>
            </a:r>
            <a:r>
              <a:rPr lang="en-US" sz="2000" dirty="0"/>
              <a:t> Nash equilibrium. </a:t>
            </a:r>
          </a:p>
        </p:txBody>
      </p:sp>
    </p:spTree>
    <p:extLst>
      <p:ext uri="{BB962C8B-B14F-4D97-AF65-F5344CB8AC3E}">
        <p14:creationId xmlns:p14="http://schemas.microsoft.com/office/powerpoint/2010/main" val="325946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325542"/>
            <a:ext cx="8686800" cy="4525963"/>
          </a:xfrm>
        </p:spPr>
        <p:txBody>
          <a:bodyPr/>
          <a:lstStyle/>
          <a:p>
            <a:pPr marL="0" indent="0">
              <a:buNone/>
            </a:pPr>
            <a:r>
              <a:rPr lang="en-US" sz="2200" dirty="0"/>
              <a:t>For each strategic game, construct a Bayesian game with unawareness in which each player has a full support belief over opponents’ having any awareness of action sets. </a:t>
            </a:r>
          </a:p>
          <a:p>
            <a:pPr marL="0" indent="0">
              <a:buNone/>
            </a:pPr>
            <a:r>
              <a:rPr lang="en-US" sz="2200" dirty="0"/>
              <a:t>Each such Bayesian game with unawareness has a Bayesian Nash equilibrium.</a:t>
            </a:r>
          </a:p>
          <a:p>
            <a:pPr marL="0" indent="0">
              <a:buNone/>
            </a:pPr>
            <a:endParaRPr lang="en-US" sz="2200" dirty="0"/>
          </a:p>
          <a:p>
            <a:pPr marL="0" indent="0">
              <a:buNone/>
            </a:pPr>
            <a:r>
              <a:rPr lang="en-US" sz="2200" b="1" dirty="0"/>
              <a:t>Definition</a:t>
            </a:r>
            <a:r>
              <a:rPr lang="en-US" sz="2200" dirty="0"/>
              <a:t> An unawareness perfect equilibrium of a strategic game is a Nash equilibrium for which there exists a sequence Bayesian games with certainty of awareness at the limit and a corresponding sequence of Bayesian Nash equilibria such that the limit of the sequence at the true state converges to the Nash equilibrium. </a:t>
            </a:r>
          </a:p>
          <a:p>
            <a:pPr marL="0" indent="0">
              <a:buNone/>
            </a:pPr>
            <a:endParaRPr lang="en-US" sz="2200" dirty="0"/>
          </a:p>
          <a:p>
            <a:pPr marL="0" indent="0">
              <a:buNone/>
            </a:pPr>
            <a:r>
              <a:rPr lang="en-US" sz="2200" b="1" dirty="0"/>
              <a:t>Theorem</a:t>
            </a:r>
            <a:r>
              <a:rPr lang="en-US" sz="2200" dirty="0"/>
              <a:t>  For every finite strategic game, an unawareness perfect equilibrium exist. </a:t>
            </a:r>
          </a:p>
          <a:p>
            <a:pPr marL="0" indent="0">
              <a:buNone/>
            </a:pPr>
            <a:endParaRPr lang="en-US" sz="2200" dirty="0"/>
          </a:p>
          <a:p>
            <a:pPr marL="0" indent="0">
              <a:buNone/>
            </a:pPr>
            <a:r>
              <a:rPr lang="en-US" sz="2200" b="1" dirty="0"/>
              <a:t>Theorem</a:t>
            </a:r>
            <a:r>
              <a:rPr lang="en-US" sz="2200" dirty="0"/>
              <a:t>  A Nash equilibrium is an unawareness perfect equilibrium if and only if </a:t>
            </a:r>
            <a:r>
              <a:rPr lang="en-US" sz="2200" dirty="0" err="1"/>
              <a:t>undominated</a:t>
            </a:r>
            <a:r>
              <a:rPr lang="en-US" sz="2200" dirty="0"/>
              <a:t> (i.e., not weakly dominated). </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37359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412"/>
            <a:ext cx="8229600" cy="4525963"/>
          </a:xfrm>
        </p:spPr>
        <p:txBody>
          <a:bodyPr/>
          <a:lstStyle/>
          <a:p>
            <a:pPr marL="0" indent="0">
              <a:buNone/>
            </a:pPr>
            <a:r>
              <a:rPr lang="en-US" sz="2200" b="1" dirty="0"/>
              <a:t>Interpretation</a:t>
            </a:r>
          </a:p>
          <a:p>
            <a:pPr marL="0" indent="0">
              <a:buNone/>
            </a:pPr>
            <a:endParaRPr lang="en-US" sz="2200" dirty="0"/>
          </a:p>
          <a:p>
            <a:pPr marL="0" indent="0">
              <a:buNone/>
            </a:pPr>
            <a:r>
              <a:rPr lang="en-US" sz="2200" i="1" dirty="0" err="1"/>
              <a:t>Undominated</a:t>
            </a:r>
            <a:r>
              <a:rPr lang="en-US" sz="2200" i="1" dirty="0"/>
              <a:t> Nash equilibrium: </a:t>
            </a:r>
            <a:r>
              <a:rPr lang="en-US" sz="2200" dirty="0"/>
              <a:t>No opponents’ action may be excluded from consideration. </a:t>
            </a:r>
          </a:p>
          <a:p>
            <a:pPr marL="0" indent="0">
              <a:buNone/>
            </a:pPr>
            <a:endParaRPr lang="en-US" sz="2200" dirty="0"/>
          </a:p>
          <a:p>
            <a:pPr marL="0" indent="0">
              <a:buNone/>
            </a:pPr>
            <a:r>
              <a:rPr lang="en-US" sz="2200" i="1" dirty="0"/>
              <a:t>Unawareness perfect equilibrium: </a:t>
            </a:r>
            <a:r>
              <a:rPr lang="en-US" sz="2200" dirty="0"/>
              <a:t>Slight chance that any opponents’ subset of action profiles may be excluded from consideration. </a:t>
            </a:r>
          </a:p>
          <a:p>
            <a:pPr marL="0" indent="0">
              <a:buNone/>
            </a:pPr>
            <a:r>
              <a:rPr lang="en-US" sz="2200" dirty="0"/>
              <a:t>(Increases the probability that other not excluded actions are played.)</a:t>
            </a:r>
          </a:p>
          <a:p>
            <a:pPr marL="0" indent="0">
              <a:buNone/>
            </a:pPr>
            <a:endParaRPr lang="en-US" sz="2200" dirty="0"/>
          </a:p>
          <a:p>
            <a:pPr marL="0" indent="0">
              <a:buNone/>
            </a:pPr>
            <a:r>
              <a:rPr lang="en-US" sz="2200" dirty="0"/>
              <a:t>Comparison to </a:t>
            </a:r>
            <a:r>
              <a:rPr lang="en-US" sz="2200" i="1" dirty="0"/>
              <a:t>Trembling Hand Perfection</a:t>
            </a:r>
            <a:r>
              <a:rPr lang="en-US" sz="2200" dirty="0"/>
              <a:t>:</a:t>
            </a:r>
          </a:p>
          <a:p>
            <a:r>
              <a:rPr lang="en-US" sz="2200" dirty="0"/>
              <a:t>Independence of opponents’ mistakes.</a:t>
            </a:r>
          </a:p>
          <a:p>
            <a:r>
              <a:rPr lang="en-US" sz="2200" dirty="0"/>
              <a:t>Mutual belief in opponents’ mistakes.</a:t>
            </a:r>
          </a:p>
          <a:p>
            <a:r>
              <a:rPr lang="en-US" sz="2200" dirty="0"/>
              <a:t>No assumption of irrational behavior / mistakes under unawareness perfection. Instead beliefs are formed over opponents’ perception of the game. </a:t>
            </a:r>
          </a:p>
        </p:txBody>
      </p:sp>
    </p:spTree>
    <p:extLst>
      <p:ext uri="{BB962C8B-B14F-4D97-AF65-F5344CB8AC3E}">
        <p14:creationId xmlns:p14="http://schemas.microsoft.com/office/powerpoint/2010/main" val="337426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Example: Non-robustness of the Ellsberg Paradox</a:t>
            </a:r>
            <a:endParaRPr lang="en-US" sz="4000" dirty="0"/>
          </a:p>
        </p:txBody>
      </p:sp>
      <p:graphicFrame>
        <p:nvGraphicFramePr>
          <p:cNvPr id="3" name="Object 2"/>
          <p:cNvGraphicFramePr>
            <a:graphicFrameLocks noChangeAspect="1"/>
          </p:cNvGraphicFramePr>
          <p:nvPr>
            <p:extLst>
              <p:ext uri="{D42A27DB-BD31-4B8C-83A1-F6EECF244321}">
                <p14:modId xmlns:p14="http://schemas.microsoft.com/office/powerpoint/2010/main" val="3796757530"/>
              </p:ext>
            </p:extLst>
          </p:nvPr>
        </p:nvGraphicFramePr>
        <p:xfrm>
          <a:off x="57594" y="2272144"/>
          <a:ext cx="9086405" cy="2161155"/>
        </p:xfrm>
        <a:graphic>
          <a:graphicData uri="http://schemas.openxmlformats.org/presentationml/2006/ole">
            <mc:AlternateContent xmlns:mc="http://schemas.openxmlformats.org/markup-compatibility/2006">
              <mc:Choice xmlns:v="urn:schemas-microsoft-com:vml" Requires="v">
                <p:oleObj spid="_x0000_s3375" name="Worksheet" r:id="rId3" imgW="7248576" imgH="1723957" progId="Excel.Sheet.12">
                  <p:embed/>
                </p:oleObj>
              </mc:Choice>
              <mc:Fallback>
                <p:oleObj name="Worksheet" r:id="rId3" imgW="7248576" imgH="1723957" progId="Excel.Sheet.12">
                  <p:embed/>
                  <p:pic>
                    <p:nvPicPr>
                      <p:cNvPr id="0" name=""/>
                      <p:cNvPicPr/>
                      <p:nvPr/>
                    </p:nvPicPr>
                    <p:blipFill>
                      <a:blip r:embed="rId4"/>
                      <a:stretch>
                        <a:fillRect/>
                      </a:stretch>
                    </p:blipFill>
                    <p:spPr>
                      <a:xfrm>
                        <a:off x="57594" y="2272144"/>
                        <a:ext cx="9086405" cy="216115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10448890"/>
              </p:ext>
            </p:extLst>
          </p:nvPr>
        </p:nvGraphicFramePr>
        <p:xfrm>
          <a:off x="900113" y="1687514"/>
          <a:ext cx="5251450" cy="4010025"/>
        </p:xfrm>
        <a:graphic>
          <a:graphicData uri="http://schemas.openxmlformats.org/presentationml/2006/ole">
            <mc:AlternateContent xmlns:mc="http://schemas.openxmlformats.org/markup-compatibility/2006">
              <mc:Choice xmlns:v="urn:schemas-microsoft-com:vml" Requires="v">
                <p:oleObj spid="_x0000_s3376" name="Worksheet" r:id="rId5" imgW="2257408" imgH="1723957" progId="Excel.Sheet.12">
                  <p:embed/>
                </p:oleObj>
              </mc:Choice>
              <mc:Fallback>
                <p:oleObj name="Worksheet" r:id="rId5" imgW="2257408" imgH="1723957" progId="Excel.Sheet.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687514"/>
                        <a:ext cx="52514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96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0-ppt_w/2"/>
                                          </p:val>
                                        </p:tav>
                                      </p:tavLst>
                                    </p:anim>
                                    <p:anim calcmode="lin" valueType="num">
                                      <p:cBhvr additive="base">
                                        <p:cTn id="7" dur="5000"/>
                                        <p:tgtEl>
                                          <p:spTgt spid="4"/>
                                        </p:tgtEl>
                                        <p:attrNameLst>
                                          <p:attrName>ppt_y</p:attrName>
                                        </p:attrNameLst>
                                      </p:cBhvr>
                                      <p:tavLst>
                                        <p:tav tm="0">
                                          <p:val>
                                            <p:strVal val="ppt_y"/>
                                          </p:val>
                                        </p:tav>
                                        <p:tav tm="100000">
                                          <p:val>
                                            <p:strVal val="ppt_y"/>
                                          </p:val>
                                        </p:tav>
                                      </p:tavLst>
                                    </p:anim>
                                    <p:set>
                                      <p:cBhvr>
                                        <p:cTn id="8" dur="1" fill="hold">
                                          <p:stCondLst>
                                            <p:cond delay="4999"/>
                                          </p:stCondLst>
                                        </p:cTn>
                                        <p:tgtEl>
                                          <p:spTgt spid="4"/>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1+#ppt_w/2"/>
                                          </p:val>
                                        </p:tav>
                                        <p:tav tm="100000">
                                          <p:val>
                                            <p:strVal val="#ppt_x"/>
                                          </p:val>
                                        </p:tav>
                                      </p:tavLst>
                                    </p:anim>
                                    <p:anim calcmode="lin" valueType="num">
                                      <p:cBhvr additive="base">
                                        <p:cTn id="12" dur="5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b="1" dirty="0">
                <a:solidFill>
                  <a:srgbClr val="0000FF"/>
                </a:solidFill>
              </a:rPr>
              <a:t>6. Revealed Unawareness</a:t>
            </a:r>
          </a:p>
        </p:txBody>
      </p:sp>
    </p:spTree>
    <p:extLst>
      <p:ext uri="{BB962C8B-B14F-4D97-AF65-F5344CB8AC3E}">
        <p14:creationId xmlns:p14="http://schemas.microsoft.com/office/powerpoint/2010/main" val="301729075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Revealed Unawareness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What’s the difference between a zero-probability event and unawareness? </a:t>
            </a:r>
          </a:p>
          <a:p>
            <a:r>
              <a:rPr lang="en-US" dirty="0" smtClean="0"/>
              <a:t>Can we reveal unawareness? </a:t>
            </a:r>
            <a:endParaRPr lang="en-US" dirty="0"/>
          </a:p>
        </p:txBody>
      </p:sp>
    </p:spTree>
    <p:extLst>
      <p:ext uri="{BB962C8B-B14F-4D97-AF65-F5344CB8AC3E}">
        <p14:creationId xmlns:p14="http://schemas.microsoft.com/office/powerpoint/2010/main" val="220614765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sz="2800" dirty="0"/>
              <a:t>Savage confined subjective expected utility theory (SEU) to the decision maker’s small world. </a:t>
            </a:r>
          </a:p>
          <a:p>
            <a:pPr marL="0" indent="0">
              <a:buNone/>
            </a:pPr>
            <a:r>
              <a:rPr lang="en-US" sz="2800" dirty="0"/>
              <a:t>The decision maker chooses among acts, i.e., mappings from states to outcomes. </a:t>
            </a:r>
          </a:p>
          <a:p>
            <a:pPr marL="0" indent="0">
              <a:buNone/>
            </a:pPr>
            <a:r>
              <a:rPr lang="en-US" sz="2800" dirty="0"/>
              <a:t>Can the decision maker choose among acts without being made aware of events by the description of acts?  </a:t>
            </a:r>
          </a:p>
          <a:p>
            <a:pPr marL="0" indent="0">
              <a:buNone/>
            </a:pPr>
            <a:r>
              <a:rPr lang="en-US" sz="2800" dirty="0"/>
              <a:t>	Yes, in reality we do it all the times. </a:t>
            </a:r>
          </a:p>
          <a:p>
            <a:pPr marL="0" indent="0">
              <a:buNone/>
            </a:pPr>
            <a:r>
              <a:rPr lang="en-US" sz="2800" dirty="0"/>
              <a:t>	No, in standard SEU models. </a:t>
            </a:r>
          </a:p>
          <a:p>
            <a:pPr marL="0" indent="0">
              <a:buNone/>
            </a:pPr>
            <a:endParaRPr lang="en-US" dirty="0"/>
          </a:p>
        </p:txBody>
      </p:sp>
    </p:spTree>
    <p:extLst>
      <p:ext uri="{BB962C8B-B14F-4D97-AF65-F5344CB8AC3E}">
        <p14:creationId xmlns:p14="http://schemas.microsoft.com/office/powerpoint/2010/main" val="10321253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sz="2800" dirty="0"/>
              <a:t>Proposal for resolution: </a:t>
            </a:r>
          </a:p>
          <a:p>
            <a:r>
              <a:rPr lang="en-US" sz="2800" dirty="0"/>
              <a:t>Replace the state space in Savage by lattice of spaces. </a:t>
            </a:r>
          </a:p>
          <a:p>
            <a:r>
              <a:rPr lang="en-US" sz="2800" dirty="0"/>
              <a:t>Define acts on the union of spaces. </a:t>
            </a:r>
          </a:p>
          <a:p>
            <a:r>
              <a:rPr lang="en-US" sz="2800" dirty="0"/>
              <a:t>Let preferences depend on the space (i.e., the awareness level). </a:t>
            </a:r>
          </a:p>
          <a:p>
            <a:r>
              <a:rPr lang="en-US" sz="2800" dirty="0"/>
              <a:t>The decision maker chooses among actions that are “names” for acts that are not necessarily understood by the decision maker. His understanding depends on her awareness level.  </a:t>
            </a:r>
          </a:p>
          <a:p>
            <a:pPr marL="0" indent="0">
              <a:buNone/>
            </a:pPr>
            <a:endParaRPr lang="en-US" dirty="0"/>
          </a:p>
        </p:txBody>
      </p:sp>
    </p:spTree>
    <p:extLst>
      <p:ext uri="{BB962C8B-B14F-4D97-AF65-F5344CB8AC3E}">
        <p14:creationId xmlns:p14="http://schemas.microsoft.com/office/powerpoint/2010/main" val="395687487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699615"/>
            <a:ext cx="1828800" cy="1066800"/>
          </a:xfrm>
          <a:prstGeom prst="roundRect">
            <a:avLst/>
          </a:prstGeom>
        </p:spPr>
        <p:style>
          <a:lnRef idx="2">
            <a:schemeClr val="accent1"/>
          </a:lnRef>
          <a:fillRef idx="1">
            <a:schemeClr val="lt1"/>
          </a:fillRef>
          <a:effectRef idx="0">
            <a:schemeClr val="accent1"/>
          </a:effectRef>
          <a:fontRef idx="minor">
            <a:schemeClr val="dk1"/>
          </a:fontRef>
        </p:style>
        <p:txBody>
          <a:bodyPr lIns="91430" tIns="45715" rIns="91430" bIns="45715" rtlCol="0" anchor="ctr"/>
          <a:lstStyle/>
          <a:p>
            <a:pPr algn="ctr" fontAlgn="auto">
              <a:spcBef>
                <a:spcPts val="0"/>
              </a:spcBef>
              <a:spcAft>
                <a:spcPts val="0"/>
              </a:spcAft>
            </a:pPr>
            <a:r>
              <a:rPr lang="en-US" sz="3200" dirty="0">
                <a:solidFill>
                  <a:prstClr val="black"/>
                </a:solidFill>
                <a:latin typeface="Brush Script Std" pitchFamily="50" charset="0"/>
              </a:rPr>
              <a:t>l</a:t>
            </a:r>
            <a:r>
              <a:rPr lang="en-US" sz="3200" dirty="0">
                <a:solidFill>
                  <a:prstClr val="black"/>
                </a:solidFill>
              </a:rPr>
              <a:t>	</a:t>
            </a:r>
            <a:r>
              <a:rPr lang="en-US" sz="3200" dirty="0">
                <a:solidFill>
                  <a:prstClr val="black"/>
                </a:solidFill>
                <a:latin typeface="cmsy10"/>
              </a:rPr>
              <a:t>:</a:t>
            </a:r>
            <a:r>
              <a:rPr lang="en-US" sz="3200" dirty="0">
                <a:solidFill>
                  <a:prstClr val="black"/>
                </a:solidFill>
              </a:rPr>
              <a:t> </a:t>
            </a:r>
            <a:r>
              <a:rPr lang="en-US" sz="3200" dirty="0">
                <a:solidFill>
                  <a:prstClr val="black"/>
                </a:solidFill>
                <a:latin typeface="Brush Script Std" pitchFamily="50" charset="0"/>
              </a:rPr>
              <a:t>l</a:t>
            </a:r>
          </a:p>
          <a:p>
            <a:pPr algn="ctr" fontAlgn="auto">
              <a:spcBef>
                <a:spcPts val="0"/>
              </a:spcBef>
              <a:spcAft>
                <a:spcPts val="0"/>
              </a:spcAft>
            </a:pPr>
            <a:r>
              <a:rPr lang="en-US" sz="3200" dirty="0">
                <a:solidFill>
                  <a:prstClr val="black"/>
                </a:solidFill>
              </a:rPr>
              <a:t>80	100</a:t>
            </a:r>
          </a:p>
        </p:txBody>
      </p:sp>
      <p:sp>
        <p:nvSpPr>
          <p:cNvPr id="5" name="Rounded Rectangle 4"/>
          <p:cNvSpPr/>
          <p:nvPr/>
        </p:nvSpPr>
        <p:spPr>
          <a:xfrm>
            <a:off x="3657600" y="699615"/>
            <a:ext cx="1828800" cy="1066800"/>
          </a:xfrm>
          <a:prstGeom prst="roundRect">
            <a:avLst/>
          </a:prstGeom>
        </p:spPr>
        <p:style>
          <a:lnRef idx="2">
            <a:schemeClr val="accent1"/>
          </a:lnRef>
          <a:fillRef idx="1">
            <a:schemeClr val="lt1"/>
          </a:fillRef>
          <a:effectRef idx="0">
            <a:schemeClr val="accent1"/>
          </a:effectRef>
          <a:fontRef idx="minor">
            <a:schemeClr val="dk1"/>
          </a:fontRef>
        </p:style>
        <p:txBody>
          <a:bodyPr lIns="91430" tIns="45715" rIns="91430" bIns="45715" rtlCol="0" anchor="ctr"/>
          <a:lstStyle/>
          <a:p>
            <a:pPr algn="ctr" fontAlgn="auto">
              <a:spcBef>
                <a:spcPts val="0"/>
              </a:spcBef>
              <a:spcAft>
                <a:spcPts val="0"/>
              </a:spcAft>
            </a:pPr>
            <a:r>
              <a:rPr lang="en-US" sz="3200" dirty="0">
                <a:solidFill>
                  <a:prstClr val="black"/>
                </a:solidFill>
                <a:latin typeface="Brush Script Std" pitchFamily="50" charset="0"/>
              </a:rPr>
              <a:t>l</a:t>
            </a:r>
            <a:r>
              <a:rPr lang="en-US" sz="3200" dirty="0">
                <a:solidFill>
                  <a:prstClr val="black"/>
                </a:solidFill>
              </a:rPr>
              <a:t>	</a:t>
            </a:r>
            <a:r>
              <a:rPr lang="en-US" sz="3200" b="1" dirty="0">
                <a:solidFill>
                  <a:prstClr val="black"/>
                </a:solidFill>
                <a:latin typeface="cmsy10"/>
              </a:rPr>
              <a:t>:</a:t>
            </a:r>
            <a:r>
              <a:rPr lang="en-US" sz="3200" dirty="0">
                <a:solidFill>
                  <a:prstClr val="black"/>
                </a:solidFill>
              </a:rPr>
              <a:t> </a:t>
            </a:r>
            <a:r>
              <a:rPr lang="en-US" sz="3200" dirty="0">
                <a:solidFill>
                  <a:prstClr val="black"/>
                </a:solidFill>
                <a:latin typeface="Brush Script Std" pitchFamily="50" charset="0"/>
              </a:rPr>
              <a:t>l</a:t>
            </a:r>
          </a:p>
          <a:p>
            <a:pPr algn="ctr" fontAlgn="auto">
              <a:spcBef>
                <a:spcPts val="0"/>
              </a:spcBef>
              <a:spcAft>
                <a:spcPts val="0"/>
              </a:spcAft>
            </a:pPr>
            <a:r>
              <a:rPr lang="en-US" sz="3200" dirty="0">
                <a:solidFill>
                  <a:prstClr val="black"/>
                </a:solidFill>
              </a:rPr>
              <a:t>100	100</a:t>
            </a:r>
          </a:p>
        </p:txBody>
      </p:sp>
      <p:sp>
        <p:nvSpPr>
          <p:cNvPr id="6" name="Rounded Rectangle 5"/>
          <p:cNvSpPr/>
          <p:nvPr/>
        </p:nvSpPr>
        <p:spPr>
          <a:xfrm>
            <a:off x="6400800" y="699615"/>
            <a:ext cx="1828800" cy="1066800"/>
          </a:xfrm>
          <a:prstGeom prst="roundRect">
            <a:avLst/>
          </a:prstGeom>
        </p:spPr>
        <p:style>
          <a:lnRef idx="2">
            <a:schemeClr val="accent1"/>
          </a:lnRef>
          <a:fillRef idx="1">
            <a:schemeClr val="lt1"/>
          </a:fillRef>
          <a:effectRef idx="0">
            <a:schemeClr val="accent1"/>
          </a:effectRef>
          <a:fontRef idx="minor">
            <a:schemeClr val="dk1"/>
          </a:fontRef>
        </p:style>
        <p:txBody>
          <a:bodyPr lIns="91430" tIns="45715" rIns="91430" bIns="45715" rtlCol="0" anchor="ctr"/>
          <a:lstStyle/>
          <a:p>
            <a:pPr algn="ctr" fontAlgn="auto">
              <a:spcBef>
                <a:spcPts val="0"/>
              </a:spcBef>
              <a:spcAft>
                <a:spcPts val="0"/>
              </a:spcAft>
            </a:pPr>
            <a:r>
              <a:rPr lang="en-US" sz="3200" dirty="0">
                <a:solidFill>
                  <a:prstClr val="black"/>
                </a:solidFill>
                <a:latin typeface="Brush Script Std" pitchFamily="50" charset="0"/>
              </a:rPr>
              <a:t>l</a:t>
            </a:r>
            <a:r>
              <a:rPr lang="en-US" sz="3200" dirty="0">
                <a:solidFill>
                  <a:prstClr val="black"/>
                </a:solidFill>
              </a:rPr>
              <a:t>	</a:t>
            </a:r>
            <a:r>
              <a:rPr lang="en-US" sz="3200" b="1" dirty="0">
                <a:solidFill>
                  <a:prstClr val="black"/>
                </a:solidFill>
                <a:latin typeface="cmsy10"/>
              </a:rPr>
              <a:t>:</a:t>
            </a:r>
            <a:r>
              <a:rPr lang="en-US" sz="3200" dirty="0">
                <a:solidFill>
                  <a:prstClr val="black"/>
                </a:solidFill>
              </a:rPr>
              <a:t> </a:t>
            </a:r>
            <a:r>
              <a:rPr lang="en-US" sz="3200" dirty="0">
                <a:solidFill>
                  <a:prstClr val="black"/>
                </a:solidFill>
                <a:latin typeface="Brush Script Std" pitchFamily="50" charset="0"/>
              </a:rPr>
              <a:t>l</a:t>
            </a:r>
          </a:p>
          <a:p>
            <a:pPr algn="ctr" fontAlgn="auto">
              <a:spcBef>
                <a:spcPts val="0"/>
              </a:spcBef>
              <a:spcAft>
                <a:spcPts val="0"/>
              </a:spcAft>
            </a:pPr>
            <a:r>
              <a:rPr lang="en-US" sz="3200" dirty="0">
                <a:solidFill>
                  <a:prstClr val="black"/>
                </a:solidFill>
              </a:rPr>
              <a:t>100	80</a:t>
            </a:r>
          </a:p>
        </p:txBody>
      </p:sp>
      <p:sp>
        <p:nvSpPr>
          <p:cNvPr id="7" name="Rounded Rectangle 6"/>
          <p:cNvSpPr/>
          <p:nvPr/>
        </p:nvSpPr>
        <p:spPr>
          <a:xfrm>
            <a:off x="1219200" y="2071215"/>
            <a:ext cx="1219200" cy="1066800"/>
          </a:xfrm>
          <a:prstGeom prst="roundRect">
            <a:avLst/>
          </a:prstGeom>
        </p:spPr>
        <p:style>
          <a:lnRef idx="2">
            <a:schemeClr val="accent1"/>
          </a:lnRef>
          <a:fillRef idx="1">
            <a:schemeClr val="lt1"/>
          </a:fillRef>
          <a:effectRef idx="0">
            <a:schemeClr val="accent1"/>
          </a:effectRef>
          <a:fontRef idx="minor">
            <a:schemeClr val="dk1"/>
          </a:fontRef>
        </p:style>
        <p:txBody>
          <a:bodyPr lIns="91430" tIns="45715" rIns="91430" bIns="45715" rtlCol="0" anchor="ctr"/>
          <a:lstStyle/>
          <a:p>
            <a:pPr algn="ctr" fontAlgn="auto">
              <a:spcBef>
                <a:spcPts val="0"/>
              </a:spcBef>
              <a:spcAft>
                <a:spcPts val="0"/>
              </a:spcAft>
            </a:pPr>
            <a:r>
              <a:rPr lang="en-US" sz="2800" dirty="0" smtClean="0">
                <a:solidFill>
                  <a:prstClr val="black"/>
                </a:solidFill>
                <a:latin typeface="cmsy10"/>
                <a:cs typeface="Arial"/>
                <a:sym typeface="Mathematica1"/>
              </a:rPr>
              <a:t>;</a:t>
            </a:r>
            <a:endParaRPr lang="en-US" sz="2800" dirty="0">
              <a:solidFill>
                <a:prstClr val="black"/>
              </a:solidFill>
              <a:latin typeface="cmsy10"/>
              <a:cs typeface="Arial"/>
              <a:sym typeface="Mathematica1"/>
            </a:endParaRPr>
          </a:p>
          <a:p>
            <a:pPr algn="ctr" fontAlgn="auto">
              <a:spcBef>
                <a:spcPts val="0"/>
              </a:spcBef>
              <a:spcAft>
                <a:spcPts val="0"/>
              </a:spcAft>
            </a:pPr>
            <a:r>
              <a:rPr lang="en-US" sz="3200" dirty="0">
                <a:solidFill>
                  <a:prstClr val="black"/>
                </a:solidFill>
              </a:rPr>
              <a:t>100</a:t>
            </a:r>
          </a:p>
        </p:txBody>
      </p:sp>
      <p:sp>
        <p:nvSpPr>
          <p:cNvPr id="9" name="Rounded Rectangle 8"/>
          <p:cNvSpPr/>
          <p:nvPr/>
        </p:nvSpPr>
        <p:spPr>
          <a:xfrm>
            <a:off x="3962400" y="2071215"/>
            <a:ext cx="1219200" cy="1066800"/>
          </a:xfrm>
          <a:prstGeom prst="roundRect">
            <a:avLst/>
          </a:prstGeom>
        </p:spPr>
        <p:style>
          <a:lnRef idx="2">
            <a:schemeClr val="accent1"/>
          </a:lnRef>
          <a:fillRef idx="1">
            <a:schemeClr val="lt1"/>
          </a:fillRef>
          <a:effectRef idx="0">
            <a:schemeClr val="accent1"/>
          </a:effectRef>
          <a:fontRef idx="minor">
            <a:schemeClr val="dk1"/>
          </a:fontRef>
        </p:style>
        <p:txBody>
          <a:bodyPr lIns="91430" tIns="45715" rIns="91430" bIns="45715" rtlCol="0" anchor="ctr"/>
          <a:lstStyle/>
          <a:p>
            <a:pPr algn="ctr" fontAlgn="auto">
              <a:spcBef>
                <a:spcPts val="0"/>
              </a:spcBef>
              <a:spcAft>
                <a:spcPts val="0"/>
              </a:spcAft>
            </a:pPr>
            <a:r>
              <a:rPr lang="en-US" sz="2800" dirty="0" smtClean="0">
                <a:solidFill>
                  <a:prstClr val="black"/>
                </a:solidFill>
                <a:latin typeface="cmsy10"/>
                <a:cs typeface="Arial"/>
                <a:sym typeface="Mathematica1"/>
              </a:rPr>
              <a:t>;</a:t>
            </a:r>
            <a:endParaRPr lang="en-US" sz="2800" dirty="0">
              <a:solidFill>
                <a:prstClr val="black"/>
              </a:solidFill>
              <a:latin typeface="cmsy10"/>
              <a:cs typeface="Arial"/>
              <a:sym typeface="Mathematica1"/>
            </a:endParaRPr>
          </a:p>
          <a:p>
            <a:pPr algn="ctr" fontAlgn="auto">
              <a:spcBef>
                <a:spcPts val="0"/>
              </a:spcBef>
              <a:spcAft>
                <a:spcPts val="0"/>
              </a:spcAft>
            </a:pPr>
            <a:r>
              <a:rPr lang="en-US" sz="3200" dirty="0">
                <a:solidFill>
                  <a:prstClr val="black"/>
                </a:solidFill>
              </a:rPr>
              <a:t>100</a:t>
            </a:r>
          </a:p>
        </p:txBody>
      </p:sp>
      <p:sp>
        <p:nvSpPr>
          <p:cNvPr id="10" name="Rounded Rectangle 9"/>
          <p:cNvSpPr/>
          <p:nvPr/>
        </p:nvSpPr>
        <p:spPr>
          <a:xfrm>
            <a:off x="6705600" y="2071215"/>
            <a:ext cx="1219200" cy="1066800"/>
          </a:xfrm>
          <a:prstGeom prst="roundRect">
            <a:avLst/>
          </a:prstGeom>
        </p:spPr>
        <p:style>
          <a:lnRef idx="2">
            <a:schemeClr val="accent1"/>
          </a:lnRef>
          <a:fillRef idx="1">
            <a:schemeClr val="lt1"/>
          </a:fillRef>
          <a:effectRef idx="0">
            <a:schemeClr val="accent1"/>
          </a:effectRef>
          <a:fontRef idx="minor">
            <a:schemeClr val="dk1"/>
          </a:fontRef>
        </p:style>
        <p:txBody>
          <a:bodyPr lIns="91430" tIns="45715" rIns="91430" bIns="45715" rtlCol="0" anchor="ctr"/>
          <a:lstStyle/>
          <a:p>
            <a:pPr algn="ctr" fontAlgn="auto">
              <a:spcBef>
                <a:spcPts val="0"/>
              </a:spcBef>
              <a:spcAft>
                <a:spcPts val="0"/>
              </a:spcAft>
            </a:pPr>
            <a:r>
              <a:rPr lang="en-US" sz="2800" dirty="0" smtClean="0">
                <a:solidFill>
                  <a:prstClr val="black"/>
                </a:solidFill>
                <a:latin typeface="cmsy10"/>
                <a:cs typeface="Arial"/>
                <a:sym typeface="Mathematica1"/>
              </a:rPr>
              <a:t>;</a:t>
            </a:r>
            <a:endParaRPr lang="en-US" sz="2800" dirty="0">
              <a:solidFill>
                <a:prstClr val="black"/>
              </a:solidFill>
              <a:latin typeface="cmsy10"/>
              <a:cs typeface="Arial"/>
              <a:sym typeface="Mathematica1"/>
            </a:endParaRPr>
          </a:p>
          <a:p>
            <a:pPr algn="ctr" fontAlgn="auto">
              <a:spcBef>
                <a:spcPts val="0"/>
              </a:spcBef>
              <a:spcAft>
                <a:spcPts val="0"/>
              </a:spcAft>
            </a:pPr>
            <a:r>
              <a:rPr lang="en-US" sz="3200" dirty="0">
                <a:solidFill>
                  <a:prstClr val="black"/>
                </a:solidFill>
              </a:rPr>
              <a:t>100</a:t>
            </a:r>
          </a:p>
        </p:txBody>
      </p:sp>
      <p:sp>
        <p:nvSpPr>
          <p:cNvPr id="11" name="TextBox 10"/>
          <p:cNvSpPr txBox="1"/>
          <p:nvPr/>
        </p:nvSpPr>
        <p:spPr>
          <a:xfrm>
            <a:off x="2895601" y="1614016"/>
            <a:ext cx="514864" cy="769431"/>
          </a:xfrm>
          <a:prstGeom prst="rect">
            <a:avLst/>
          </a:prstGeom>
          <a:noFill/>
        </p:spPr>
        <p:txBody>
          <a:bodyPr wrap="none" lIns="91430" tIns="45715" rIns="91430" bIns="45715" rtlCol="0">
            <a:spAutoFit/>
          </a:bodyPr>
          <a:lstStyle/>
          <a:p>
            <a:pPr fontAlgn="auto">
              <a:spcBef>
                <a:spcPts val="0"/>
              </a:spcBef>
              <a:spcAft>
                <a:spcPts val="0"/>
              </a:spcAft>
            </a:pPr>
            <a:r>
              <a:rPr lang="en-US" sz="4400" dirty="0">
                <a:solidFill>
                  <a:prstClr val="black"/>
                </a:solidFill>
                <a:latin typeface="Arial"/>
                <a:cs typeface="Arial"/>
              </a:rPr>
              <a:t>~</a:t>
            </a:r>
            <a:endParaRPr lang="en-US" sz="4400" dirty="0">
              <a:solidFill>
                <a:prstClr val="black"/>
              </a:solidFill>
              <a:latin typeface="Calibri"/>
              <a:cs typeface="+mn-cs"/>
            </a:endParaRPr>
          </a:p>
        </p:txBody>
      </p:sp>
      <p:sp>
        <p:nvSpPr>
          <p:cNvPr id="12" name="TextBox 11"/>
          <p:cNvSpPr txBox="1"/>
          <p:nvPr/>
        </p:nvSpPr>
        <p:spPr>
          <a:xfrm>
            <a:off x="5715001" y="1614016"/>
            <a:ext cx="514864" cy="769431"/>
          </a:xfrm>
          <a:prstGeom prst="rect">
            <a:avLst/>
          </a:prstGeom>
          <a:noFill/>
        </p:spPr>
        <p:txBody>
          <a:bodyPr wrap="none" lIns="91430" tIns="45715" rIns="91430" bIns="45715" rtlCol="0">
            <a:spAutoFit/>
          </a:bodyPr>
          <a:lstStyle/>
          <a:p>
            <a:pPr fontAlgn="auto">
              <a:spcBef>
                <a:spcPts val="0"/>
              </a:spcBef>
              <a:spcAft>
                <a:spcPts val="0"/>
              </a:spcAft>
            </a:pPr>
            <a:r>
              <a:rPr lang="en-US" sz="4400" dirty="0">
                <a:solidFill>
                  <a:prstClr val="black"/>
                </a:solidFill>
                <a:latin typeface="Arial"/>
                <a:cs typeface="Arial"/>
              </a:rPr>
              <a:t>~</a:t>
            </a:r>
            <a:endParaRPr lang="en-US" sz="4400" dirty="0">
              <a:solidFill>
                <a:prstClr val="black"/>
              </a:solidFill>
              <a:latin typeface="Calibri"/>
              <a:cs typeface="+mn-cs"/>
            </a:endParaRPr>
          </a:p>
        </p:txBody>
      </p:sp>
      <p:sp>
        <p:nvSpPr>
          <p:cNvPr id="2" name="TextBox 1"/>
          <p:cNvSpPr txBox="1"/>
          <p:nvPr/>
        </p:nvSpPr>
        <p:spPr>
          <a:xfrm>
            <a:off x="914400" y="3606884"/>
            <a:ext cx="1914928" cy="584765"/>
          </a:xfrm>
          <a:prstGeom prst="rect">
            <a:avLst/>
          </a:prstGeom>
          <a:noFill/>
        </p:spPr>
        <p:txBody>
          <a:bodyPr wrap="none" lIns="91430" tIns="45715" rIns="91430" bIns="45715" rtlCol="0">
            <a:spAutoFit/>
          </a:bodyPr>
          <a:lstStyle/>
          <a:p>
            <a:pPr fontAlgn="auto">
              <a:spcBef>
                <a:spcPts val="0"/>
              </a:spcBef>
              <a:spcAft>
                <a:spcPts val="0"/>
              </a:spcAft>
            </a:pPr>
            <a:r>
              <a:rPr lang="en-US" sz="3200" dirty="0">
                <a:solidFill>
                  <a:prstClr val="black"/>
                </a:solidFill>
                <a:latin typeface="Calibri"/>
                <a:cs typeface="+mn-cs"/>
              </a:rPr>
              <a:t>Contract 1</a:t>
            </a:r>
          </a:p>
        </p:txBody>
      </p:sp>
      <p:sp>
        <p:nvSpPr>
          <p:cNvPr id="13" name="TextBox 12"/>
          <p:cNvSpPr txBox="1"/>
          <p:nvPr/>
        </p:nvSpPr>
        <p:spPr>
          <a:xfrm>
            <a:off x="3581400" y="3595216"/>
            <a:ext cx="1914928" cy="584765"/>
          </a:xfrm>
          <a:prstGeom prst="rect">
            <a:avLst/>
          </a:prstGeom>
          <a:noFill/>
        </p:spPr>
        <p:txBody>
          <a:bodyPr wrap="none" lIns="91430" tIns="45715" rIns="91430" bIns="45715" rtlCol="0">
            <a:spAutoFit/>
          </a:bodyPr>
          <a:lstStyle/>
          <a:p>
            <a:pPr fontAlgn="auto">
              <a:spcBef>
                <a:spcPts val="0"/>
              </a:spcBef>
              <a:spcAft>
                <a:spcPts val="0"/>
              </a:spcAft>
            </a:pPr>
            <a:r>
              <a:rPr lang="en-US" sz="3200" dirty="0">
                <a:solidFill>
                  <a:prstClr val="black"/>
                </a:solidFill>
                <a:latin typeface="Calibri"/>
                <a:cs typeface="+mn-cs"/>
              </a:rPr>
              <a:t>Contract 2</a:t>
            </a:r>
          </a:p>
        </p:txBody>
      </p:sp>
      <p:sp>
        <p:nvSpPr>
          <p:cNvPr id="14" name="TextBox 13"/>
          <p:cNvSpPr txBox="1"/>
          <p:nvPr/>
        </p:nvSpPr>
        <p:spPr>
          <a:xfrm>
            <a:off x="6324600" y="3595216"/>
            <a:ext cx="1914928" cy="584765"/>
          </a:xfrm>
          <a:prstGeom prst="rect">
            <a:avLst/>
          </a:prstGeom>
          <a:noFill/>
        </p:spPr>
        <p:txBody>
          <a:bodyPr wrap="none" lIns="91430" tIns="45715" rIns="91430" bIns="45715" rtlCol="0">
            <a:spAutoFit/>
          </a:bodyPr>
          <a:lstStyle/>
          <a:p>
            <a:pPr fontAlgn="auto">
              <a:spcBef>
                <a:spcPts val="0"/>
              </a:spcBef>
              <a:spcAft>
                <a:spcPts val="0"/>
              </a:spcAft>
            </a:pPr>
            <a:r>
              <a:rPr lang="en-US" sz="3200" dirty="0">
                <a:solidFill>
                  <a:prstClr val="black"/>
                </a:solidFill>
                <a:latin typeface="Calibri"/>
                <a:cs typeface="+mn-cs"/>
              </a:rPr>
              <a:t>Contract 3</a:t>
            </a:r>
          </a:p>
        </p:txBody>
      </p:sp>
      <p:sp>
        <p:nvSpPr>
          <p:cNvPr id="3" name="TextBox 2"/>
          <p:cNvSpPr txBox="1"/>
          <p:nvPr/>
        </p:nvSpPr>
        <p:spPr>
          <a:xfrm>
            <a:off x="585789" y="4603182"/>
            <a:ext cx="7929562" cy="1569650"/>
          </a:xfrm>
          <a:prstGeom prst="rect">
            <a:avLst/>
          </a:prstGeom>
          <a:noFill/>
        </p:spPr>
        <p:txBody>
          <a:bodyPr wrap="square" lIns="91430" tIns="45715" rIns="91430" bIns="45715" rtlCol="0">
            <a:spAutoFit/>
          </a:bodyPr>
          <a:lstStyle/>
          <a:p>
            <a:r>
              <a:rPr lang="en-US" sz="2400" dirty="0"/>
              <a:t>Choice behavior is inconsistent with either “lawsuit” or “not lawsuit” being a Savage null event.</a:t>
            </a:r>
          </a:p>
          <a:p>
            <a:r>
              <a:rPr lang="en-US" sz="2400" dirty="0"/>
              <a:t> </a:t>
            </a:r>
          </a:p>
          <a:p>
            <a:r>
              <a:rPr lang="en-US" sz="2400" dirty="0"/>
              <a:t>But it is consistent with unawareness of “lawsuit”.   </a:t>
            </a:r>
          </a:p>
        </p:txBody>
      </p:sp>
    </p:spTree>
    <p:extLst>
      <p:ext uri="{BB962C8B-B14F-4D97-AF65-F5344CB8AC3E}">
        <p14:creationId xmlns:p14="http://schemas.microsoft.com/office/powerpoint/2010/main" val="8106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p:bldP spid="12" grpId="0"/>
      <p:bldP spid="2" grpId="0"/>
      <p:bldP spid="13" grpId="0"/>
      <p:bldP spid="14"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Outline</a:t>
            </a:r>
            <a:endParaRPr lang="en-US" dirty="0">
              <a:solidFill>
                <a:srgbClr val="0000FF"/>
              </a:solidFill>
            </a:endParaRPr>
          </a:p>
        </p:txBody>
      </p:sp>
      <p:sp>
        <p:nvSpPr>
          <p:cNvPr id="3" name="Content Placeholder 2"/>
          <p:cNvSpPr>
            <a:spLocks noGrp="1"/>
          </p:cNvSpPr>
          <p:nvPr>
            <p:ph idx="1"/>
          </p:nvPr>
        </p:nvSpPr>
        <p:spPr/>
        <p:txBody>
          <a:bodyPr>
            <a:normAutofit lnSpcReduction="10000"/>
          </a:bodyPr>
          <a:lstStyle/>
          <a:p>
            <a:pPr marL="514293" indent="-514293">
              <a:buFont typeface="+mj-lt"/>
              <a:buAutoNum type="arabicPeriod"/>
            </a:pPr>
            <a:r>
              <a:rPr lang="en-US" dirty="0" smtClean="0">
                <a:solidFill>
                  <a:srgbClr val="0000FF"/>
                </a:solidFill>
              </a:rPr>
              <a:t>Informal introduction</a:t>
            </a:r>
          </a:p>
          <a:p>
            <a:pPr marL="514293" indent="-514293">
              <a:buFont typeface="+mj-lt"/>
              <a:buAutoNum type="arabicPeriod"/>
            </a:pPr>
            <a:r>
              <a:rPr lang="en-US" dirty="0" smtClean="0">
                <a:solidFill>
                  <a:srgbClr val="0000FF"/>
                </a:solidFill>
              </a:rPr>
              <a:t>Epistemic models of unawareness</a:t>
            </a:r>
          </a:p>
          <a:p>
            <a:pPr marL="514293" indent="-514293">
              <a:buFont typeface="+mj-lt"/>
              <a:buAutoNum type="arabicPeriod"/>
            </a:pPr>
            <a:r>
              <a:rPr lang="en-US" dirty="0" smtClean="0"/>
              <a:t>Type spaces with unawareness</a:t>
            </a:r>
          </a:p>
          <a:p>
            <a:pPr marL="514293" indent="-514293">
              <a:buFont typeface="+mj-lt"/>
              <a:buAutoNum type="arabicPeriod"/>
            </a:pPr>
            <a:r>
              <a:rPr lang="en-US" dirty="0" smtClean="0"/>
              <a:t>Speculation</a:t>
            </a:r>
          </a:p>
          <a:p>
            <a:pPr marL="514293" indent="-514293">
              <a:buFont typeface="+mj-lt"/>
              <a:buAutoNum type="arabicPeriod"/>
            </a:pPr>
            <a:r>
              <a:rPr lang="en-US" dirty="0" smtClean="0"/>
              <a:t>Bayesian games with unawareness</a:t>
            </a:r>
          </a:p>
          <a:p>
            <a:pPr marL="514293" indent="-514293">
              <a:buFont typeface="+mj-lt"/>
              <a:buAutoNum type="arabicPeriod"/>
            </a:pPr>
            <a:r>
              <a:rPr lang="en-US" dirty="0" smtClean="0"/>
              <a:t>Revealed unawareness</a:t>
            </a:r>
          </a:p>
          <a:p>
            <a:pPr marL="514293" indent="-514293">
              <a:buFont typeface="+mj-lt"/>
              <a:buAutoNum type="arabicPeriod"/>
            </a:pPr>
            <a:r>
              <a:rPr lang="en-US" dirty="0" smtClean="0"/>
              <a:t>Dynamic games with unawareness</a:t>
            </a:r>
          </a:p>
          <a:p>
            <a:pPr marL="514293" indent="-514293">
              <a:buFont typeface="+mj-lt"/>
              <a:buAutoNum type="arabicPeriod"/>
            </a:pPr>
            <a:r>
              <a:rPr lang="en-US" dirty="0" smtClean="0"/>
              <a:t>…(???)</a:t>
            </a:r>
          </a:p>
          <a:p>
            <a:pPr marL="514293" indent="-514293">
              <a:buFont typeface="+mj-lt"/>
              <a:buAutoNum type="arabicPeriod"/>
            </a:pPr>
            <a:endParaRPr lang="en-US" dirty="0"/>
          </a:p>
        </p:txBody>
      </p:sp>
    </p:spTree>
    <p:extLst>
      <p:ext uri="{BB962C8B-B14F-4D97-AF65-F5344CB8AC3E}">
        <p14:creationId xmlns:p14="http://schemas.microsoft.com/office/powerpoint/2010/main" val="214106588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400" b="1" dirty="0">
                <a:solidFill>
                  <a:srgbClr val="0000FF"/>
                </a:solidFill>
              </a:rPr>
              <a:t>7. Dynamic games with unawareness</a:t>
            </a:r>
          </a:p>
        </p:txBody>
      </p:sp>
    </p:spTree>
    <p:extLst>
      <p:ext uri="{BB962C8B-B14F-4D97-AF65-F5344CB8AC3E}">
        <p14:creationId xmlns:p14="http://schemas.microsoft.com/office/powerpoint/2010/main" val="46334547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457200" y="713480"/>
            <a:ext cx="8229600" cy="5271684"/>
          </a:xfrm>
        </p:spPr>
        <p:txBody>
          <a:bodyPr>
            <a:normAutofit fontScale="92500" lnSpcReduction="20000"/>
          </a:bodyPr>
          <a:lstStyle/>
          <a:p>
            <a:pPr eaLnBrk="1" hangingPunct="1"/>
            <a:r>
              <a:rPr lang="en-US" dirty="0" smtClean="0"/>
              <a:t>How to model </a:t>
            </a:r>
            <a:r>
              <a:rPr lang="en-US" dirty="0" smtClean="0">
                <a:solidFill>
                  <a:srgbClr val="0000FF"/>
                </a:solidFill>
              </a:rPr>
              <a:t>dynamic interactions</a:t>
            </a:r>
            <a:r>
              <a:rPr lang="en-US" dirty="0" smtClean="0"/>
              <a:t> between players with </a:t>
            </a:r>
            <a:r>
              <a:rPr lang="en-US" dirty="0" smtClean="0">
                <a:solidFill>
                  <a:srgbClr val="0000FF"/>
                </a:solidFill>
              </a:rPr>
              <a:t>asymmetric awareness</a:t>
            </a:r>
            <a:r>
              <a:rPr lang="en-US" dirty="0" smtClean="0"/>
              <a:t>?</a:t>
            </a:r>
          </a:p>
          <a:p>
            <a:pPr marL="400005" lvl="1" indent="0">
              <a:buNone/>
            </a:pPr>
            <a:endParaRPr lang="en-US" sz="2400" dirty="0"/>
          </a:p>
          <a:p>
            <a:pPr marL="400005" lvl="1" indent="0">
              <a:buNone/>
            </a:pPr>
            <a:r>
              <a:rPr lang="en-US" sz="2400" dirty="0"/>
              <a:t>What are the problems: </a:t>
            </a:r>
          </a:p>
          <a:p>
            <a:pPr marL="857154" lvl="1" indent="-457149">
              <a:buFont typeface="Courier New" pitchFamily="49" charset="0"/>
              <a:buChar char="o"/>
            </a:pPr>
            <a:r>
              <a:rPr lang="en-US" sz="3500" dirty="0"/>
              <a:t>Players may be aware of  different subsets players, moves of nature, or actions (i.e., </a:t>
            </a:r>
            <a:r>
              <a:rPr lang="en-US" sz="3500" dirty="0">
                <a:solidFill>
                  <a:srgbClr val="FF0000"/>
                </a:solidFill>
              </a:rPr>
              <a:t>different “representations” of the game</a:t>
            </a:r>
            <a:r>
              <a:rPr lang="en-US" sz="3500" dirty="0"/>
              <a:t>)</a:t>
            </a:r>
          </a:p>
          <a:p>
            <a:pPr marL="857154" lvl="1" indent="-457149">
              <a:buFont typeface="Courier New" pitchFamily="49" charset="0"/>
              <a:buChar char="o"/>
            </a:pPr>
            <a:r>
              <a:rPr lang="en-US" sz="3500" dirty="0"/>
              <a:t>Players may </a:t>
            </a:r>
            <a:r>
              <a:rPr lang="en-US" sz="3500" dirty="0">
                <a:solidFill>
                  <a:srgbClr val="FF0000"/>
                </a:solidFill>
              </a:rPr>
              <a:t>become aware </a:t>
            </a:r>
            <a:r>
              <a:rPr lang="en-US" sz="3500" dirty="0"/>
              <a:t>of further players, moves of nature or actions during the play of the game (i.e., </a:t>
            </a:r>
            <a:r>
              <a:rPr lang="en-US" sz="3500" dirty="0">
                <a:solidFill>
                  <a:srgbClr val="FF0000"/>
                </a:solidFill>
              </a:rPr>
              <a:t>endogenous changes of their “representations” of the game</a:t>
            </a:r>
            <a:r>
              <a:rPr lang="en-US" sz="3500" dirty="0"/>
              <a:t>)</a:t>
            </a:r>
          </a:p>
        </p:txBody>
      </p:sp>
    </p:spTree>
    <p:extLst>
      <p:ext uri="{BB962C8B-B14F-4D97-AF65-F5344CB8AC3E}">
        <p14:creationId xmlns:p14="http://schemas.microsoft.com/office/powerpoint/2010/main" val="30596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457200" y="692735"/>
            <a:ext cx="8229600" cy="6040582"/>
          </a:xfrm>
        </p:spPr>
        <p:txBody>
          <a:bodyPr>
            <a:normAutofit fontScale="92500" lnSpcReduction="10000"/>
          </a:bodyPr>
          <a:lstStyle/>
          <a:p>
            <a:pPr eaLnBrk="1" hangingPunct="1"/>
            <a:r>
              <a:rPr lang="en-US" dirty="0" smtClean="0"/>
              <a:t>What is a </a:t>
            </a:r>
            <a:r>
              <a:rPr lang="en-US" dirty="0" smtClean="0">
                <a:solidFill>
                  <a:srgbClr val="0000FF"/>
                </a:solidFill>
              </a:rPr>
              <a:t>sensible solution </a:t>
            </a:r>
            <a:r>
              <a:rPr lang="en-US" dirty="0" smtClean="0"/>
              <a:t>concept?</a:t>
            </a:r>
          </a:p>
          <a:p>
            <a:pPr marL="400005" lvl="1" indent="0">
              <a:buNone/>
            </a:pPr>
            <a:r>
              <a:rPr lang="en-US" sz="2400" dirty="0"/>
              <a:t>What are the problems:</a:t>
            </a:r>
          </a:p>
          <a:p>
            <a:pPr lvl="1" indent="-342861">
              <a:buFont typeface="Courier New" pitchFamily="49" charset="0"/>
              <a:buChar char="o"/>
            </a:pPr>
            <a:r>
              <a:rPr lang="en-US" sz="3500" dirty="0"/>
              <a:t>Players </a:t>
            </a:r>
            <a:r>
              <a:rPr lang="en-US" sz="3500" dirty="0">
                <a:solidFill>
                  <a:srgbClr val="FF0000"/>
                </a:solidFill>
              </a:rPr>
              <a:t>couldn’t learn equilibrium </a:t>
            </a:r>
            <a:r>
              <a:rPr lang="en-US" sz="3500" dirty="0"/>
              <a:t>through repeated play (because of “novel” situations)</a:t>
            </a:r>
          </a:p>
          <a:p>
            <a:pPr lvl="1" indent="-342861">
              <a:buFont typeface="Courier New" pitchFamily="49" charset="0"/>
              <a:buChar char="o"/>
            </a:pPr>
            <a:r>
              <a:rPr lang="en-US" sz="3500" dirty="0" err="1"/>
              <a:t>Subgame</a:t>
            </a:r>
            <a:r>
              <a:rPr lang="en-US" sz="3500" dirty="0"/>
              <a:t> perfection, sequential equilibrium etc. ignore surprises but with unawareness players could be surprised frequently</a:t>
            </a:r>
          </a:p>
          <a:p>
            <a:pPr lvl="1" indent="-342861">
              <a:buFont typeface="Courier New" pitchFamily="49" charset="0"/>
              <a:buChar char="o"/>
            </a:pPr>
            <a:r>
              <a:rPr lang="en-US" sz="3500" dirty="0"/>
              <a:t>Players </a:t>
            </a:r>
            <a:r>
              <a:rPr lang="en-US" sz="3500" dirty="0">
                <a:solidFill>
                  <a:srgbClr val="FF0000"/>
                </a:solidFill>
              </a:rPr>
              <a:t>may make others strategically aware</a:t>
            </a:r>
            <a:r>
              <a:rPr lang="en-US" sz="3500" dirty="0"/>
              <a:t>. Thus players should be able to reason carefully when being surprised by others rather than discarding surprising actions of others as a mistake.  </a:t>
            </a:r>
          </a:p>
        </p:txBody>
      </p:sp>
    </p:spTree>
    <p:extLst>
      <p:ext uri="{BB962C8B-B14F-4D97-AF65-F5344CB8AC3E}">
        <p14:creationId xmlns:p14="http://schemas.microsoft.com/office/powerpoint/2010/main" val="37116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Introductory Example</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A glimpse of how we model unawareness in dynamic games</a:t>
            </a:r>
          </a:p>
          <a:p>
            <a:r>
              <a:rPr lang="en-US" dirty="0" smtClean="0"/>
              <a:t>what solution concept we suggest to these models</a:t>
            </a:r>
            <a:endParaRPr lang="en-US" dirty="0"/>
          </a:p>
          <a:p>
            <a:r>
              <a:rPr lang="en-US" dirty="0" smtClean="0"/>
              <a:t>Relevance: Show that outcomes under unawareness of an action may differ from outcomes under the unavailability of an action</a:t>
            </a:r>
          </a:p>
        </p:txBody>
      </p:sp>
    </p:spTree>
    <p:extLst>
      <p:ext uri="{BB962C8B-B14F-4D97-AF65-F5344CB8AC3E}">
        <p14:creationId xmlns:p14="http://schemas.microsoft.com/office/powerpoint/2010/main" val="391239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Outline</a:t>
            </a:r>
            <a:endParaRPr lang="en-US" dirty="0">
              <a:solidFill>
                <a:srgbClr val="0000FF"/>
              </a:solidFill>
            </a:endParaRPr>
          </a:p>
        </p:txBody>
      </p:sp>
      <p:sp>
        <p:nvSpPr>
          <p:cNvPr id="3" name="Content Placeholder 2"/>
          <p:cNvSpPr>
            <a:spLocks noGrp="1"/>
          </p:cNvSpPr>
          <p:nvPr>
            <p:ph idx="1"/>
          </p:nvPr>
        </p:nvSpPr>
        <p:spPr/>
        <p:txBody>
          <a:bodyPr/>
          <a:lstStyle/>
          <a:p>
            <a:pPr marL="514293" indent="-514293">
              <a:buFont typeface="+mj-lt"/>
              <a:buAutoNum type="arabicPeriod"/>
            </a:pPr>
            <a:r>
              <a:rPr lang="en-US" dirty="0" smtClean="0"/>
              <a:t>Informal introduction</a:t>
            </a:r>
          </a:p>
          <a:p>
            <a:pPr marL="514293" indent="-514293">
              <a:buFont typeface="+mj-lt"/>
              <a:buAutoNum type="arabicPeriod"/>
            </a:pPr>
            <a:r>
              <a:rPr lang="en-US" dirty="0" smtClean="0"/>
              <a:t>Epistemic models of unawareness</a:t>
            </a:r>
          </a:p>
          <a:p>
            <a:pPr marL="514293" indent="-514293">
              <a:buFont typeface="+mj-lt"/>
              <a:buAutoNum type="arabicPeriod"/>
            </a:pPr>
            <a:r>
              <a:rPr lang="en-US" dirty="0" smtClean="0"/>
              <a:t>Type spaces with unawareness</a:t>
            </a:r>
          </a:p>
          <a:p>
            <a:pPr marL="514293" indent="-514293">
              <a:buFont typeface="+mj-lt"/>
              <a:buAutoNum type="arabicPeriod"/>
            </a:pPr>
            <a:r>
              <a:rPr lang="en-US" dirty="0" smtClean="0"/>
              <a:t>Speculation</a:t>
            </a:r>
          </a:p>
          <a:p>
            <a:pPr marL="514293" indent="-514293">
              <a:buFont typeface="+mj-lt"/>
              <a:buAutoNum type="arabicPeriod"/>
            </a:pPr>
            <a:r>
              <a:rPr lang="en-US" dirty="0" smtClean="0"/>
              <a:t>Bayesian games with unawareness</a:t>
            </a:r>
          </a:p>
          <a:p>
            <a:pPr marL="514293" indent="-514293">
              <a:buFont typeface="+mj-lt"/>
              <a:buAutoNum type="arabicPeriod"/>
            </a:pPr>
            <a:r>
              <a:rPr lang="en-US" dirty="0" smtClean="0"/>
              <a:t>Revealed unawareness</a:t>
            </a:r>
          </a:p>
          <a:p>
            <a:pPr marL="514293" indent="-514293">
              <a:buFont typeface="+mj-lt"/>
              <a:buAutoNum type="arabicPeriod"/>
            </a:pPr>
            <a:r>
              <a:rPr lang="en-US" dirty="0" smtClean="0"/>
              <a:t>Dynamic games with unawareness</a:t>
            </a:r>
          </a:p>
          <a:p>
            <a:pPr marL="514293" indent="-514293">
              <a:buFont typeface="+mj-lt"/>
              <a:buAutoNum type="arabicPeriod"/>
            </a:pPr>
            <a:r>
              <a:rPr lang="en-US" dirty="0" smtClean="0"/>
              <a:t>…(???)</a:t>
            </a:r>
          </a:p>
          <a:p>
            <a:pPr marL="514293" indent="-514293">
              <a:buFont typeface="+mj-lt"/>
              <a:buAutoNum type="arabicPeriod"/>
            </a:pPr>
            <a:endParaRPr lang="en-US" dirty="0"/>
          </a:p>
        </p:txBody>
      </p:sp>
    </p:spTree>
    <p:extLst>
      <p:ext uri="{BB962C8B-B14F-4D97-AF65-F5344CB8AC3E}">
        <p14:creationId xmlns:p14="http://schemas.microsoft.com/office/powerpoint/2010/main" val="1943223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Example: Non-robustness of the Ellsberg Paradox</a:t>
            </a:r>
            <a:endParaRPr lang="en-US" sz="4000" dirty="0"/>
          </a:p>
        </p:txBody>
      </p:sp>
      <p:graphicFrame>
        <p:nvGraphicFramePr>
          <p:cNvPr id="6" name="Object 5"/>
          <p:cNvGraphicFramePr>
            <a:graphicFrameLocks noChangeAspect="1"/>
          </p:cNvGraphicFramePr>
          <p:nvPr>
            <p:extLst>
              <p:ext uri="{D42A27DB-BD31-4B8C-83A1-F6EECF244321}">
                <p14:modId xmlns:p14="http://schemas.microsoft.com/office/powerpoint/2010/main" val="1253794519"/>
              </p:ext>
            </p:extLst>
          </p:nvPr>
        </p:nvGraphicFramePr>
        <p:xfrm>
          <a:off x="100108" y="2286000"/>
          <a:ext cx="9043893" cy="2151044"/>
        </p:xfrm>
        <a:graphic>
          <a:graphicData uri="http://schemas.openxmlformats.org/presentationml/2006/ole">
            <mc:AlternateContent xmlns:mc="http://schemas.openxmlformats.org/markup-compatibility/2006">
              <mc:Choice xmlns:v="urn:schemas-microsoft-com:vml" Requires="v">
                <p:oleObj spid="_x0000_s4247" name="Worksheet" r:id="rId3" imgW="7248576" imgH="1723957" progId="Excel.Sheet.12">
                  <p:embed/>
                </p:oleObj>
              </mc:Choice>
              <mc:Fallback>
                <p:oleObj name="Worksheet" r:id="rId3" imgW="7248576" imgH="1723957" progId="Excel.Sheet.12">
                  <p:embed/>
                  <p:pic>
                    <p:nvPicPr>
                      <p:cNvPr id="0" name=""/>
                      <p:cNvPicPr/>
                      <p:nvPr/>
                    </p:nvPicPr>
                    <p:blipFill>
                      <a:blip r:embed="rId4"/>
                      <a:stretch>
                        <a:fillRect/>
                      </a:stretch>
                    </p:blipFill>
                    <p:spPr>
                      <a:xfrm>
                        <a:off x="100108" y="2286000"/>
                        <a:ext cx="9043893" cy="2151044"/>
                      </a:xfrm>
                      <a:prstGeom prst="rect">
                        <a:avLst/>
                      </a:prstGeom>
                    </p:spPr>
                  </p:pic>
                </p:oleObj>
              </mc:Fallback>
            </mc:AlternateContent>
          </a:graphicData>
        </a:graphic>
      </p:graphicFrame>
      <p:sp>
        <p:nvSpPr>
          <p:cNvPr id="7" name="Oval 6"/>
          <p:cNvSpPr/>
          <p:nvPr/>
        </p:nvSpPr>
        <p:spPr bwMode="auto">
          <a:xfrm>
            <a:off x="6289963" y="4045527"/>
            <a:ext cx="609595" cy="526473"/>
          </a:xfrm>
          <a:prstGeom prst="ellipse">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 name="Oval 8"/>
          <p:cNvSpPr/>
          <p:nvPr/>
        </p:nvSpPr>
        <p:spPr bwMode="auto">
          <a:xfrm>
            <a:off x="484909" y="2119745"/>
            <a:ext cx="1066800" cy="2369128"/>
          </a:xfrm>
          <a:prstGeom prst="ellipse">
            <a:avLst/>
          </a:prstGeom>
          <a:noFill/>
          <a:ln w="254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 name="TextBox 9"/>
          <p:cNvSpPr txBox="1"/>
          <p:nvPr/>
        </p:nvSpPr>
        <p:spPr>
          <a:xfrm>
            <a:off x="449406" y="4611241"/>
            <a:ext cx="8494569" cy="2246759"/>
          </a:xfrm>
          <a:prstGeom prst="rect">
            <a:avLst/>
          </a:prstGeom>
          <a:noFill/>
        </p:spPr>
        <p:txBody>
          <a:bodyPr wrap="square" lIns="91430" tIns="45715" rIns="91430" bIns="45715" rtlCol="0">
            <a:spAutoFit/>
          </a:bodyPr>
          <a:lstStyle/>
          <a:p>
            <a:r>
              <a:rPr lang="en-US" sz="2800" dirty="0"/>
              <a:t>Rationalizes Ellsberg behavior with expected utility</a:t>
            </a:r>
          </a:p>
          <a:p>
            <a:r>
              <a:rPr lang="en-US" sz="2800" dirty="0"/>
              <a:t>on a slightly different state-space. </a:t>
            </a:r>
            <a:endParaRPr lang="en-US" sz="2800" dirty="0" smtClean="0"/>
          </a:p>
          <a:p>
            <a:endParaRPr lang="en-US" sz="2800" dirty="0" smtClean="0"/>
          </a:p>
          <a:p>
            <a:r>
              <a:rPr lang="en-US" sz="2800" dirty="0" smtClean="0"/>
              <a:t>Unawareness models allow us to analyze decisions under varying primitives. </a:t>
            </a:r>
          </a:p>
        </p:txBody>
      </p:sp>
    </p:spTree>
    <p:extLst>
      <p:ext uri="{BB962C8B-B14F-4D97-AF65-F5344CB8AC3E}">
        <p14:creationId xmlns:p14="http://schemas.microsoft.com/office/powerpoint/2010/main" val="40602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a:solidFill>
                  <a:srgbClr val="000000"/>
                </a:solidFill>
              </a:rPr>
              <a:t>Example: Battle of the Sexes</a:t>
            </a:r>
            <a:endParaRPr lang="en-US" sz="2000">
              <a:solidFill>
                <a:srgbClr val="000000"/>
              </a:solidFill>
            </a:endParaRPr>
          </a:p>
        </p:txBody>
      </p:sp>
      <p:sp>
        <p:nvSpPr>
          <p:cNvPr id="5123" name="Text Box 34"/>
          <p:cNvSpPr txBox="1">
            <a:spLocks noChangeArrowheads="1"/>
          </p:cNvSpPr>
          <p:nvPr/>
        </p:nvSpPr>
        <p:spPr bwMode="auto">
          <a:xfrm>
            <a:off x="2090738" y="2354263"/>
            <a:ext cx="2662237" cy="366712"/>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sp>
        <p:nvSpPr>
          <p:cNvPr id="5124" name="Text Box 271"/>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7176" name="Group 440"/>
          <p:cNvGraphicFramePr>
            <a:graphicFrameLocks noGrp="1"/>
          </p:cNvGraphicFramePr>
          <p:nvPr/>
        </p:nvGraphicFramePr>
        <p:xfrm>
          <a:off x="3309938" y="2354263"/>
          <a:ext cx="3878262" cy="3072640"/>
        </p:xfrm>
        <a:graphic>
          <a:graphicData uri="http://schemas.openxmlformats.org/drawingml/2006/table">
            <a:tbl>
              <a:tblPr/>
              <a:tblGrid>
                <a:gridCol w="298450"/>
                <a:gridCol w="522287"/>
                <a:gridCol w="1533525"/>
                <a:gridCol w="15240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016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0160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pic>
        <p:nvPicPr>
          <p:cNvPr id="117177" name="Picture 441" descr="bach_hausemann"/>
          <p:cNvPicPr>
            <a:picLocks noChangeAspect="1" noChangeArrowheads="1"/>
          </p:cNvPicPr>
          <p:nvPr/>
        </p:nvPicPr>
        <p:blipFill>
          <a:blip r:embed="rId2" cstate="print"/>
          <a:srcRect/>
          <a:stretch>
            <a:fillRect/>
          </a:stretch>
        </p:blipFill>
        <p:spPr bwMode="auto">
          <a:xfrm>
            <a:off x="484188" y="1027113"/>
            <a:ext cx="1606550" cy="1979612"/>
          </a:xfrm>
          <a:prstGeom prst="rect">
            <a:avLst/>
          </a:prstGeom>
          <a:noFill/>
          <a:ln w="9525">
            <a:noFill/>
            <a:miter lim="800000"/>
            <a:headEnd/>
            <a:tailEnd/>
          </a:ln>
        </p:spPr>
      </p:pic>
      <p:pic>
        <p:nvPicPr>
          <p:cNvPr id="117178" name="Picture 442" descr="stravinsky"/>
          <p:cNvPicPr>
            <a:picLocks noChangeAspect="1" noChangeArrowheads="1"/>
          </p:cNvPicPr>
          <p:nvPr/>
        </p:nvPicPr>
        <p:blipFill>
          <a:blip r:embed="rId3" cstate="print"/>
          <a:srcRect/>
          <a:stretch>
            <a:fillRect/>
          </a:stretch>
        </p:blipFill>
        <p:spPr bwMode="auto">
          <a:xfrm>
            <a:off x="2492375" y="1046163"/>
            <a:ext cx="1350963" cy="1979612"/>
          </a:xfrm>
          <a:prstGeom prst="rect">
            <a:avLst/>
          </a:prstGeom>
          <a:noFill/>
          <a:ln w="9525">
            <a:noFill/>
            <a:miter lim="800000"/>
            <a:headEnd/>
            <a:tailEnd/>
          </a:ln>
        </p:spPr>
      </p:pic>
    </p:spTree>
    <p:extLst>
      <p:ext uri="{BB962C8B-B14F-4D97-AF65-F5344CB8AC3E}">
        <p14:creationId xmlns:p14="http://schemas.microsoft.com/office/powerpoint/2010/main" val="227928014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7177"/>
                                        </p:tgtEl>
                                        <p:attrNameLst>
                                          <p:attrName>style.visibility</p:attrName>
                                        </p:attrNameLst>
                                      </p:cBhvr>
                                      <p:to>
                                        <p:strVal val="visible"/>
                                      </p:to>
                                    </p:set>
                                    <p:animEffect transition="in" filter="dissolve">
                                      <p:cBhvr>
                                        <p:cTn id="7" dur="500"/>
                                        <p:tgtEl>
                                          <p:spTgt spid="117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7178"/>
                                        </p:tgtEl>
                                        <p:attrNameLst>
                                          <p:attrName>style.visibility</p:attrName>
                                        </p:attrNameLst>
                                      </p:cBhvr>
                                      <p:to>
                                        <p:strVal val="visible"/>
                                      </p:to>
                                    </p:set>
                                    <p:animEffect transition="in" filter="dissolve">
                                      <p:cBhvr>
                                        <p:cTn id="12" dur="500"/>
                                        <p:tgtEl>
                                          <p:spTgt spid="11717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7176"/>
                                        </p:tgtEl>
                                        <p:attrNameLst>
                                          <p:attrName>style.visibility</p:attrName>
                                        </p:attrNameLst>
                                      </p:cBhvr>
                                      <p:to>
                                        <p:strVal val="visible"/>
                                      </p:to>
                                    </p:set>
                                    <p:animEffect transition="in" filter="dissolve">
                                      <p:cBhvr>
                                        <p:cTn id="17" dur="500"/>
                                        <p:tgtEl>
                                          <p:spTgt spid="11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a:solidFill>
                  <a:srgbClr val="000000"/>
                </a:solidFill>
              </a:rPr>
              <a:t>Example: Battle of the Sexes</a:t>
            </a:r>
            <a:endParaRPr lang="en-US" sz="2000">
              <a:solidFill>
                <a:srgbClr val="000000"/>
              </a:solidFill>
            </a:endParaRPr>
          </a:p>
        </p:txBody>
      </p:sp>
      <p:sp>
        <p:nvSpPr>
          <p:cNvPr id="6147" name="Text Box 3"/>
          <p:cNvSpPr txBox="1">
            <a:spLocks noChangeArrowheads="1"/>
          </p:cNvSpPr>
          <p:nvPr/>
        </p:nvSpPr>
        <p:spPr bwMode="auto">
          <a:xfrm>
            <a:off x="2090738" y="2354263"/>
            <a:ext cx="2662237" cy="366712"/>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sp>
        <p:nvSpPr>
          <p:cNvPr id="6148"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7841" name="Group 81"/>
          <p:cNvGraphicFramePr>
            <a:graphicFrameLocks noGrp="1"/>
          </p:cNvGraphicFramePr>
          <p:nvPr/>
        </p:nvGraphicFramePr>
        <p:xfrm>
          <a:off x="3302000" y="2354263"/>
          <a:ext cx="5402263" cy="4088640"/>
        </p:xfrm>
        <a:graphic>
          <a:graphicData uri="http://schemas.openxmlformats.org/drawingml/2006/table">
            <a:tbl>
              <a:tblPr/>
              <a:tblGrid>
                <a:gridCol w="298450"/>
                <a:gridCol w="522288"/>
                <a:gridCol w="1516062"/>
                <a:gridCol w="1541463"/>
                <a:gridCol w="15240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3333FF"/>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0160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3333FF"/>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0160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3333FF"/>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0160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3333FF"/>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3333FF"/>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3333FF"/>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3333FF"/>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pic>
        <p:nvPicPr>
          <p:cNvPr id="117846" name="Picture 86" descr="mozart"/>
          <p:cNvPicPr>
            <a:picLocks noChangeAspect="1" noChangeArrowheads="1"/>
          </p:cNvPicPr>
          <p:nvPr/>
        </p:nvPicPr>
        <p:blipFill>
          <a:blip r:embed="rId2" cstate="print"/>
          <a:srcRect/>
          <a:stretch>
            <a:fillRect/>
          </a:stretch>
        </p:blipFill>
        <p:spPr bwMode="auto">
          <a:xfrm>
            <a:off x="6745288" y="214313"/>
            <a:ext cx="2176462" cy="2333625"/>
          </a:xfrm>
          <a:prstGeom prst="rect">
            <a:avLst/>
          </a:prstGeom>
          <a:noFill/>
          <a:ln w="9525">
            <a:noFill/>
            <a:miter lim="800000"/>
            <a:headEnd/>
            <a:tailEnd/>
          </a:ln>
        </p:spPr>
      </p:pic>
      <p:pic>
        <p:nvPicPr>
          <p:cNvPr id="6184" name="Picture 87" descr="bach_hausemann"/>
          <p:cNvPicPr>
            <a:picLocks noChangeAspect="1" noChangeArrowheads="1"/>
          </p:cNvPicPr>
          <p:nvPr/>
        </p:nvPicPr>
        <p:blipFill>
          <a:blip r:embed="rId3" cstate="print"/>
          <a:srcRect/>
          <a:stretch>
            <a:fillRect/>
          </a:stretch>
        </p:blipFill>
        <p:spPr bwMode="auto">
          <a:xfrm>
            <a:off x="484188" y="1027113"/>
            <a:ext cx="1606550" cy="1979612"/>
          </a:xfrm>
          <a:prstGeom prst="rect">
            <a:avLst/>
          </a:prstGeom>
          <a:noFill/>
          <a:ln w="9525">
            <a:noFill/>
            <a:miter lim="800000"/>
            <a:headEnd/>
            <a:tailEnd/>
          </a:ln>
        </p:spPr>
      </p:pic>
      <p:pic>
        <p:nvPicPr>
          <p:cNvPr id="6185" name="Picture 88" descr="stravinsky"/>
          <p:cNvPicPr>
            <a:picLocks noChangeAspect="1" noChangeArrowheads="1"/>
          </p:cNvPicPr>
          <p:nvPr/>
        </p:nvPicPr>
        <p:blipFill>
          <a:blip r:embed="rId4" cstate="print"/>
          <a:srcRect/>
          <a:stretch>
            <a:fillRect/>
          </a:stretch>
        </p:blipFill>
        <p:spPr bwMode="auto">
          <a:xfrm>
            <a:off x="2492375" y="1046163"/>
            <a:ext cx="1350963" cy="1979612"/>
          </a:xfrm>
          <a:prstGeom prst="rect">
            <a:avLst/>
          </a:prstGeom>
          <a:noFill/>
          <a:ln w="9525">
            <a:noFill/>
            <a:miter lim="800000"/>
            <a:headEnd/>
            <a:tailEnd/>
          </a:ln>
        </p:spPr>
      </p:pic>
    </p:spTree>
    <p:extLst>
      <p:ext uri="{BB962C8B-B14F-4D97-AF65-F5344CB8AC3E}">
        <p14:creationId xmlns:p14="http://schemas.microsoft.com/office/powerpoint/2010/main" val="340746978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841"/>
                                        </p:tgtEl>
                                        <p:attrNameLst>
                                          <p:attrName>style.visibility</p:attrName>
                                        </p:attrNameLst>
                                      </p:cBhvr>
                                      <p:to>
                                        <p:strVal val="visible"/>
                                      </p:to>
                                    </p:set>
                                  </p:childTnLst>
                                </p:cTn>
                              </p:par>
                            </p:childTnLst>
                          </p:cTn>
                        </p:par>
                        <p:par>
                          <p:cTn id="7" fill="hold">
                            <p:stCondLst>
                              <p:cond delay="0"/>
                            </p:stCondLst>
                            <p:childTnLst>
                              <p:par>
                                <p:cTn id="8" presetID="49" presetClass="entr" presetSubtype="0" decel="100000" fill="hold" nodeType="afterEffect">
                                  <p:stCondLst>
                                    <p:cond delay="0"/>
                                  </p:stCondLst>
                                  <p:childTnLst>
                                    <p:set>
                                      <p:cBhvr>
                                        <p:cTn id="9" dur="1" fill="hold">
                                          <p:stCondLst>
                                            <p:cond delay="0"/>
                                          </p:stCondLst>
                                        </p:cTn>
                                        <p:tgtEl>
                                          <p:spTgt spid="117846"/>
                                        </p:tgtEl>
                                        <p:attrNameLst>
                                          <p:attrName>style.visibility</p:attrName>
                                        </p:attrNameLst>
                                      </p:cBhvr>
                                      <p:to>
                                        <p:strVal val="visible"/>
                                      </p:to>
                                    </p:set>
                                    <p:anim calcmode="lin" valueType="num">
                                      <p:cBhvr>
                                        <p:cTn id="10" dur="500" fill="hold"/>
                                        <p:tgtEl>
                                          <p:spTgt spid="117846"/>
                                        </p:tgtEl>
                                        <p:attrNameLst>
                                          <p:attrName>ppt_w</p:attrName>
                                        </p:attrNameLst>
                                      </p:cBhvr>
                                      <p:tavLst>
                                        <p:tav tm="0">
                                          <p:val>
                                            <p:fltVal val="0"/>
                                          </p:val>
                                        </p:tav>
                                        <p:tav tm="100000">
                                          <p:val>
                                            <p:strVal val="#ppt_w"/>
                                          </p:val>
                                        </p:tav>
                                      </p:tavLst>
                                    </p:anim>
                                    <p:anim calcmode="lin" valueType="num">
                                      <p:cBhvr>
                                        <p:cTn id="11" dur="500" fill="hold"/>
                                        <p:tgtEl>
                                          <p:spTgt spid="117846"/>
                                        </p:tgtEl>
                                        <p:attrNameLst>
                                          <p:attrName>ppt_h</p:attrName>
                                        </p:attrNameLst>
                                      </p:cBhvr>
                                      <p:tavLst>
                                        <p:tav tm="0">
                                          <p:val>
                                            <p:fltVal val="0"/>
                                          </p:val>
                                        </p:tav>
                                        <p:tav tm="100000">
                                          <p:val>
                                            <p:strVal val="#ppt_h"/>
                                          </p:val>
                                        </p:tav>
                                      </p:tavLst>
                                    </p:anim>
                                    <p:anim calcmode="lin" valueType="num">
                                      <p:cBhvr>
                                        <p:cTn id="12" dur="500" fill="hold"/>
                                        <p:tgtEl>
                                          <p:spTgt spid="117846"/>
                                        </p:tgtEl>
                                        <p:attrNameLst>
                                          <p:attrName>style.rotation</p:attrName>
                                        </p:attrNameLst>
                                      </p:cBhvr>
                                      <p:tavLst>
                                        <p:tav tm="0">
                                          <p:val>
                                            <p:fltVal val="360"/>
                                          </p:val>
                                        </p:tav>
                                        <p:tav tm="100000">
                                          <p:val>
                                            <p:fltVal val="0"/>
                                          </p:val>
                                        </p:tav>
                                      </p:tavLst>
                                    </p:anim>
                                    <p:animEffect transition="in" filter="fade">
                                      <p:cBhvr>
                                        <p:cTn id="13" dur="500"/>
                                        <p:tgtEl>
                                          <p:spTgt spid="117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dirty="0">
                <a:solidFill>
                  <a:srgbClr val="000000"/>
                </a:solidFill>
              </a:rPr>
              <a:t>Example: </a:t>
            </a:r>
            <a:r>
              <a:rPr lang="en-US" sz="2000" i="1" dirty="0" smtClean="0">
                <a:solidFill>
                  <a:srgbClr val="000000"/>
                </a:solidFill>
              </a:rPr>
              <a:t>A kind of “Battle </a:t>
            </a:r>
            <a:r>
              <a:rPr lang="en-US" sz="2000" i="1" dirty="0">
                <a:solidFill>
                  <a:srgbClr val="000000"/>
                </a:solidFill>
              </a:rPr>
              <a:t>of the </a:t>
            </a:r>
            <a:r>
              <a:rPr lang="en-US" sz="2000" i="1" dirty="0" smtClean="0">
                <a:solidFill>
                  <a:srgbClr val="000000"/>
                </a:solidFill>
              </a:rPr>
              <a:t>Sexes”</a:t>
            </a:r>
            <a:endParaRPr lang="en-US" sz="2000" dirty="0">
              <a:solidFill>
                <a:srgbClr val="000000"/>
              </a:solidFill>
            </a:endParaRPr>
          </a:p>
        </p:txBody>
      </p:sp>
      <p:sp>
        <p:nvSpPr>
          <p:cNvPr id="8195"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8842" name="Group 58"/>
          <p:cNvGraphicFramePr>
            <a:graphicFrameLocks noGrp="1"/>
          </p:cNvGraphicFramePr>
          <p:nvPr/>
        </p:nvGraphicFramePr>
        <p:xfrm>
          <a:off x="5510213" y="2020888"/>
          <a:ext cx="2470150" cy="1534800"/>
        </p:xfrm>
        <a:graphic>
          <a:graphicData uri="http://schemas.openxmlformats.org/drawingml/2006/table">
            <a:tbl>
              <a:tblPr/>
              <a:tblGrid>
                <a:gridCol w="298450"/>
                <a:gridCol w="522287"/>
                <a:gridCol w="582613"/>
                <a:gridCol w="53340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246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920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949" name="Group 165"/>
          <p:cNvGraphicFramePr>
            <a:graphicFrameLocks noGrp="1"/>
          </p:cNvGraphicFramePr>
          <p:nvPr>
            <p:extLst>
              <p:ext uri="{D42A27DB-BD31-4B8C-83A1-F6EECF244321}">
                <p14:modId xmlns:p14="http://schemas.microsoft.com/office/powerpoint/2010/main" val="1208805392"/>
              </p:ext>
            </p:extLst>
          </p:nvPr>
        </p:nvGraphicFramePr>
        <p:xfrm>
          <a:off x="798513" y="2024063"/>
          <a:ext cx="1931987" cy="1534800"/>
        </p:xfrm>
        <a:graphic>
          <a:graphicData uri="http://schemas.openxmlformats.org/drawingml/2006/table">
            <a:tbl>
              <a:tblPr/>
              <a:tblGrid>
                <a:gridCol w="298450"/>
                <a:gridCol w="522287"/>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75" name="Line 98"/>
          <p:cNvSpPr>
            <a:spLocks noChangeShapeType="1"/>
          </p:cNvSpPr>
          <p:nvPr/>
        </p:nvSpPr>
        <p:spPr bwMode="auto">
          <a:xfrm flipH="1" flipV="1">
            <a:off x="4572000" y="1200151"/>
            <a:ext cx="1758950" cy="1433513"/>
          </a:xfrm>
          <a:prstGeom prst="line">
            <a:avLst/>
          </a:prstGeom>
          <a:noFill/>
          <a:ln w="12700">
            <a:solidFill>
              <a:schemeClr val="tx1"/>
            </a:solidFill>
            <a:round/>
            <a:headEnd/>
            <a:tailEnd type="none" w="lg" len="lg"/>
          </a:ln>
        </p:spPr>
        <p:txBody>
          <a:bodyPr/>
          <a:lstStyle/>
          <a:p>
            <a:endParaRPr lang="he-IL">
              <a:solidFill>
                <a:srgbClr val="000000"/>
              </a:solidFill>
            </a:endParaRPr>
          </a:p>
        </p:txBody>
      </p:sp>
      <p:sp>
        <p:nvSpPr>
          <p:cNvPr id="8276" name="Line 99"/>
          <p:cNvSpPr>
            <a:spLocks noChangeShapeType="1"/>
          </p:cNvSpPr>
          <p:nvPr/>
        </p:nvSpPr>
        <p:spPr bwMode="auto">
          <a:xfrm flipH="1">
            <a:off x="2730500" y="1200151"/>
            <a:ext cx="1841500" cy="1433513"/>
          </a:xfrm>
          <a:prstGeom prst="line">
            <a:avLst/>
          </a:prstGeom>
          <a:noFill/>
          <a:ln w="12700">
            <a:solidFill>
              <a:srgbClr val="000000"/>
            </a:solidFill>
            <a:round/>
            <a:headEnd/>
            <a:tailEnd type="none" w="lg" len="lg"/>
          </a:ln>
        </p:spPr>
        <p:txBody>
          <a:bodyPr/>
          <a:lstStyle/>
          <a:p>
            <a:endParaRPr lang="he-IL">
              <a:solidFill>
                <a:srgbClr val="000000"/>
              </a:solidFill>
            </a:endParaRPr>
          </a:p>
        </p:txBody>
      </p:sp>
      <p:sp>
        <p:nvSpPr>
          <p:cNvPr id="8277" name="Text Box 100"/>
          <p:cNvSpPr txBox="1">
            <a:spLocks noChangeArrowheads="1"/>
          </p:cNvSpPr>
          <p:nvPr/>
        </p:nvSpPr>
        <p:spPr bwMode="auto">
          <a:xfrm>
            <a:off x="4441825" y="858838"/>
            <a:ext cx="233362" cy="30480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I</a:t>
            </a:r>
          </a:p>
        </p:txBody>
      </p:sp>
      <p:sp>
        <p:nvSpPr>
          <p:cNvPr id="8278" name="Text Box 137"/>
          <p:cNvSpPr txBox="1">
            <a:spLocks noChangeArrowheads="1"/>
          </p:cNvSpPr>
          <p:nvPr/>
        </p:nvSpPr>
        <p:spPr bwMode="auto">
          <a:xfrm>
            <a:off x="2814078" y="1257301"/>
            <a:ext cx="1159292" cy="52322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not give car </a:t>
            </a:r>
          </a:p>
          <a:p>
            <a:r>
              <a:rPr lang="en-US" sz="1400" dirty="0">
                <a:solidFill>
                  <a:srgbClr val="000000"/>
                </a:solidFill>
              </a:rPr>
              <a:t>to player II </a:t>
            </a:r>
          </a:p>
        </p:txBody>
      </p:sp>
      <p:sp>
        <p:nvSpPr>
          <p:cNvPr id="8279" name="Text Box 138"/>
          <p:cNvSpPr txBox="1">
            <a:spLocks noChangeArrowheads="1"/>
          </p:cNvSpPr>
          <p:nvPr/>
        </p:nvSpPr>
        <p:spPr bwMode="auto">
          <a:xfrm>
            <a:off x="5143500" y="1265238"/>
            <a:ext cx="1019831" cy="52322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give car </a:t>
            </a:r>
          </a:p>
          <a:p>
            <a:r>
              <a:rPr lang="en-US" sz="1400" dirty="0">
                <a:solidFill>
                  <a:srgbClr val="000000"/>
                </a:solidFill>
              </a:rPr>
              <a:t>to player II</a:t>
            </a:r>
          </a:p>
        </p:txBody>
      </p:sp>
      <p:sp>
        <p:nvSpPr>
          <p:cNvPr id="15" name="TextBox 14"/>
          <p:cNvSpPr txBox="1"/>
          <p:nvPr/>
        </p:nvSpPr>
        <p:spPr>
          <a:xfrm>
            <a:off x="1205277" y="3810018"/>
            <a:ext cx="6683240" cy="2862322"/>
          </a:xfrm>
          <a:prstGeom prst="rect">
            <a:avLst/>
          </a:prstGeom>
          <a:noFill/>
        </p:spPr>
        <p:txBody>
          <a:bodyPr wrap="none" rtlCol="0">
            <a:spAutoFit/>
          </a:bodyPr>
          <a:lstStyle/>
          <a:p>
            <a:pPr>
              <a:tabLst>
                <a:tab pos="346075" algn="l"/>
              </a:tabLst>
            </a:pPr>
            <a:r>
              <a:rPr lang="en-US" dirty="0" smtClean="0">
                <a:solidFill>
                  <a:srgbClr val="000000"/>
                </a:solidFill>
                <a:latin typeface="Arial"/>
              </a:rPr>
              <a:t>S</a:t>
            </a:r>
            <a:r>
              <a:rPr lang="en-US" baseline="30000" dirty="0" smtClean="0">
                <a:solidFill>
                  <a:srgbClr val="000000"/>
                </a:solidFill>
                <a:latin typeface="Arial"/>
              </a:rPr>
              <a:t>1</a:t>
            </a:r>
            <a:r>
              <a:rPr lang="en-US" baseline="-25000" dirty="0" smtClean="0">
                <a:solidFill>
                  <a:srgbClr val="000000"/>
                </a:solidFill>
                <a:latin typeface="Arial"/>
              </a:rPr>
              <a:t>I</a:t>
            </a:r>
            <a:r>
              <a:rPr lang="en-US" dirty="0" smtClean="0">
                <a:solidFill>
                  <a:srgbClr val="000000"/>
                </a:solidFill>
              </a:rPr>
              <a:t> 	= {any strategy except ones with “M” after not giving the car}</a:t>
            </a:r>
          </a:p>
          <a:p>
            <a:pPr>
              <a:tabLst>
                <a:tab pos="346075" algn="l"/>
              </a:tabLst>
            </a:pPr>
            <a:r>
              <a:rPr lang="en-US" dirty="0" smtClean="0">
                <a:solidFill>
                  <a:srgbClr val="000000"/>
                </a:solidFill>
                <a:latin typeface="Arial"/>
              </a:rPr>
              <a:t>S</a:t>
            </a:r>
            <a:r>
              <a:rPr lang="en-US" baseline="30000" dirty="0" smtClean="0">
                <a:solidFill>
                  <a:srgbClr val="000000"/>
                </a:solidFill>
                <a:latin typeface="Arial"/>
              </a:rPr>
              <a:t>1</a:t>
            </a:r>
            <a:r>
              <a:rPr lang="en-US" baseline="-25000" dirty="0" smtClean="0">
                <a:solidFill>
                  <a:srgbClr val="000000"/>
                </a:solidFill>
                <a:latin typeface="Arial"/>
              </a:rPr>
              <a:t>II</a:t>
            </a:r>
            <a:r>
              <a:rPr lang="en-US" dirty="0" smtClean="0">
                <a:solidFill>
                  <a:srgbClr val="000000"/>
                </a:solidFill>
              </a:rPr>
              <a:t>	= {(B, </a:t>
            </a:r>
            <a:r>
              <a:rPr lang="en-US" dirty="0">
                <a:solidFill>
                  <a:srgbClr val="000000"/>
                </a:solidFill>
              </a:rPr>
              <a:t>M</a:t>
            </a:r>
            <a:r>
              <a:rPr lang="en-US" dirty="0" smtClean="0">
                <a:solidFill>
                  <a:srgbClr val="000000"/>
                </a:solidFill>
              </a:rPr>
              <a:t>), (S, </a:t>
            </a:r>
            <a:r>
              <a:rPr lang="en-US" dirty="0">
                <a:solidFill>
                  <a:srgbClr val="000000"/>
                </a:solidFill>
              </a:rPr>
              <a:t>M</a:t>
            </a:r>
            <a:r>
              <a:rPr lang="en-US" dirty="0" smtClean="0">
                <a:solidFill>
                  <a:srgbClr val="000000"/>
                </a:solidFill>
              </a:rPr>
              <a:t>)}</a:t>
            </a:r>
          </a:p>
          <a:p>
            <a:pPr>
              <a:tabLst>
                <a:tab pos="346075" algn="l"/>
              </a:tabLst>
            </a:pPr>
            <a:r>
              <a:rPr lang="en-US" dirty="0" smtClean="0">
                <a:solidFill>
                  <a:srgbClr val="000000"/>
                </a:solidFill>
                <a:latin typeface="Arial"/>
              </a:rPr>
              <a:t>S</a:t>
            </a:r>
            <a:r>
              <a:rPr lang="en-US" baseline="30000" dirty="0" smtClean="0">
                <a:solidFill>
                  <a:srgbClr val="000000"/>
                </a:solidFill>
                <a:latin typeface="Arial"/>
              </a:rPr>
              <a:t>2</a:t>
            </a:r>
            <a:r>
              <a:rPr lang="en-US" baseline="-25000" dirty="0" smtClean="0">
                <a:solidFill>
                  <a:srgbClr val="000000"/>
                </a:solidFill>
                <a:latin typeface="Arial"/>
              </a:rPr>
              <a:t>I</a:t>
            </a:r>
            <a:r>
              <a:rPr lang="en-US" dirty="0" smtClean="0">
                <a:solidFill>
                  <a:srgbClr val="000000"/>
                </a:solidFill>
              </a:rPr>
              <a:t> 	= {(not give, B, M), (give, B, M)}</a:t>
            </a:r>
          </a:p>
          <a:p>
            <a:pPr>
              <a:tabLst>
                <a:tab pos="346075" algn="l"/>
                <a:tab pos="568325" algn="l"/>
              </a:tabLst>
            </a:pPr>
            <a:r>
              <a:rPr lang="en-US" dirty="0" smtClean="0">
                <a:solidFill>
                  <a:srgbClr val="000000"/>
                </a:solidFill>
                <a:latin typeface="Arial"/>
              </a:rPr>
              <a:t>S</a:t>
            </a:r>
            <a:r>
              <a:rPr lang="en-US" baseline="30000" dirty="0" smtClean="0">
                <a:solidFill>
                  <a:srgbClr val="000000"/>
                </a:solidFill>
                <a:latin typeface="Arial"/>
              </a:rPr>
              <a:t>2</a:t>
            </a:r>
            <a:r>
              <a:rPr lang="en-US" baseline="-25000" dirty="0" smtClean="0">
                <a:solidFill>
                  <a:srgbClr val="000000"/>
                </a:solidFill>
                <a:latin typeface="Arial"/>
              </a:rPr>
              <a:t>II</a:t>
            </a:r>
            <a:r>
              <a:rPr lang="en-US" dirty="0">
                <a:solidFill>
                  <a:srgbClr val="000000"/>
                </a:solidFill>
              </a:rPr>
              <a:t>	= </a:t>
            </a:r>
            <a:r>
              <a:rPr lang="en-US" dirty="0" smtClean="0">
                <a:solidFill>
                  <a:srgbClr val="000000"/>
                </a:solidFill>
              </a:rPr>
              <a:t>{(B, M), (S, M)}</a:t>
            </a:r>
          </a:p>
          <a:p>
            <a:pPr>
              <a:tabLst>
                <a:tab pos="346075" algn="l"/>
              </a:tabLst>
            </a:pPr>
            <a:r>
              <a:rPr lang="en-US" dirty="0" smtClean="0">
                <a:solidFill>
                  <a:srgbClr val="000000"/>
                </a:solidFill>
                <a:latin typeface="Arial"/>
              </a:rPr>
              <a:t>S</a:t>
            </a:r>
            <a:r>
              <a:rPr lang="en-US" baseline="30000" dirty="0" smtClean="0">
                <a:solidFill>
                  <a:srgbClr val="000000"/>
                </a:solidFill>
                <a:latin typeface="Arial"/>
              </a:rPr>
              <a:t>3</a:t>
            </a:r>
            <a:r>
              <a:rPr lang="en-US" baseline="-25000" dirty="0" smtClean="0">
                <a:solidFill>
                  <a:srgbClr val="000000"/>
                </a:solidFill>
                <a:latin typeface="Arial"/>
              </a:rPr>
              <a:t>I</a:t>
            </a:r>
            <a:r>
              <a:rPr lang="en-US" dirty="0" smtClean="0">
                <a:solidFill>
                  <a:srgbClr val="000000"/>
                </a:solidFill>
              </a:rPr>
              <a:t> </a:t>
            </a:r>
            <a:r>
              <a:rPr lang="en-US" dirty="0">
                <a:solidFill>
                  <a:srgbClr val="000000"/>
                </a:solidFill>
              </a:rPr>
              <a:t>	= </a:t>
            </a:r>
            <a:r>
              <a:rPr lang="en-US" dirty="0" smtClean="0">
                <a:solidFill>
                  <a:srgbClr val="000000"/>
                </a:solidFill>
              </a:rPr>
              <a:t>{not give, B, M), (give, B, M)}</a:t>
            </a:r>
            <a:endParaRPr lang="en-US" dirty="0">
              <a:solidFill>
                <a:srgbClr val="000000"/>
              </a:solidFill>
            </a:endParaRPr>
          </a:p>
          <a:p>
            <a:pPr>
              <a:tabLst>
                <a:tab pos="346075" algn="l"/>
                <a:tab pos="568325" algn="l"/>
              </a:tabLst>
            </a:pPr>
            <a:r>
              <a:rPr lang="en-US" dirty="0" smtClean="0">
                <a:solidFill>
                  <a:srgbClr val="000000"/>
                </a:solidFill>
                <a:latin typeface="Arial"/>
              </a:rPr>
              <a:t>S</a:t>
            </a:r>
            <a:r>
              <a:rPr lang="en-US" baseline="30000" dirty="0" smtClean="0">
                <a:solidFill>
                  <a:srgbClr val="000000"/>
                </a:solidFill>
                <a:latin typeface="Arial"/>
              </a:rPr>
              <a:t>3</a:t>
            </a:r>
            <a:r>
              <a:rPr lang="en-US" baseline="-25000" dirty="0" smtClean="0">
                <a:solidFill>
                  <a:srgbClr val="000000"/>
                </a:solidFill>
                <a:latin typeface="Arial"/>
              </a:rPr>
              <a:t>II</a:t>
            </a:r>
            <a:r>
              <a:rPr lang="en-US" dirty="0">
                <a:solidFill>
                  <a:srgbClr val="000000"/>
                </a:solidFill>
              </a:rPr>
              <a:t>	= </a:t>
            </a:r>
            <a:r>
              <a:rPr lang="en-US" dirty="0" smtClean="0">
                <a:solidFill>
                  <a:srgbClr val="000000"/>
                </a:solidFill>
              </a:rPr>
              <a:t>{(B, </a:t>
            </a:r>
            <a:r>
              <a:rPr lang="en-US" dirty="0">
                <a:solidFill>
                  <a:srgbClr val="000000"/>
                </a:solidFill>
              </a:rPr>
              <a:t>M</a:t>
            </a:r>
            <a:r>
              <a:rPr lang="en-US" dirty="0" smtClean="0">
                <a:solidFill>
                  <a:srgbClr val="000000"/>
                </a:solidFill>
              </a:rPr>
              <a:t>)}</a:t>
            </a:r>
          </a:p>
          <a:p>
            <a:pPr>
              <a:tabLst>
                <a:tab pos="346075" algn="l"/>
              </a:tabLst>
            </a:pPr>
            <a:r>
              <a:rPr lang="en-US" dirty="0" smtClean="0">
                <a:solidFill>
                  <a:srgbClr val="000000"/>
                </a:solidFill>
                <a:latin typeface="Arial"/>
              </a:rPr>
              <a:t>S</a:t>
            </a:r>
            <a:r>
              <a:rPr lang="en-US" baseline="30000" dirty="0" smtClean="0">
                <a:solidFill>
                  <a:srgbClr val="000000"/>
                </a:solidFill>
                <a:latin typeface="Arial"/>
              </a:rPr>
              <a:t>4</a:t>
            </a:r>
            <a:r>
              <a:rPr lang="en-US" baseline="-25000" dirty="0" smtClean="0">
                <a:solidFill>
                  <a:srgbClr val="000000"/>
                </a:solidFill>
                <a:latin typeface="Arial"/>
              </a:rPr>
              <a:t>I</a:t>
            </a:r>
            <a:r>
              <a:rPr lang="en-US" dirty="0" smtClean="0">
                <a:solidFill>
                  <a:srgbClr val="000000"/>
                </a:solidFill>
              </a:rPr>
              <a:t> </a:t>
            </a:r>
            <a:r>
              <a:rPr lang="en-US" dirty="0">
                <a:solidFill>
                  <a:srgbClr val="000000"/>
                </a:solidFill>
              </a:rPr>
              <a:t>	= {not give, B, M</a:t>
            </a:r>
            <a:r>
              <a:rPr lang="en-US" dirty="0" smtClean="0">
                <a:solidFill>
                  <a:srgbClr val="000000"/>
                </a:solidFill>
              </a:rPr>
              <a:t>)}</a:t>
            </a:r>
            <a:endParaRPr lang="en-US" dirty="0">
              <a:solidFill>
                <a:srgbClr val="000000"/>
              </a:solidFill>
            </a:endParaRPr>
          </a:p>
          <a:p>
            <a:pPr>
              <a:tabLst>
                <a:tab pos="346075" algn="l"/>
                <a:tab pos="568325" algn="l"/>
              </a:tabLst>
            </a:pPr>
            <a:r>
              <a:rPr lang="en-US" dirty="0" smtClean="0">
                <a:solidFill>
                  <a:srgbClr val="000000"/>
                </a:solidFill>
                <a:latin typeface="Arial"/>
              </a:rPr>
              <a:t>S</a:t>
            </a:r>
            <a:r>
              <a:rPr lang="en-US" baseline="30000" dirty="0" smtClean="0">
                <a:solidFill>
                  <a:srgbClr val="000000"/>
                </a:solidFill>
                <a:latin typeface="Arial"/>
              </a:rPr>
              <a:t>4</a:t>
            </a:r>
            <a:r>
              <a:rPr lang="en-US" baseline="-25000" dirty="0" smtClean="0">
                <a:solidFill>
                  <a:srgbClr val="000000"/>
                </a:solidFill>
                <a:latin typeface="Arial"/>
              </a:rPr>
              <a:t>II</a:t>
            </a:r>
            <a:r>
              <a:rPr lang="en-US" dirty="0">
                <a:solidFill>
                  <a:srgbClr val="000000"/>
                </a:solidFill>
              </a:rPr>
              <a:t>	= {(B, M</a:t>
            </a:r>
            <a:r>
              <a:rPr lang="en-US" dirty="0" smtClean="0">
                <a:solidFill>
                  <a:srgbClr val="000000"/>
                </a:solidFill>
              </a:rPr>
              <a:t>)}</a:t>
            </a:r>
          </a:p>
          <a:p>
            <a:pPr>
              <a:tabLst>
                <a:tab pos="346075" algn="l"/>
                <a:tab pos="568325" algn="l"/>
              </a:tabLst>
            </a:pPr>
            <a:endParaRPr lang="en-US" dirty="0">
              <a:solidFill>
                <a:srgbClr val="000000"/>
              </a:solidFill>
            </a:endParaRPr>
          </a:p>
          <a:p>
            <a:pPr>
              <a:tabLst>
                <a:tab pos="346075" algn="l"/>
                <a:tab pos="568325" algn="l"/>
              </a:tabLst>
            </a:pPr>
            <a:r>
              <a:rPr lang="en-US" dirty="0" smtClean="0">
                <a:solidFill>
                  <a:srgbClr val="000000"/>
                </a:solidFill>
              </a:rPr>
              <a:t>Unique extensive-form </a:t>
            </a:r>
            <a:r>
              <a:rPr lang="en-US" dirty="0" err="1" smtClean="0">
                <a:solidFill>
                  <a:srgbClr val="000000"/>
                </a:solidFill>
              </a:rPr>
              <a:t>rationalizable</a:t>
            </a:r>
            <a:r>
              <a:rPr lang="en-US" dirty="0" smtClean="0">
                <a:solidFill>
                  <a:srgbClr val="000000"/>
                </a:solidFill>
              </a:rPr>
              <a:t> outcome</a:t>
            </a:r>
            <a:endParaRPr lang="en-US" dirty="0">
              <a:solidFill>
                <a:srgbClr val="000000"/>
              </a:solidFill>
            </a:endParaRPr>
          </a:p>
        </p:txBody>
      </p:sp>
      <p:cxnSp>
        <p:nvCxnSpPr>
          <p:cNvPr id="3" name="Straight Connector 2"/>
          <p:cNvCxnSpPr/>
          <p:nvPr/>
        </p:nvCxnSpPr>
        <p:spPr bwMode="auto">
          <a:xfrm>
            <a:off x="1205277" y="3394364"/>
            <a:ext cx="1718032" cy="13854"/>
          </a:xfrm>
          <a:prstGeom prst="line">
            <a:avLst/>
          </a:prstGeom>
          <a:noFill/>
          <a:ln w="2540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6636327" y="2313710"/>
            <a:ext cx="0" cy="1371600"/>
          </a:xfrm>
          <a:prstGeom prst="line">
            <a:avLst/>
          </a:prstGeom>
          <a:noFill/>
          <a:ln w="2540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7204377" y="2327560"/>
            <a:ext cx="0" cy="1371600"/>
          </a:xfrm>
          <a:prstGeom prst="line">
            <a:avLst/>
          </a:prstGeom>
          <a:noFill/>
          <a:ln w="254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902035" y="2798618"/>
            <a:ext cx="2258290" cy="0"/>
          </a:xfrm>
          <a:prstGeom prst="line">
            <a:avLst/>
          </a:prstGeom>
          <a:noFill/>
          <a:ln w="25400"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5902030" y="3089568"/>
            <a:ext cx="2258290" cy="0"/>
          </a:xfrm>
          <a:prstGeom prst="line">
            <a:avLst/>
          </a:prstGeom>
          <a:no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1205272" y="3075694"/>
            <a:ext cx="1718032" cy="13854"/>
          </a:xfrm>
          <a:prstGeom prst="line">
            <a:avLst/>
          </a:prstGeom>
          <a:noFill/>
          <a:ln w="254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a:off x="2465967" y="2313705"/>
            <a:ext cx="0" cy="1371600"/>
          </a:xfrm>
          <a:prstGeom prst="line">
            <a:avLst/>
          </a:prstGeom>
          <a:noFill/>
          <a:ln w="254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V="1">
            <a:off x="4920233" y="1265238"/>
            <a:ext cx="981797" cy="860425"/>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82936269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277">
                                            <p:txEl>
                                              <p:pRg st="0" end="0"/>
                                            </p:txEl>
                                          </p:spTgt>
                                        </p:tgtEl>
                                        <p:attrNameLst>
                                          <p:attrName>style.visibility</p:attrName>
                                        </p:attrNameLst>
                                      </p:cBhvr>
                                      <p:to>
                                        <p:strVal val="visible"/>
                                      </p:to>
                                    </p:set>
                                    <p:animEffect transition="in" filter="wipe(down)">
                                      <p:cBhvr>
                                        <p:cTn id="7" dur="580">
                                          <p:stCondLst>
                                            <p:cond delay="0"/>
                                          </p:stCondLst>
                                        </p:cTn>
                                        <p:tgtEl>
                                          <p:spTgt spid="8277">
                                            <p:txEl>
                                              <p:pRg st="0" end="0"/>
                                            </p:txEl>
                                          </p:spTgt>
                                        </p:tgtEl>
                                      </p:cBhvr>
                                    </p:animEffect>
                                    <p:anim calcmode="lin" valueType="num">
                                      <p:cBhvr>
                                        <p:cTn id="8" dur="1822" tmFilter="0,0; 0.14,0.36; 0.43,0.73; 0.71,0.91; 1.0,1.0">
                                          <p:stCondLst>
                                            <p:cond delay="0"/>
                                          </p:stCondLst>
                                        </p:cTn>
                                        <p:tgtEl>
                                          <p:spTgt spid="827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7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7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7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7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277">
                                            <p:txEl>
                                              <p:pRg st="0" end="0"/>
                                            </p:txEl>
                                          </p:spTgt>
                                        </p:tgtEl>
                                      </p:cBhvr>
                                      <p:to x="100000" y="60000"/>
                                    </p:animScale>
                                    <p:animScale>
                                      <p:cBhvr>
                                        <p:cTn id="14" dur="166" decel="50000">
                                          <p:stCondLst>
                                            <p:cond delay="676"/>
                                          </p:stCondLst>
                                        </p:cTn>
                                        <p:tgtEl>
                                          <p:spTgt spid="8277">
                                            <p:txEl>
                                              <p:pRg st="0" end="0"/>
                                            </p:txEl>
                                          </p:spTgt>
                                        </p:tgtEl>
                                      </p:cBhvr>
                                      <p:to x="100000" y="100000"/>
                                    </p:animScale>
                                    <p:animScale>
                                      <p:cBhvr>
                                        <p:cTn id="15" dur="26">
                                          <p:stCondLst>
                                            <p:cond delay="1312"/>
                                          </p:stCondLst>
                                        </p:cTn>
                                        <p:tgtEl>
                                          <p:spTgt spid="8277">
                                            <p:txEl>
                                              <p:pRg st="0" end="0"/>
                                            </p:txEl>
                                          </p:spTgt>
                                        </p:tgtEl>
                                      </p:cBhvr>
                                      <p:to x="100000" y="80000"/>
                                    </p:animScale>
                                    <p:animScale>
                                      <p:cBhvr>
                                        <p:cTn id="16" dur="166" decel="50000">
                                          <p:stCondLst>
                                            <p:cond delay="1338"/>
                                          </p:stCondLst>
                                        </p:cTn>
                                        <p:tgtEl>
                                          <p:spTgt spid="8277">
                                            <p:txEl>
                                              <p:pRg st="0" end="0"/>
                                            </p:txEl>
                                          </p:spTgt>
                                        </p:tgtEl>
                                      </p:cBhvr>
                                      <p:to x="100000" y="100000"/>
                                    </p:animScale>
                                    <p:animScale>
                                      <p:cBhvr>
                                        <p:cTn id="17" dur="26">
                                          <p:stCondLst>
                                            <p:cond delay="1642"/>
                                          </p:stCondLst>
                                        </p:cTn>
                                        <p:tgtEl>
                                          <p:spTgt spid="8277">
                                            <p:txEl>
                                              <p:pRg st="0" end="0"/>
                                            </p:txEl>
                                          </p:spTgt>
                                        </p:tgtEl>
                                      </p:cBhvr>
                                      <p:to x="100000" y="90000"/>
                                    </p:animScale>
                                    <p:animScale>
                                      <p:cBhvr>
                                        <p:cTn id="18" dur="166" decel="50000">
                                          <p:stCondLst>
                                            <p:cond delay="1668"/>
                                          </p:stCondLst>
                                        </p:cTn>
                                        <p:tgtEl>
                                          <p:spTgt spid="8277">
                                            <p:txEl>
                                              <p:pRg st="0" end="0"/>
                                            </p:txEl>
                                          </p:spTgt>
                                        </p:tgtEl>
                                      </p:cBhvr>
                                      <p:to x="100000" y="100000"/>
                                    </p:animScale>
                                    <p:animScale>
                                      <p:cBhvr>
                                        <p:cTn id="19" dur="26">
                                          <p:stCondLst>
                                            <p:cond delay="1808"/>
                                          </p:stCondLst>
                                        </p:cTn>
                                        <p:tgtEl>
                                          <p:spTgt spid="8277">
                                            <p:txEl>
                                              <p:pRg st="0" end="0"/>
                                            </p:txEl>
                                          </p:spTgt>
                                        </p:tgtEl>
                                      </p:cBhvr>
                                      <p:to x="100000" y="95000"/>
                                    </p:animScale>
                                    <p:animScale>
                                      <p:cBhvr>
                                        <p:cTn id="20" dur="166" decel="50000">
                                          <p:stCondLst>
                                            <p:cond delay="1834"/>
                                          </p:stCondLst>
                                        </p:cTn>
                                        <p:tgtEl>
                                          <p:spTgt spid="827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276"/>
                                        </p:tgtEl>
                                        <p:attrNameLst>
                                          <p:attrName>style.visibility</p:attrName>
                                        </p:attrNameLst>
                                      </p:cBhvr>
                                      <p:to>
                                        <p:strVal val="visible"/>
                                      </p:to>
                                    </p:set>
                                    <p:animEffect transition="in" filter="wipe(up)">
                                      <p:cBhvr>
                                        <p:cTn id="25" dur="500"/>
                                        <p:tgtEl>
                                          <p:spTgt spid="8276"/>
                                        </p:tgtEl>
                                      </p:cBhvr>
                                    </p:animEffect>
                                  </p:childTnLst>
                                </p:cTn>
                              </p:par>
                              <p:par>
                                <p:cTn id="26" presetID="1" presetClass="entr" presetSubtype="0" fill="hold" nodeType="withEffect">
                                  <p:stCondLst>
                                    <p:cond delay="0"/>
                                  </p:stCondLst>
                                  <p:childTnLst>
                                    <p:set>
                                      <p:cBhvr>
                                        <p:cTn id="27" dur="1" fill="hold">
                                          <p:stCondLst>
                                            <p:cond delay="0"/>
                                          </p:stCondLst>
                                        </p:cTn>
                                        <p:tgtEl>
                                          <p:spTgt spid="8278">
                                            <p:txEl>
                                              <p:pRg st="0" end="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278">
                                            <p:txEl>
                                              <p:pRg st="1" end="1"/>
                                            </p:txEl>
                                          </p:spTgt>
                                        </p:tgtEl>
                                        <p:attrNameLst>
                                          <p:attrName>style.visibility</p:attrName>
                                        </p:attrNameLst>
                                      </p:cBhvr>
                                      <p:to>
                                        <p:strVal val="visible"/>
                                      </p:to>
                                    </p:se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8275"/>
                                        </p:tgtEl>
                                        <p:attrNameLst>
                                          <p:attrName>style.visibility</p:attrName>
                                        </p:attrNameLst>
                                      </p:cBhvr>
                                      <p:to>
                                        <p:strVal val="visible"/>
                                      </p:to>
                                    </p:set>
                                    <p:animEffect transition="in" filter="wipe(up)">
                                      <p:cBhvr>
                                        <p:cTn id="33" dur="500"/>
                                        <p:tgtEl>
                                          <p:spTgt spid="8275"/>
                                        </p:tgtEl>
                                      </p:cBhvr>
                                    </p:animEffect>
                                  </p:childTnLst>
                                </p:cTn>
                              </p:par>
                              <p:par>
                                <p:cTn id="34" presetID="1" presetClass="entr" presetSubtype="0" fill="hold" nodeType="withEffect">
                                  <p:stCondLst>
                                    <p:cond delay="0"/>
                                  </p:stCondLst>
                                  <p:childTnLst>
                                    <p:set>
                                      <p:cBhvr>
                                        <p:cTn id="35" dur="1" fill="hold">
                                          <p:stCondLst>
                                            <p:cond delay="0"/>
                                          </p:stCondLst>
                                        </p:cTn>
                                        <p:tgtEl>
                                          <p:spTgt spid="8279">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279">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8842"/>
                                        </p:tgtEl>
                                        <p:attrNameLst>
                                          <p:attrName>style.visibility</p:attrName>
                                        </p:attrNameLst>
                                      </p:cBhvr>
                                      <p:to>
                                        <p:strVal val="visible"/>
                                      </p:to>
                                    </p:set>
                                    <p:animEffect transition="in" filter="dissolve">
                                      <p:cBhvr>
                                        <p:cTn id="42" dur="500"/>
                                        <p:tgtEl>
                                          <p:spTgt spid="11884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8949"/>
                                        </p:tgtEl>
                                        <p:attrNameLst>
                                          <p:attrName>style.visibility</p:attrName>
                                        </p:attrNameLst>
                                      </p:cBhvr>
                                      <p:to>
                                        <p:strVal val="visible"/>
                                      </p:to>
                                    </p:set>
                                    <p:animEffect transition="in" filter="dissolve">
                                      <p:cBhvr>
                                        <p:cTn id="47" dur="500"/>
                                        <p:tgtEl>
                                          <p:spTgt spid="11894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childTnLst>
                                </p:cTn>
                              </p:par>
                              <p:par>
                                <p:cTn id="52" presetID="22" presetClass="entr" presetSubtype="8"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1" end="1"/>
                                            </p:txEl>
                                          </p:spTgt>
                                        </p:tgtEl>
                                        <p:attrNameLst>
                                          <p:attrName>style.visibility</p:attrName>
                                        </p:attrNameLst>
                                      </p:cBhvr>
                                      <p:to>
                                        <p:strVal val="visible"/>
                                      </p:to>
                                    </p:set>
                                  </p:childTnLst>
                                </p:cTn>
                              </p:par>
                              <p:par>
                                <p:cTn id="59" presetID="22" presetClass="entr" presetSubtype="1"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up)">
                                      <p:cBhvr>
                                        <p:cTn id="61" dur="500"/>
                                        <p:tgtEl>
                                          <p:spTgt spid="7"/>
                                        </p:tgtEl>
                                      </p:cBhvr>
                                    </p:animEffect>
                                  </p:childTnLst>
                                </p:cTn>
                              </p:par>
                            </p:childTnLst>
                          </p:cTn>
                        </p:par>
                        <p:par>
                          <p:cTn id="62" fill="hold">
                            <p:stCondLst>
                              <p:cond delay="500"/>
                            </p:stCondLst>
                            <p:childTnLst>
                              <p:par>
                                <p:cTn id="63" presetID="22" presetClass="entr" presetSubtype="1"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up)">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5">
                                            <p:txEl>
                                              <p:pRg st="2" end="2"/>
                                            </p:txEl>
                                          </p:spTgt>
                                        </p:tgtEl>
                                        <p:attrNameLst>
                                          <p:attrName>style.visibility</p:attrName>
                                        </p:attrNameLst>
                                      </p:cBhvr>
                                      <p:to>
                                        <p:strVal val="visible"/>
                                      </p:to>
                                    </p:set>
                                  </p:childTnLst>
                                </p:cTn>
                              </p:par>
                            </p:childTnLst>
                          </p:cTn>
                        </p:par>
                        <p:par>
                          <p:cTn id="70" fill="hold">
                            <p:stCondLst>
                              <p:cond delay="0"/>
                            </p:stCondLst>
                            <p:childTnLst>
                              <p:par>
                                <p:cTn id="71" presetID="22" presetClass="entr" presetSubtype="8"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5">
                                            <p:txEl>
                                              <p:pRg st="5" end="5"/>
                                            </p:txEl>
                                          </p:spTgt>
                                        </p:tgtEl>
                                        <p:attrNameLst>
                                          <p:attrName>style.visibility</p:attrName>
                                        </p:attrNameLst>
                                      </p:cBhvr>
                                      <p:to>
                                        <p:strVal val="visible"/>
                                      </p:to>
                                    </p:set>
                                  </p:childTnLst>
                                </p:cTn>
                              </p:par>
                            </p:childTnLst>
                          </p:cTn>
                        </p:par>
                        <p:par>
                          <p:cTn id="95" fill="hold">
                            <p:stCondLst>
                              <p:cond delay="0"/>
                            </p:stCondLst>
                            <p:childTnLst>
                              <p:par>
                                <p:cTn id="96" presetID="22" presetClass="entr" presetSubtype="1" fill="hold"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up)">
                                      <p:cBhvr>
                                        <p:cTn id="98" dur="5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5">
                                            <p:txEl>
                                              <p:pRg st="6" end="6"/>
                                            </p:txEl>
                                          </p:spTgt>
                                        </p:tgtEl>
                                        <p:attrNameLst>
                                          <p:attrName>style.visibility</p:attrName>
                                        </p:attrNameLst>
                                      </p:cBhvr>
                                      <p:to>
                                        <p:strVal val="visible"/>
                                      </p:to>
                                    </p:set>
                                  </p:childTnLst>
                                </p:cTn>
                              </p:par>
                            </p:childTnLst>
                          </p:cTn>
                        </p:par>
                        <p:par>
                          <p:cTn id="103" fill="hold">
                            <p:stCondLst>
                              <p:cond delay="0"/>
                            </p:stCondLst>
                            <p:childTnLst>
                              <p:par>
                                <p:cTn id="104" presetID="22" presetClass="entr" presetSubtype="4" fill="hold" nodeType="after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wipe(down)">
                                      <p:cBhvr>
                                        <p:cTn id="106" dur="500"/>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5" grpId="0" animBg="1"/>
      <p:bldP spid="8276"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dirty="0">
                <a:solidFill>
                  <a:srgbClr val="000000"/>
                </a:solidFill>
              </a:rPr>
              <a:t>Example: </a:t>
            </a:r>
            <a:r>
              <a:rPr lang="en-US" sz="2000" i="1" dirty="0" smtClean="0">
                <a:solidFill>
                  <a:srgbClr val="000000"/>
                </a:solidFill>
              </a:rPr>
              <a:t>A kind of “Battle </a:t>
            </a:r>
            <a:r>
              <a:rPr lang="en-US" sz="2000" i="1" dirty="0">
                <a:solidFill>
                  <a:srgbClr val="000000"/>
                </a:solidFill>
              </a:rPr>
              <a:t>of the </a:t>
            </a:r>
            <a:r>
              <a:rPr lang="en-US" sz="2000" i="1" dirty="0" smtClean="0">
                <a:solidFill>
                  <a:srgbClr val="000000"/>
                </a:solidFill>
              </a:rPr>
              <a:t>Sexes”</a:t>
            </a:r>
            <a:endParaRPr lang="en-US" sz="2000" dirty="0">
              <a:solidFill>
                <a:srgbClr val="000000"/>
              </a:solidFill>
            </a:endParaRPr>
          </a:p>
        </p:txBody>
      </p:sp>
      <p:sp>
        <p:nvSpPr>
          <p:cNvPr id="8195"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8842" name="Group 58"/>
          <p:cNvGraphicFramePr>
            <a:graphicFrameLocks noGrp="1"/>
          </p:cNvGraphicFramePr>
          <p:nvPr/>
        </p:nvGraphicFramePr>
        <p:xfrm>
          <a:off x="5510213" y="2020888"/>
          <a:ext cx="2470150" cy="1534800"/>
        </p:xfrm>
        <a:graphic>
          <a:graphicData uri="http://schemas.openxmlformats.org/drawingml/2006/table">
            <a:tbl>
              <a:tblPr/>
              <a:tblGrid>
                <a:gridCol w="298450"/>
                <a:gridCol w="522287"/>
                <a:gridCol w="582613"/>
                <a:gridCol w="53340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246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920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949" name="Group 165"/>
          <p:cNvGraphicFramePr>
            <a:graphicFrameLocks noGrp="1"/>
          </p:cNvGraphicFramePr>
          <p:nvPr>
            <p:extLst>
              <p:ext uri="{D42A27DB-BD31-4B8C-83A1-F6EECF244321}">
                <p14:modId xmlns:p14="http://schemas.microsoft.com/office/powerpoint/2010/main" val="41926815"/>
              </p:ext>
            </p:extLst>
          </p:nvPr>
        </p:nvGraphicFramePr>
        <p:xfrm>
          <a:off x="798513" y="2024063"/>
          <a:ext cx="1931987" cy="1534800"/>
        </p:xfrm>
        <a:graphic>
          <a:graphicData uri="http://schemas.openxmlformats.org/drawingml/2006/table">
            <a:tbl>
              <a:tblPr/>
              <a:tblGrid>
                <a:gridCol w="298450"/>
                <a:gridCol w="522287"/>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75" name="Line 98"/>
          <p:cNvSpPr>
            <a:spLocks noChangeShapeType="1"/>
          </p:cNvSpPr>
          <p:nvPr/>
        </p:nvSpPr>
        <p:spPr bwMode="auto">
          <a:xfrm flipH="1" flipV="1">
            <a:off x="4572000" y="1200151"/>
            <a:ext cx="1758950" cy="1433513"/>
          </a:xfrm>
          <a:prstGeom prst="line">
            <a:avLst/>
          </a:prstGeom>
          <a:noFill/>
          <a:ln w="12700">
            <a:solidFill>
              <a:schemeClr val="tx1"/>
            </a:solidFill>
            <a:round/>
            <a:headEnd/>
            <a:tailEnd type="none" w="lg" len="lg"/>
          </a:ln>
        </p:spPr>
        <p:txBody>
          <a:bodyPr/>
          <a:lstStyle/>
          <a:p>
            <a:endParaRPr lang="he-IL">
              <a:solidFill>
                <a:srgbClr val="000000"/>
              </a:solidFill>
            </a:endParaRPr>
          </a:p>
        </p:txBody>
      </p:sp>
      <p:sp>
        <p:nvSpPr>
          <p:cNvPr id="8276" name="Line 99"/>
          <p:cNvSpPr>
            <a:spLocks noChangeShapeType="1"/>
          </p:cNvSpPr>
          <p:nvPr/>
        </p:nvSpPr>
        <p:spPr bwMode="auto">
          <a:xfrm flipH="1">
            <a:off x="2730500" y="1200151"/>
            <a:ext cx="1841500" cy="1433513"/>
          </a:xfrm>
          <a:prstGeom prst="line">
            <a:avLst/>
          </a:prstGeom>
          <a:noFill/>
          <a:ln w="12700">
            <a:solidFill>
              <a:srgbClr val="000000"/>
            </a:solidFill>
            <a:round/>
            <a:headEnd/>
            <a:tailEnd type="none" w="lg" len="lg"/>
          </a:ln>
        </p:spPr>
        <p:txBody>
          <a:bodyPr/>
          <a:lstStyle/>
          <a:p>
            <a:endParaRPr lang="he-IL">
              <a:solidFill>
                <a:srgbClr val="000000"/>
              </a:solidFill>
            </a:endParaRPr>
          </a:p>
        </p:txBody>
      </p:sp>
      <p:sp>
        <p:nvSpPr>
          <p:cNvPr id="8277" name="Text Box 100"/>
          <p:cNvSpPr txBox="1">
            <a:spLocks noChangeArrowheads="1"/>
          </p:cNvSpPr>
          <p:nvPr/>
        </p:nvSpPr>
        <p:spPr bwMode="auto">
          <a:xfrm>
            <a:off x="4441825" y="858838"/>
            <a:ext cx="233362" cy="30480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I</a:t>
            </a:r>
          </a:p>
        </p:txBody>
      </p:sp>
      <p:sp>
        <p:nvSpPr>
          <p:cNvPr id="8278" name="Text Box 137"/>
          <p:cNvSpPr txBox="1">
            <a:spLocks noChangeArrowheads="1"/>
          </p:cNvSpPr>
          <p:nvPr/>
        </p:nvSpPr>
        <p:spPr bwMode="auto">
          <a:xfrm>
            <a:off x="2814078" y="1257301"/>
            <a:ext cx="1159292" cy="52322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not give car </a:t>
            </a:r>
          </a:p>
          <a:p>
            <a:r>
              <a:rPr lang="en-US" sz="1400" dirty="0">
                <a:solidFill>
                  <a:srgbClr val="000000"/>
                </a:solidFill>
              </a:rPr>
              <a:t>to player II </a:t>
            </a:r>
          </a:p>
        </p:txBody>
      </p:sp>
      <p:sp>
        <p:nvSpPr>
          <p:cNvPr id="8279" name="Text Box 138"/>
          <p:cNvSpPr txBox="1">
            <a:spLocks noChangeArrowheads="1"/>
          </p:cNvSpPr>
          <p:nvPr/>
        </p:nvSpPr>
        <p:spPr bwMode="auto">
          <a:xfrm>
            <a:off x="5143500" y="1265238"/>
            <a:ext cx="1019831" cy="52322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give car </a:t>
            </a:r>
          </a:p>
          <a:p>
            <a:r>
              <a:rPr lang="en-US" sz="1400" dirty="0">
                <a:solidFill>
                  <a:srgbClr val="000000"/>
                </a:solidFill>
              </a:rPr>
              <a:t>to player II</a:t>
            </a:r>
          </a:p>
        </p:txBody>
      </p:sp>
    </p:spTree>
    <p:extLst>
      <p:ext uri="{BB962C8B-B14F-4D97-AF65-F5344CB8AC3E}">
        <p14:creationId xmlns:p14="http://schemas.microsoft.com/office/powerpoint/2010/main" val="4032865234"/>
      </p:ext>
    </p:extLst>
  </p:cSld>
  <p:clrMapOvr>
    <a:masterClrMapping/>
  </p:clrMapOvr>
  <p:transition advClick="0"/>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dirty="0">
                <a:solidFill>
                  <a:srgbClr val="000000"/>
                </a:solidFill>
              </a:rPr>
              <a:t>Example: </a:t>
            </a:r>
            <a:r>
              <a:rPr lang="en-US" sz="2000" i="1" dirty="0" smtClean="0">
                <a:solidFill>
                  <a:srgbClr val="000000"/>
                </a:solidFill>
              </a:rPr>
              <a:t>A kind of “Battle </a:t>
            </a:r>
            <a:r>
              <a:rPr lang="en-US" sz="2000" i="1" dirty="0">
                <a:solidFill>
                  <a:srgbClr val="000000"/>
                </a:solidFill>
              </a:rPr>
              <a:t>of the </a:t>
            </a:r>
            <a:r>
              <a:rPr lang="en-US" sz="2000" i="1" dirty="0" smtClean="0">
                <a:solidFill>
                  <a:srgbClr val="000000"/>
                </a:solidFill>
              </a:rPr>
              <a:t>Sexes”</a:t>
            </a:r>
            <a:endParaRPr lang="en-US" sz="2000" dirty="0">
              <a:solidFill>
                <a:srgbClr val="000000"/>
              </a:solidFill>
            </a:endParaRPr>
          </a:p>
        </p:txBody>
      </p:sp>
      <p:sp>
        <p:nvSpPr>
          <p:cNvPr id="8195"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8842" name="Group 58"/>
          <p:cNvGraphicFramePr>
            <a:graphicFrameLocks noGrp="1"/>
          </p:cNvGraphicFramePr>
          <p:nvPr/>
        </p:nvGraphicFramePr>
        <p:xfrm>
          <a:off x="5510213" y="2020888"/>
          <a:ext cx="2470150" cy="1534800"/>
        </p:xfrm>
        <a:graphic>
          <a:graphicData uri="http://schemas.openxmlformats.org/drawingml/2006/table">
            <a:tbl>
              <a:tblPr/>
              <a:tblGrid>
                <a:gridCol w="298450"/>
                <a:gridCol w="522287"/>
                <a:gridCol w="582613"/>
                <a:gridCol w="53340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246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920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949" name="Group 165"/>
          <p:cNvGraphicFramePr>
            <a:graphicFrameLocks noGrp="1"/>
          </p:cNvGraphicFramePr>
          <p:nvPr>
            <p:extLst>
              <p:ext uri="{D42A27DB-BD31-4B8C-83A1-F6EECF244321}">
                <p14:modId xmlns:p14="http://schemas.microsoft.com/office/powerpoint/2010/main" val="2725878601"/>
              </p:ext>
            </p:extLst>
          </p:nvPr>
        </p:nvGraphicFramePr>
        <p:xfrm>
          <a:off x="798513" y="2024063"/>
          <a:ext cx="1931987" cy="1534800"/>
        </p:xfrm>
        <a:graphic>
          <a:graphicData uri="http://schemas.openxmlformats.org/drawingml/2006/table">
            <a:tbl>
              <a:tblPr/>
              <a:tblGrid>
                <a:gridCol w="298450"/>
                <a:gridCol w="522287"/>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886" name="Group 102"/>
          <p:cNvGraphicFramePr>
            <a:graphicFrameLocks noGrp="1"/>
          </p:cNvGraphicFramePr>
          <p:nvPr/>
        </p:nvGraphicFramePr>
        <p:xfrm>
          <a:off x="796925" y="4289425"/>
          <a:ext cx="1931988" cy="122784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80" name="AutoShape 133"/>
          <p:cNvSpPr>
            <a:spLocks noChangeArrowheads="1"/>
          </p:cNvSpPr>
          <p:nvPr/>
        </p:nvSpPr>
        <p:spPr bwMode="auto">
          <a:xfrm>
            <a:off x="817563" y="4289425"/>
            <a:ext cx="2049463" cy="13239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81" name="Freeform 134"/>
          <p:cNvSpPr>
            <a:spLocks/>
          </p:cNvSpPr>
          <p:nvPr/>
        </p:nvSpPr>
        <p:spPr bwMode="auto">
          <a:xfrm>
            <a:off x="2714626" y="2628900"/>
            <a:ext cx="1001713" cy="1743075"/>
          </a:xfrm>
          <a:custGeom>
            <a:avLst/>
            <a:gdLst>
              <a:gd name="T0" fmla="*/ 0 w 631"/>
              <a:gd name="T1" fmla="*/ 0 h 1098"/>
              <a:gd name="T2" fmla="*/ 540 w 631"/>
              <a:gd name="T3" fmla="*/ 192 h 1098"/>
              <a:gd name="T4" fmla="*/ 546 w 631"/>
              <a:gd name="T5" fmla="*/ 696 h 1098"/>
              <a:gd name="T6" fmla="*/ 60 w 631"/>
              <a:gd name="T7" fmla="*/ 1098 h 1098"/>
              <a:gd name="T8" fmla="*/ 0 60000 65536"/>
              <a:gd name="T9" fmla="*/ 0 60000 65536"/>
              <a:gd name="T10" fmla="*/ 0 60000 65536"/>
              <a:gd name="T11" fmla="*/ 0 60000 65536"/>
              <a:gd name="T12" fmla="*/ 0 w 631"/>
              <a:gd name="T13" fmla="*/ 0 h 1098"/>
              <a:gd name="T14" fmla="*/ 631 w 631"/>
              <a:gd name="T15" fmla="*/ 1098 h 1098"/>
            </a:gdLst>
            <a:ahLst/>
            <a:cxnLst>
              <a:cxn ang="T8">
                <a:pos x="T0" y="T1"/>
              </a:cxn>
              <a:cxn ang="T9">
                <a:pos x="T2" y="T3"/>
              </a:cxn>
              <a:cxn ang="T10">
                <a:pos x="T4" y="T5"/>
              </a:cxn>
              <a:cxn ang="T11">
                <a:pos x="T6" y="T7"/>
              </a:cxn>
            </a:cxnLst>
            <a:rect l="T12" t="T13" r="T14" b="T15"/>
            <a:pathLst>
              <a:path w="631" h="1098">
                <a:moveTo>
                  <a:pt x="0" y="0"/>
                </a:moveTo>
                <a:cubicBezTo>
                  <a:pt x="224" y="38"/>
                  <a:pt x="449" y="76"/>
                  <a:pt x="540" y="192"/>
                </a:cubicBezTo>
                <a:cubicBezTo>
                  <a:pt x="631" y="308"/>
                  <a:pt x="626" y="545"/>
                  <a:pt x="546" y="696"/>
                </a:cubicBezTo>
                <a:cubicBezTo>
                  <a:pt x="466" y="847"/>
                  <a:pt x="263" y="972"/>
                  <a:pt x="60" y="1098"/>
                </a:cubicBezTo>
              </a:path>
            </a:pathLst>
          </a:custGeom>
          <a:noFill/>
          <a:ln w="25400">
            <a:solidFill>
              <a:srgbClr val="0000FF"/>
            </a:solidFill>
            <a:round/>
            <a:headEnd/>
            <a:tailEnd type="triangle" w="lg" len="lg"/>
          </a:ln>
        </p:spPr>
        <p:txBody>
          <a:bodyPr/>
          <a:lstStyle/>
          <a:p>
            <a:endParaRPr lang="he-IL">
              <a:solidFill>
                <a:srgbClr val="000000"/>
              </a:solidFill>
            </a:endParaRPr>
          </a:p>
        </p:txBody>
      </p:sp>
      <p:sp>
        <p:nvSpPr>
          <p:cNvPr id="8282" name="AutoShape 135"/>
          <p:cNvSpPr>
            <a:spLocks noChangeArrowheads="1"/>
          </p:cNvSpPr>
          <p:nvPr/>
        </p:nvSpPr>
        <p:spPr bwMode="auto">
          <a:xfrm>
            <a:off x="5530851" y="2030413"/>
            <a:ext cx="2582863" cy="16287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75" name="Line 98"/>
          <p:cNvSpPr>
            <a:spLocks noChangeShapeType="1"/>
          </p:cNvSpPr>
          <p:nvPr/>
        </p:nvSpPr>
        <p:spPr bwMode="auto">
          <a:xfrm flipH="1" flipV="1">
            <a:off x="4572000" y="1200151"/>
            <a:ext cx="1758950" cy="1433513"/>
          </a:xfrm>
          <a:prstGeom prst="line">
            <a:avLst/>
          </a:prstGeom>
          <a:noFill/>
          <a:ln w="12700">
            <a:solidFill>
              <a:schemeClr val="tx1"/>
            </a:solidFill>
            <a:round/>
            <a:headEnd/>
            <a:tailEnd type="none" w="lg" len="lg"/>
          </a:ln>
        </p:spPr>
        <p:txBody>
          <a:bodyPr/>
          <a:lstStyle/>
          <a:p>
            <a:endParaRPr lang="he-IL">
              <a:solidFill>
                <a:srgbClr val="000000"/>
              </a:solidFill>
            </a:endParaRPr>
          </a:p>
        </p:txBody>
      </p:sp>
      <p:sp>
        <p:nvSpPr>
          <p:cNvPr id="8276" name="Line 99"/>
          <p:cNvSpPr>
            <a:spLocks noChangeShapeType="1"/>
          </p:cNvSpPr>
          <p:nvPr/>
        </p:nvSpPr>
        <p:spPr bwMode="auto">
          <a:xfrm flipH="1">
            <a:off x="2730500" y="1200151"/>
            <a:ext cx="1841500" cy="1433513"/>
          </a:xfrm>
          <a:prstGeom prst="line">
            <a:avLst/>
          </a:prstGeom>
          <a:noFill/>
          <a:ln w="12700">
            <a:solidFill>
              <a:srgbClr val="000000"/>
            </a:solidFill>
            <a:round/>
            <a:headEnd/>
            <a:tailEnd type="none" w="lg" len="lg"/>
          </a:ln>
        </p:spPr>
        <p:txBody>
          <a:bodyPr/>
          <a:lstStyle/>
          <a:p>
            <a:endParaRPr lang="he-IL">
              <a:solidFill>
                <a:srgbClr val="000000"/>
              </a:solidFill>
            </a:endParaRPr>
          </a:p>
        </p:txBody>
      </p:sp>
      <p:sp>
        <p:nvSpPr>
          <p:cNvPr id="8277" name="Text Box 100"/>
          <p:cNvSpPr txBox="1">
            <a:spLocks noChangeArrowheads="1"/>
          </p:cNvSpPr>
          <p:nvPr/>
        </p:nvSpPr>
        <p:spPr bwMode="auto">
          <a:xfrm>
            <a:off x="4441825" y="858838"/>
            <a:ext cx="233362" cy="30480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I</a:t>
            </a:r>
          </a:p>
        </p:txBody>
      </p:sp>
      <p:sp>
        <p:nvSpPr>
          <p:cNvPr id="8278" name="Text Box 137"/>
          <p:cNvSpPr txBox="1">
            <a:spLocks noChangeArrowheads="1"/>
          </p:cNvSpPr>
          <p:nvPr/>
        </p:nvSpPr>
        <p:spPr bwMode="auto">
          <a:xfrm>
            <a:off x="2287588" y="1257301"/>
            <a:ext cx="1878012" cy="517525"/>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not tell player II about</a:t>
            </a:r>
          </a:p>
          <a:p>
            <a:r>
              <a:rPr lang="en-US" sz="1400" dirty="0">
                <a:solidFill>
                  <a:srgbClr val="000000"/>
                </a:solidFill>
              </a:rPr>
              <a:t>the Mozart concert</a:t>
            </a:r>
          </a:p>
        </p:txBody>
      </p:sp>
      <p:sp>
        <p:nvSpPr>
          <p:cNvPr id="8279" name="Text Box 138"/>
          <p:cNvSpPr txBox="1">
            <a:spLocks noChangeArrowheads="1"/>
          </p:cNvSpPr>
          <p:nvPr/>
        </p:nvSpPr>
        <p:spPr bwMode="auto">
          <a:xfrm>
            <a:off x="5143500" y="1265238"/>
            <a:ext cx="1651000" cy="517525"/>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tell player II about</a:t>
            </a:r>
          </a:p>
          <a:p>
            <a:r>
              <a:rPr lang="en-US" sz="1400" dirty="0">
                <a:solidFill>
                  <a:srgbClr val="000000"/>
                </a:solidFill>
              </a:rPr>
              <a:t>the Mozart concert</a:t>
            </a:r>
          </a:p>
        </p:txBody>
      </p:sp>
      <p:sp>
        <p:nvSpPr>
          <p:cNvPr id="2" name="TextBox 1"/>
          <p:cNvSpPr txBox="1"/>
          <p:nvPr/>
        </p:nvSpPr>
        <p:spPr>
          <a:xfrm>
            <a:off x="4122736" y="4098778"/>
            <a:ext cx="4538663" cy="1200329"/>
          </a:xfrm>
          <a:prstGeom prst="rect">
            <a:avLst/>
          </a:prstGeom>
          <a:noFill/>
        </p:spPr>
        <p:txBody>
          <a:bodyPr wrap="square" rtlCol="0">
            <a:spAutoFit/>
          </a:bodyPr>
          <a:lstStyle/>
          <a:p>
            <a:r>
              <a:rPr lang="en-US" b="1" dirty="0" smtClean="0">
                <a:solidFill>
                  <a:srgbClr val="000000"/>
                </a:solidFill>
              </a:rPr>
              <a:t>Two novel features: </a:t>
            </a:r>
          </a:p>
          <a:p>
            <a:pPr marL="285750" indent="-285750">
              <a:buFontTx/>
              <a:buChar char="-"/>
            </a:pPr>
            <a:r>
              <a:rPr lang="en-US" dirty="0" smtClean="0">
                <a:solidFill>
                  <a:srgbClr val="000000"/>
                </a:solidFill>
              </a:rPr>
              <a:t>Forest of trees, partial order</a:t>
            </a:r>
          </a:p>
          <a:p>
            <a:pPr marL="285750" indent="-285750">
              <a:buFontTx/>
              <a:buChar char="-"/>
            </a:pPr>
            <a:r>
              <a:rPr lang="en-US" dirty="0" smtClean="0">
                <a:solidFill>
                  <a:srgbClr val="000000"/>
                </a:solidFill>
              </a:rPr>
              <a:t>Information set at a history of a tree may be located in a less expressive tree</a:t>
            </a:r>
          </a:p>
        </p:txBody>
      </p:sp>
    </p:spTree>
    <p:extLst>
      <p:ext uri="{BB962C8B-B14F-4D97-AF65-F5344CB8AC3E}">
        <p14:creationId xmlns:p14="http://schemas.microsoft.com/office/powerpoint/2010/main" val="18950603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7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7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281"/>
                                        </p:tgtEl>
                                        <p:attrNameLst>
                                          <p:attrName>style.visibility</p:attrName>
                                        </p:attrNameLst>
                                      </p:cBhvr>
                                      <p:to>
                                        <p:strVal val="visible"/>
                                      </p:to>
                                    </p:set>
                                    <p:animEffect transition="in" filter="wipe(up)">
                                      <p:cBhvr>
                                        <p:cTn id="17" dur="500"/>
                                        <p:tgtEl>
                                          <p:spTgt spid="8281"/>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8280"/>
                                        </p:tgtEl>
                                        <p:attrNameLst>
                                          <p:attrName>style.visibility</p:attrName>
                                        </p:attrNameLst>
                                      </p:cBhvr>
                                      <p:to>
                                        <p:strVal val="visible"/>
                                      </p:to>
                                    </p:set>
                                    <p:animEffect transition="in" filter="wipe(up)">
                                      <p:cBhvr>
                                        <p:cTn id="21" dur="500"/>
                                        <p:tgtEl>
                                          <p:spTgt spid="8280"/>
                                        </p:tgtEl>
                                      </p:cBhvr>
                                    </p:animEffect>
                                  </p:childTnLst>
                                </p:cTn>
                              </p:par>
                              <p:par>
                                <p:cTn id="22" presetID="22" presetClass="entr" presetSubtype="1" fill="hold" nodeType="withEffect">
                                  <p:stCondLst>
                                    <p:cond delay="0"/>
                                  </p:stCondLst>
                                  <p:childTnLst>
                                    <p:set>
                                      <p:cBhvr>
                                        <p:cTn id="23" dur="1" fill="hold">
                                          <p:stCondLst>
                                            <p:cond delay="0"/>
                                          </p:stCondLst>
                                        </p:cTn>
                                        <p:tgtEl>
                                          <p:spTgt spid="118886"/>
                                        </p:tgtEl>
                                        <p:attrNameLst>
                                          <p:attrName>style.visibility</p:attrName>
                                        </p:attrNameLst>
                                      </p:cBhvr>
                                      <p:to>
                                        <p:strVal val="visible"/>
                                      </p:to>
                                    </p:set>
                                    <p:animEffect transition="in" filter="wipe(up)">
                                      <p:cBhvr>
                                        <p:cTn id="24" dur="500"/>
                                        <p:tgtEl>
                                          <p:spTgt spid="11888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282"/>
                                        </p:tgtEl>
                                        <p:attrNameLst>
                                          <p:attrName>style.visibility</p:attrName>
                                        </p:attrNameLst>
                                      </p:cBhvr>
                                      <p:to>
                                        <p:strVal val="visible"/>
                                      </p:to>
                                    </p:set>
                                    <p:animEffect transition="in" filter="wipe(up)">
                                      <p:cBhvr>
                                        <p:cTn id="29" dur="500"/>
                                        <p:tgtEl>
                                          <p:spTgt spid="828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0" grpId="0" animBg="1"/>
      <p:bldP spid="8281" grpId="0" animBg="1"/>
      <p:bldP spid="8282"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dirty="0">
                <a:solidFill>
                  <a:srgbClr val="000000"/>
                </a:solidFill>
              </a:rPr>
              <a:t>Example: </a:t>
            </a:r>
            <a:r>
              <a:rPr lang="en-US" sz="2000" i="1" dirty="0" smtClean="0">
                <a:solidFill>
                  <a:srgbClr val="000000"/>
                </a:solidFill>
              </a:rPr>
              <a:t>A kind of “Battle </a:t>
            </a:r>
            <a:r>
              <a:rPr lang="en-US" sz="2000" i="1" dirty="0">
                <a:solidFill>
                  <a:srgbClr val="000000"/>
                </a:solidFill>
              </a:rPr>
              <a:t>of the </a:t>
            </a:r>
            <a:r>
              <a:rPr lang="en-US" sz="2000" i="1" dirty="0" smtClean="0">
                <a:solidFill>
                  <a:srgbClr val="000000"/>
                </a:solidFill>
              </a:rPr>
              <a:t>Sexes”</a:t>
            </a:r>
            <a:endParaRPr lang="en-US" sz="2000" dirty="0">
              <a:solidFill>
                <a:srgbClr val="000000"/>
              </a:solidFill>
            </a:endParaRPr>
          </a:p>
        </p:txBody>
      </p:sp>
      <p:sp>
        <p:nvSpPr>
          <p:cNvPr id="8195"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8842" name="Group 58"/>
          <p:cNvGraphicFramePr>
            <a:graphicFrameLocks noGrp="1"/>
          </p:cNvGraphicFramePr>
          <p:nvPr/>
        </p:nvGraphicFramePr>
        <p:xfrm>
          <a:off x="5510213" y="2020888"/>
          <a:ext cx="2470150" cy="1534800"/>
        </p:xfrm>
        <a:graphic>
          <a:graphicData uri="http://schemas.openxmlformats.org/drawingml/2006/table">
            <a:tbl>
              <a:tblPr/>
              <a:tblGrid>
                <a:gridCol w="298450"/>
                <a:gridCol w="522287"/>
                <a:gridCol w="582613"/>
                <a:gridCol w="53340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246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920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949" name="Group 165"/>
          <p:cNvGraphicFramePr>
            <a:graphicFrameLocks noGrp="1"/>
          </p:cNvGraphicFramePr>
          <p:nvPr>
            <p:extLst>
              <p:ext uri="{D42A27DB-BD31-4B8C-83A1-F6EECF244321}">
                <p14:modId xmlns:p14="http://schemas.microsoft.com/office/powerpoint/2010/main" val="692071792"/>
              </p:ext>
            </p:extLst>
          </p:nvPr>
        </p:nvGraphicFramePr>
        <p:xfrm>
          <a:off x="798513" y="2024063"/>
          <a:ext cx="1931987" cy="1534800"/>
        </p:xfrm>
        <a:graphic>
          <a:graphicData uri="http://schemas.openxmlformats.org/drawingml/2006/table">
            <a:tbl>
              <a:tblPr/>
              <a:tblGrid>
                <a:gridCol w="298450"/>
                <a:gridCol w="522287"/>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886" name="Group 102"/>
          <p:cNvGraphicFramePr>
            <a:graphicFrameLocks noGrp="1"/>
          </p:cNvGraphicFramePr>
          <p:nvPr/>
        </p:nvGraphicFramePr>
        <p:xfrm>
          <a:off x="796925" y="4289425"/>
          <a:ext cx="1931988" cy="122784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80" name="AutoShape 133"/>
          <p:cNvSpPr>
            <a:spLocks noChangeArrowheads="1"/>
          </p:cNvSpPr>
          <p:nvPr/>
        </p:nvSpPr>
        <p:spPr bwMode="auto">
          <a:xfrm>
            <a:off x="817563" y="4289425"/>
            <a:ext cx="2049463" cy="13239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81" name="Freeform 134"/>
          <p:cNvSpPr>
            <a:spLocks/>
          </p:cNvSpPr>
          <p:nvPr/>
        </p:nvSpPr>
        <p:spPr bwMode="auto">
          <a:xfrm>
            <a:off x="2714626" y="2628900"/>
            <a:ext cx="1001713" cy="1743075"/>
          </a:xfrm>
          <a:custGeom>
            <a:avLst/>
            <a:gdLst>
              <a:gd name="T0" fmla="*/ 0 w 631"/>
              <a:gd name="T1" fmla="*/ 0 h 1098"/>
              <a:gd name="T2" fmla="*/ 540 w 631"/>
              <a:gd name="T3" fmla="*/ 192 h 1098"/>
              <a:gd name="T4" fmla="*/ 546 w 631"/>
              <a:gd name="T5" fmla="*/ 696 h 1098"/>
              <a:gd name="T6" fmla="*/ 60 w 631"/>
              <a:gd name="T7" fmla="*/ 1098 h 1098"/>
              <a:gd name="T8" fmla="*/ 0 60000 65536"/>
              <a:gd name="T9" fmla="*/ 0 60000 65536"/>
              <a:gd name="T10" fmla="*/ 0 60000 65536"/>
              <a:gd name="T11" fmla="*/ 0 60000 65536"/>
              <a:gd name="T12" fmla="*/ 0 w 631"/>
              <a:gd name="T13" fmla="*/ 0 h 1098"/>
              <a:gd name="T14" fmla="*/ 631 w 631"/>
              <a:gd name="T15" fmla="*/ 1098 h 1098"/>
            </a:gdLst>
            <a:ahLst/>
            <a:cxnLst>
              <a:cxn ang="T8">
                <a:pos x="T0" y="T1"/>
              </a:cxn>
              <a:cxn ang="T9">
                <a:pos x="T2" y="T3"/>
              </a:cxn>
              <a:cxn ang="T10">
                <a:pos x="T4" y="T5"/>
              </a:cxn>
              <a:cxn ang="T11">
                <a:pos x="T6" y="T7"/>
              </a:cxn>
            </a:cxnLst>
            <a:rect l="T12" t="T13" r="T14" b="T15"/>
            <a:pathLst>
              <a:path w="631" h="1098">
                <a:moveTo>
                  <a:pt x="0" y="0"/>
                </a:moveTo>
                <a:cubicBezTo>
                  <a:pt x="224" y="38"/>
                  <a:pt x="449" y="76"/>
                  <a:pt x="540" y="192"/>
                </a:cubicBezTo>
                <a:cubicBezTo>
                  <a:pt x="631" y="308"/>
                  <a:pt x="626" y="545"/>
                  <a:pt x="546" y="696"/>
                </a:cubicBezTo>
                <a:cubicBezTo>
                  <a:pt x="466" y="847"/>
                  <a:pt x="263" y="972"/>
                  <a:pt x="60" y="1098"/>
                </a:cubicBezTo>
              </a:path>
            </a:pathLst>
          </a:custGeom>
          <a:noFill/>
          <a:ln w="25400">
            <a:solidFill>
              <a:srgbClr val="0000FF"/>
            </a:solidFill>
            <a:round/>
            <a:headEnd/>
            <a:tailEnd type="triangle" w="lg" len="lg"/>
          </a:ln>
        </p:spPr>
        <p:txBody>
          <a:bodyPr/>
          <a:lstStyle/>
          <a:p>
            <a:endParaRPr lang="he-IL">
              <a:solidFill>
                <a:srgbClr val="000000"/>
              </a:solidFill>
            </a:endParaRPr>
          </a:p>
        </p:txBody>
      </p:sp>
      <p:sp>
        <p:nvSpPr>
          <p:cNvPr id="8282" name="AutoShape 135"/>
          <p:cNvSpPr>
            <a:spLocks noChangeArrowheads="1"/>
          </p:cNvSpPr>
          <p:nvPr/>
        </p:nvSpPr>
        <p:spPr bwMode="auto">
          <a:xfrm>
            <a:off x="5530851" y="2030413"/>
            <a:ext cx="2582863" cy="16287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75" name="Line 98"/>
          <p:cNvSpPr>
            <a:spLocks noChangeShapeType="1"/>
          </p:cNvSpPr>
          <p:nvPr/>
        </p:nvSpPr>
        <p:spPr bwMode="auto">
          <a:xfrm flipH="1" flipV="1">
            <a:off x="4572000" y="1200151"/>
            <a:ext cx="1758950" cy="1433513"/>
          </a:xfrm>
          <a:prstGeom prst="line">
            <a:avLst/>
          </a:prstGeom>
          <a:noFill/>
          <a:ln w="12700">
            <a:solidFill>
              <a:schemeClr val="tx1"/>
            </a:solidFill>
            <a:round/>
            <a:headEnd/>
            <a:tailEnd type="none" w="lg" len="lg"/>
          </a:ln>
        </p:spPr>
        <p:txBody>
          <a:bodyPr/>
          <a:lstStyle/>
          <a:p>
            <a:endParaRPr lang="he-IL">
              <a:solidFill>
                <a:srgbClr val="000000"/>
              </a:solidFill>
            </a:endParaRPr>
          </a:p>
        </p:txBody>
      </p:sp>
      <p:sp>
        <p:nvSpPr>
          <p:cNvPr id="8276" name="Line 99"/>
          <p:cNvSpPr>
            <a:spLocks noChangeShapeType="1"/>
          </p:cNvSpPr>
          <p:nvPr/>
        </p:nvSpPr>
        <p:spPr bwMode="auto">
          <a:xfrm flipH="1">
            <a:off x="2730500" y="1200151"/>
            <a:ext cx="1841500" cy="1433513"/>
          </a:xfrm>
          <a:prstGeom prst="line">
            <a:avLst/>
          </a:prstGeom>
          <a:noFill/>
          <a:ln w="12700">
            <a:solidFill>
              <a:srgbClr val="000000"/>
            </a:solidFill>
            <a:round/>
            <a:headEnd/>
            <a:tailEnd type="none" w="lg" len="lg"/>
          </a:ln>
        </p:spPr>
        <p:txBody>
          <a:bodyPr/>
          <a:lstStyle/>
          <a:p>
            <a:endParaRPr lang="he-IL">
              <a:solidFill>
                <a:srgbClr val="000000"/>
              </a:solidFill>
            </a:endParaRPr>
          </a:p>
        </p:txBody>
      </p:sp>
      <p:sp>
        <p:nvSpPr>
          <p:cNvPr id="8277" name="Text Box 100"/>
          <p:cNvSpPr txBox="1">
            <a:spLocks noChangeArrowheads="1"/>
          </p:cNvSpPr>
          <p:nvPr/>
        </p:nvSpPr>
        <p:spPr bwMode="auto">
          <a:xfrm>
            <a:off x="4441825" y="858838"/>
            <a:ext cx="233362" cy="30480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I</a:t>
            </a:r>
          </a:p>
        </p:txBody>
      </p:sp>
      <p:sp>
        <p:nvSpPr>
          <p:cNvPr id="8278" name="Text Box 137"/>
          <p:cNvSpPr txBox="1">
            <a:spLocks noChangeArrowheads="1"/>
          </p:cNvSpPr>
          <p:nvPr/>
        </p:nvSpPr>
        <p:spPr bwMode="auto">
          <a:xfrm>
            <a:off x="2287588" y="1257301"/>
            <a:ext cx="1878012" cy="517525"/>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not tell player II about</a:t>
            </a:r>
          </a:p>
          <a:p>
            <a:r>
              <a:rPr lang="en-US" sz="1400" dirty="0">
                <a:solidFill>
                  <a:srgbClr val="000000"/>
                </a:solidFill>
              </a:rPr>
              <a:t>the Mozart concert</a:t>
            </a:r>
          </a:p>
        </p:txBody>
      </p:sp>
      <p:sp>
        <p:nvSpPr>
          <p:cNvPr id="8279" name="Text Box 138"/>
          <p:cNvSpPr txBox="1">
            <a:spLocks noChangeArrowheads="1"/>
          </p:cNvSpPr>
          <p:nvPr/>
        </p:nvSpPr>
        <p:spPr bwMode="auto">
          <a:xfrm>
            <a:off x="5143500" y="1265238"/>
            <a:ext cx="1651000" cy="517525"/>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tell player II about</a:t>
            </a:r>
          </a:p>
          <a:p>
            <a:r>
              <a:rPr lang="en-US" sz="1400" dirty="0">
                <a:solidFill>
                  <a:srgbClr val="000000"/>
                </a:solidFill>
              </a:rPr>
              <a:t>the Mozart concert</a:t>
            </a:r>
          </a:p>
        </p:txBody>
      </p:sp>
      <p:sp>
        <p:nvSpPr>
          <p:cNvPr id="16" name="TextBox 15"/>
          <p:cNvSpPr txBox="1"/>
          <p:nvPr/>
        </p:nvSpPr>
        <p:spPr>
          <a:xfrm>
            <a:off x="5395647" y="4289425"/>
            <a:ext cx="1992853" cy="369332"/>
          </a:xfrm>
          <a:prstGeom prst="rect">
            <a:avLst/>
          </a:prstGeom>
          <a:noFill/>
        </p:spPr>
        <p:txBody>
          <a:bodyPr wrap="none" rtlCol="0">
            <a:spAutoFit/>
          </a:bodyPr>
          <a:lstStyle/>
          <a:p>
            <a:r>
              <a:rPr lang="en-US" dirty="0" smtClean="0">
                <a:solidFill>
                  <a:srgbClr val="FF0000"/>
                </a:solidFill>
              </a:rPr>
              <a:t>Notion of strategy</a:t>
            </a:r>
            <a:endParaRPr lang="en-US" dirty="0">
              <a:solidFill>
                <a:srgbClr val="FF0000"/>
              </a:solidFill>
            </a:endParaRPr>
          </a:p>
        </p:txBody>
      </p:sp>
    </p:spTree>
    <p:extLst>
      <p:ext uri="{BB962C8B-B14F-4D97-AF65-F5344CB8AC3E}">
        <p14:creationId xmlns:p14="http://schemas.microsoft.com/office/powerpoint/2010/main" val="586644108"/>
      </p:ext>
    </p:extLst>
  </p:cSld>
  <p:clrMapOvr>
    <a:masterClrMapping/>
  </p:clrMapOvr>
  <p:transition advClick="0"/>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dirty="0">
                <a:solidFill>
                  <a:srgbClr val="000000"/>
                </a:solidFill>
              </a:rPr>
              <a:t>Example: </a:t>
            </a:r>
            <a:r>
              <a:rPr lang="en-US" sz="2000" i="1" dirty="0" smtClean="0">
                <a:solidFill>
                  <a:srgbClr val="000000"/>
                </a:solidFill>
              </a:rPr>
              <a:t>A kind of “Battle </a:t>
            </a:r>
            <a:r>
              <a:rPr lang="en-US" sz="2000" i="1" dirty="0">
                <a:solidFill>
                  <a:srgbClr val="000000"/>
                </a:solidFill>
              </a:rPr>
              <a:t>of the </a:t>
            </a:r>
            <a:r>
              <a:rPr lang="en-US" sz="2000" i="1" dirty="0" smtClean="0">
                <a:solidFill>
                  <a:srgbClr val="000000"/>
                </a:solidFill>
              </a:rPr>
              <a:t>Sexes”</a:t>
            </a:r>
            <a:endParaRPr lang="en-US" sz="2000" dirty="0">
              <a:solidFill>
                <a:srgbClr val="000000"/>
              </a:solidFill>
            </a:endParaRPr>
          </a:p>
        </p:txBody>
      </p:sp>
      <p:sp>
        <p:nvSpPr>
          <p:cNvPr id="8195"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8842" name="Group 58"/>
          <p:cNvGraphicFramePr>
            <a:graphicFrameLocks noGrp="1"/>
          </p:cNvGraphicFramePr>
          <p:nvPr/>
        </p:nvGraphicFramePr>
        <p:xfrm>
          <a:off x="5510213" y="2020888"/>
          <a:ext cx="2470150" cy="1534800"/>
        </p:xfrm>
        <a:graphic>
          <a:graphicData uri="http://schemas.openxmlformats.org/drawingml/2006/table">
            <a:tbl>
              <a:tblPr/>
              <a:tblGrid>
                <a:gridCol w="298450"/>
                <a:gridCol w="522287"/>
                <a:gridCol w="582613"/>
                <a:gridCol w="53340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246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920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949" name="Group 165"/>
          <p:cNvGraphicFramePr>
            <a:graphicFrameLocks noGrp="1"/>
          </p:cNvGraphicFramePr>
          <p:nvPr>
            <p:extLst>
              <p:ext uri="{D42A27DB-BD31-4B8C-83A1-F6EECF244321}">
                <p14:modId xmlns:p14="http://schemas.microsoft.com/office/powerpoint/2010/main" val="2988110250"/>
              </p:ext>
            </p:extLst>
          </p:nvPr>
        </p:nvGraphicFramePr>
        <p:xfrm>
          <a:off x="798513" y="2024063"/>
          <a:ext cx="1931987" cy="1534800"/>
        </p:xfrm>
        <a:graphic>
          <a:graphicData uri="http://schemas.openxmlformats.org/drawingml/2006/table">
            <a:tbl>
              <a:tblPr/>
              <a:tblGrid>
                <a:gridCol w="298450"/>
                <a:gridCol w="522287"/>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886" name="Group 102"/>
          <p:cNvGraphicFramePr>
            <a:graphicFrameLocks noGrp="1"/>
          </p:cNvGraphicFramePr>
          <p:nvPr/>
        </p:nvGraphicFramePr>
        <p:xfrm>
          <a:off x="796925" y="4289425"/>
          <a:ext cx="1931988" cy="122784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80" name="AutoShape 133"/>
          <p:cNvSpPr>
            <a:spLocks noChangeArrowheads="1"/>
          </p:cNvSpPr>
          <p:nvPr/>
        </p:nvSpPr>
        <p:spPr bwMode="auto">
          <a:xfrm>
            <a:off x="817563" y="4289425"/>
            <a:ext cx="2049463" cy="13239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81" name="Freeform 134"/>
          <p:cNvSpPr>
            <a:spLocks/>
          </p:cNvSpPr>
          <p:nvPr/>
        </p:nvSpPr>
        <p:spPr bwMode="auto">
          <a:xfrm>
            <a:off x="2714626" y="2628900"/>
            <a:ext cx="1001713" cy="1743075"/>
          </a:xfrm>
          <a:custGeom>
            <a:avLst/>
            <a:gdLst>
              <a:gd name="T0" fmla="*/ 0 w 631"/>
              <a:gd name="T1" fmla="*/ 0 h 1098"/>
              <a:gd name="T2" fmla="*/ 540 w 631"/>
              <a:gd name="T3" fmla="*/ 192 h 1098"/>
              <a:gd name="T4" fmla="*/ 546 w 631"/>
              <a:gd name="T5" fmla="*/ 696 h 1098"/>
              <a:gd name="T6" fmla="*/ 60 w 631"/>
              <a:gd name="T7" fmla="*/ 1098 h 1098"/>
              <a:gd name="T8" fmla="*/ 0 60000 65536"/>
              <a:gd name="T9" fmla="*/ 0 60000 65536"/>
              <a:gd name="T10" fmla="*/ 0 60000 65536"/>
              <a:gd name="T11" fmla="*/ 0 60000 65536"/>
              <a:gd name="T12" fmla="*/ 0 w 631"/>
              <a:gd name="T13" fmla="*/ 0 h 1098"/>
              <a:gd name="T14" fmla="*/ 631 w 631"/>
              <a:gd name="T15" fmla="*/ 1098 h 1098"/>
            </a:gdLst>
            <a:ahLst/>
            <a:cxnLst>
              <a:cxn ang="T8">
                <a:pos x="T0" y="T1"/>
              </a:cxn>
              <a:cxn ang="T9">
                <a:pos x="T2" y="T3"/>
              </a:cxn>
              <a:cxn ang="T10">
                <a:pos x="T4" y="T5"/>
              </a:cxn>
              <a:cxn ang="T11">
                <a:pos x="T6" y="T7"/>
              </a:cxn>
            </a:cxnLst>
            <a:rect l="T12" t="T13" r="T14" b="T15"/>
            <a:pathLst>
              <a:path w="631" h="1098">
                <a:moveTo>
                  <a:pt x="0" y="0"/>
                </a:moveTo>
                <a:cubicBezTo>
                  <a:pt x="224" y="38"/>
                  <a:pt x="449" y="76"/>
                  <a:pt x="540" y="192"/>
                </a:cubicBezTo>
                <a:cubicBezTo>
                  <a:pt x="631" y="308"/>
                  <a:pt x="626" y="545"/>
                  <a:pt x="546" y="696"/>
                </a:cubicBezTo>
                <a:cubicBezTo>
                  <a:pt x="466" y="847"/>
                  <a:pt x="263" y="972"/>
                  <a:pt x="60" y="1098"/>
                </a:cubicBezTo>
              </a:path>
            </a:pathLst>
          </a:custGeom>
          <a:noFill/>
          <a:ln w="25400">
            <a:solidFill>
              <a:srgbClr val="0000FF"/>
            </a:solidFill>
            <a:round/>
            <a:headEnd/>
            <a:tailEnd type="triangle" w="lg" len="lg"/>
          </a:ln>
        </p:spPr>
        <p:txBody>
          <a:bodyPr/>
          <a:lstStyle/>
          <a:p>
            <a:endParaRPr lang="he-IL">
              <a:solidFill>
                <a:srgbClr val="000000"/>
              </a:solidFill>
            </a:endParaRPr>
          </a:p>
        </p:txBody>
      </p:sp>
      <p:sp>
        <p:nvSpPr>
          <p:cNvPr id="8282" name="AutoShape 135"/>
          <p:cNvSpPr>
            <a:spLocks noChangeArrowheads="1"/>
          </p:cNvSpPr>
          <p:nvPr/>
        </p:nvSpPr>
        <p:spPr bwMode="auto">
          <a:xfrm>
            <a:off x="5530851" y="2030413"/>
            <a:ext cx="2582863" cy="16287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75" name="Line 98"/>
          <p:cNvSpPr>
            <a:spLocks noChangeShapeType="1"/>
          </p:cNvSpPr>
          <p:nvPr/>
        </p:nvSpPr>
        <p:spPr bwMode="auto">
          <a:xfrm flipH="1" flipV="1">
            <a:off x="4572000" y="1200151"/>
            <a:ext cx="1758950" cy="1433513"/>
          </a:xfrm>
          <a:prstGeom prst="line">
            <a:avLst/>
          </a:prstGeom>
          <a:noFill/>
          <a:ln w="12700">
            <a:solidFill>
              <a:schemeClr val="tx1"/>
            </a:solidFill>
            <a:round/>
            <a:headEnd/>
            <a:tailEnd type="none" w="lg" len="lg"/>
          </a:ln>
        </p:spPr>
        <p:txBody>
          <a:bodyPr/>
          <a:lstStyle/>
          <a:p>
            <a:endParaRPr lang="he-IL">
              <a:solidFill>
                <a:srgbClr val="000000"/>
              </a:solidFill>
            </a:endParaRPr>
          </a:p>
        </p:txBody>
      </p:sp>
      <p:sp>
        <p:nvSpPr>
          <p:cNvPr id="8276" name="Line 99"/>
          <p:cNvSpPr>
            <a:spLocks noChangeShapeType="1"/>
          </p:cNvSpPr>
          <p:nvPr/>
        </p:nvSpPr>
        <p:spPr bwMode="auto">
          <a:xfrm flipH="1">
            <a:off x="2730500" y="1200151"/>
            <a:ext cx="1841500" cy="1433513"/>
          </a:xfrm>
          <a:prstGeom prst="line">
            <a:avLst/>
          </a:prstGeom>
          <a:noFill/>
          <a:ln w="12700">
            <a:solidFill>
              <a:srgbClr val="FF0000"/>
            </a:solidFill>
            <a:round/>
            <a:headEnd/>
            <a:tailEnd type="none" w="lg" len="lg"/>
          </a:ln>
          <a:effectLst>
            <a:outerShdw blurRad="50800" dist="38100" dir="2700000" algn="tl" rotWithShape="0">
              <a:prstClr val="black">
                <a:alpha val="40000"/>
              </a:prstClr>
            </a:outerShdw>
          </a:effectLst>
        </p:spPr>
        <p:txBody>
          <a:bodyPr/>
          <a:lstStyle/>
          <a:p>
            <a:endParaRPr lang="he-IL">
              <a:solidFill>
                <a:srgbClr val="000000"/>
              </a:solidFill>
            </a:endParaRPr>
          </a:p>
        </p:txBody>
      </p:sp>
      <p:sp>
        <p:nvSpPr>
          <p:cNvPr id="8277" name="Text Box 100"/>
          <p:cNvSpPr txBox="1">
            <a:spLocks noChangeArrowheads="1"/>
          </p:cNvSpPr>
          <p:nvPr/>
        </p:nvSpPr>
        <p:spPr bwMode="auto">
          <a:xfrm>
            <a:off x="4441825" y="858838"/>
            <a:ext cx="233362" cy="30480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I</a:t>
            </a:r>
          </a:p>
        </p:txBody>
      </p:sp>
      <p:sp>
        <p:nvSpPr>
          <p:cNvPr id="8278" name="Text Box 137"/>
          <p:cNvSpPr txBox="1">
            <a:spLocks noChangeArrowheads="1"/>
          </p:cNvSpPr>
          <p:nvPr/>
        </p:nvSpPr>
        <p:spPr bwMode="auto">
          <a:xfrm>
            <a:off x="2287588" y="1257301"/>
            <a:ext cx="1878012" cy="517525"/>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not tell player II about</a:t>
            </a:r>
          </a:p>
          <a:p>
            <a:r>
              <a:rPr lang="en-US" sz="1400" dirty="0">
                <a:solidFill>
                  <a:srgbClr val="000000"/>
                </a:solidFill>
              </a:rPr>
              <a:t>the Mozart concert</a:t>
            </a:r>
          </a:p>
        </p:txBody>
      </p:sp>
      <p:sp>
        <p:nvSpPr>
          <p:cNvPr id="8279" name="Text Box 138"/>
          <p:cNvSpPr txBox="1">
            <a:spLocks noChangeArrowheads="1"/>
          </p:cNvSpPr>
          <p:nvPr/>
        </p:nvSpPr>
        <p:spPr bwMode="auto">
          <a:xfrm>
            <a:off x="5143500" y="1265238"/>
            <a:ext cx="1651000" cy="517525"/>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tell player II about</a:t>
            </a:r>
          </a:p>
          <a:p>
            <a:r>
              <a:rPr lang="en-US" sz="1400" dirty="0">
                <a:solidFill>
                  <a:srgbClr val="000000"/>
                </a:solidFill>
              </a:rPr>
              <a:t>the Mozart concert</a:t>
            </a:r>
          </a:p>
        </p:txBody>
      </p:sp>
      <p:cxnSp>
        <p:nvCxnSpPr>
          <p:cNvPr id="3" name="Straight Arrow Connector 2"/>
          <p:cNvCxnSpPr/>
          <p:nvPr/>
        </p:nvCxnSpPr>
        <p:spPr bwMode="auto">
          <a:xfrm>
            <a:off x="1032236" y="2803235"/>
            <a:ext cx="214673" cy="0"/>
          </a:xfrm>
          <a:prstGeom prst="straightConnector1">
            <a:avLst/>
          </a:prstGeom>
          <a:noFill/>
          <a:ln w="25400" cap="flat" cmpd="sng" algn="ctr">
            <a:solidFill>
              <a:srgbClr val="FF0000"/>
            </a:solidFill>
            <a:prstDash val="dash"/>
            <a:round/>
            <a:headEnd type="none" w="med" len="med"/>
            <a:tailEnd type="triangle" w="lg" len="lg"/>
          </a:ln>
          <a:effectLst>
            <a:outerShdw blurRad="50800" dist="38100" dir="2700000" algn="tl" rotWithShape="0">
              <a:prstClr val="black">
                <a:alpha val="40000"/>
              </a:prstClr>
            </a:outerShdw>
          </a:effectLst>
        </p:spPr>
      </p:cxnSp>
      <p:cxnSp>
        <p:nvCxnSpPr>
          <p:cNvPr id="18" name="Straight Arrow Connector 17"/>
          <p:cNvCxnSpPr/>
          <p:nvPr/>
        </p:nvCxnSpPr>
        <p:spPr bwMode="auto">
          <a:xfrm>
            <a:off x="5739030" y="3364706"/>
            <a:ext cx="214673" cy="0"/>
          </a:xfrm>
          <a:prstGeom prst="straightConnector1">
            <a:avLst/>
          </a:prstGeom>
          <a:noFill/>
          <a:ln w="25400" cap="flat" cmpd="sng" algn="ctr">
            <a:solidFill>
              <a:srgbClr val="FF0000"/>
            </a:solidFill>
            <a:prstDash val="dash"/>
            <a:round/>
            <a:headEnd type="none" w="med" len="med"/>
            <a:tailEnd type="triangle" w="lg" len="lg"/>
          </a:ln>
          <a:effectLst>
            <a:outerShdw blurRad="50800" dist="38100" dir="2700000" algn="tl" rotWithShape="0">
              <a:prstClr val="black">
                <a:alpha val="40000"/>
              </a:prstClr>
            </a:outerShdw>
          </a:effectLst>
        </p:spPr>
      </p:cxnSp>
      <p:cxnSp>
        <p:nvCxnSpPr>
          <p:cNvPr id="19" name="Straight Arrow Connector 18"/>
          <p:cNvCxnSpPr/>
          <p:nvPr/>
        </p:nvCxnSpPr>
        <p:spPr bwMode="auto">
          <a:xfrm>
            <a:off x="1021881" y="5338617"/>
            <a:ext cx="214673" cy="0"/>
          </a:xfrm>
          <a:prstGeom prst="straightConnector1">
            <a:avLst/>
          </a:prstGeom>
          <a:noFill/>
          <a:ln w="25400" cap="flat" cmpd="sng" algn="ctr">
            <a:solidFill>
              <a:srgbClr val="FF0000"/>
            </a:solidFill>
            <a:prstDash val="dash"/>
            <a:round/>
            <a:headEnd type="none" w="med" len="med"/>
            <a:tailEnd type="triangle" w="lg" len="lg"/>
          </a:ln>
          <a:effectLst>
            <a:outerShdw blurRad="50800" dist="38100" dir="2700000" algn="tl" rotWithShape="0">
              <a:prstClr val="black">
                <a:alpha val="40000"/>
              </a:prstClr>
            </a:outerShdw>
          </a:effectLst>
        </p:spPr>
      </p:cxnSp>
      <p:sp>
        <p:nvSpPr>
          <p:cNvPr id="2" name="TextBox 1"/>
          <p:cNvSpPr txBox="1"/>
          <p:nvPr/>
        </p:nvSpPr>
        <p:spPr>
          <a:xfrm>
            <a:off x="5395647" y="4289425"/>
            <a:ext cx="1992853" cy="923330"/>
          </a:xfrm>
          <a:prstGeom prst="rect">
            <a:avLst/>
          </a:prstGeom>
          <a:noFill/>
        </p:spPr>
        <p:txBody>
          <a:bodyPr wrap="none" rtlCol="0">
            <a:spAutoFit/>
          </a:bodyPr>
          <a:lstStyle/>
          <a:p>
            <a:r>
              <a:rPr lang="en-US" dirty="0" smtClean="0">
                <a:solidFill>
                  <a:srgbClr val="FF0000"/>
                </a:solidFill>
              </a:rPr>
              <a:t>Notion of strategy</a:t>
            </a:r>
          </a:p>
          <a:p>
            <a:endParaRPr lang="en-US" dirty="0">
              <a:solidFill>
                <a:srgbClr val="FF0000"/>
              </a:solidFill>
            </a:endParaRPr>
          </a:p>
          <a:p>
            <a:r>
              <a:rPr lang="en-US" dirty="0" smtClean="0">
                <a:solidFill>
                  <a:srgbClr val="FF0000"/>
                </a:solidFill>
              </a:rPr>
              <a:t>Player I</a:t>
            </a:r>
            <a:endParaRPr lang="en-US" dirty="0">
              <a:solidFill>
                <a:srgbClr val="FF0000"/>
              </a:solidFill>
            </a:endParaRPr>
          </a:p>
        </p:txBody>
      </p:sp>
    </p:spTree>
    <p:extLst>
      <p:ext uri="{BB962C8B-B14F-4D97-AF65-F5344CB8AC3E}">
        <p14:creationId xmlns:p14="http://schemas.microsoft.com/office/powerpoint/2010/main" val="25844599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8276"/>
                                        </p:tgtEl>
                                        <p:attrNameLst>
                                          <p:attrName>style.visibility</p:attrName>
                                        </p:attrNameLst>
                                      </p:cBhvr>
                                      <p:to>
                                        <p:strVal val="visible"/>
                                      </p:to>
                                    </p:set>
                                    <p:animEffect transition="in" filter="wipe(up)">
                                      <p:cBhvr>
                                        <p:cTn id="9" dur="500"/>
                                        <p:tgtEl>
                                          <p:spTgt spid="82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6"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dirty="0">
                <a:solidFill>
                  <a:srgbClr val="000000"/>
                </a:solidFill>
              </a:rPr>
              <a:t>Example: </a:t>
            </a:r>
            <a:r>
              <a:rPr lang="en-US" sz="2000" i="1" dirty="0" smtClean="0">
                <a:solidFill>
                  <a:srgbClr val="000000"/>
                </a:solidFill>
              </a:rPr>
              <a:t>A kind of “Battle </a:t>
            </a:r>
            <a:r>
              <a:rPr lang="en-US" sz="2000" i="1" dirty="0">
                <a:solidFill>
                  <a:srgbClr val="000000"/>
                </a:solidFill>
              </a:rPr>
              <a:t>of the </a:t>
            </a:r>
            <a:r>
              <a:rPr lang="en-US" sz="2000" i="1" dirty="0" smtClean="0">
                <a:solidFill>
                  <a:srgbClr val="000000"/>
                </a:solidFill>
              </a:rPr>
              <a:t>Sexes”</a:t>
            </a:r>
            <a:endParaRPr lang="en-US" sz="2000" dirty="0">
              <a:solidFill>
                <a:srgbClr val="000000"/>
              </a:solidFill>
            </a:endParaRPr>
          </a:p>
        </p:txBody>
      </p:sp>
      <p:sp>
        <p:nvSpPr>
          <p:cNvPr id="8195"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8842" name="Group 58"/>
          <p:cNvGraphicFramePr>
            <a:graphicFrameLocks noGrp="1"/>
          </p:cNvGraphicFramePr>
          <p:nvPr/>
        </p:nvGraphicFramePr>
        <p:xfrm>
          <a:off x="5510213" y="2020888"/>
          <a:ext cx="2470150" cy="1534800"/>
        </p:xfrm>
        <a:graphic>
          <a:graphicData uri="http://schemas.openxmlformats.org/drawingml/2006/table">
            <a:tbl>
              <a:tblPr/>
              <a:tblGrid>
                <a:gridCol w="298450"/>
                <a:gridCol w="522287"/>
                <a:gridCol w="582613"/>
                <a:gridCol w="53340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246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920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949" name="Group 165"/>
          <p:cNvGraphicFramePr>
            <a:graphicFrameLocks noGrp="1"/>
          </p:cNvGraphicFramePr>
          <p:nvPr>
            <p:extLst>
              <p:ext uri="{D42A27DB-BD31-4B8C-83A1-F6EECF244321}">
                <p14:modId xmlns:p14="http://schemas.microsoft.com/office/powerpoint/2010/main" val="2029464337"/>
              </p:ext>
            </p:extLst>
          </p:nvPr>
        </p:nvGraphicFramePr>
        <p:xfrm>
          <a:off x="798513" y="2024063"/>
          <a:ext cx="1931987" cy="1534800"/>
        </p:xfrm>
        <a:graphic>
          <a:graphicData uri="http://schemas.openxmlformats.org/drawingml/2006/table">
            <a:tbl>
              <a:tblPr/>
              <a:tblGrid>
                <a:gridCol w="298450"/>
                <a:gridCol w="522287"/>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886" name="Group 102"/>
          <p:cNvGraphicFramePr>
            <a:graphicFrameLocks noGrp="1"/>
          </p:cNvGraphicFramePr>
          <p:nvPr/>
        </p:nvGraphicFramePr>
        <p:xfrm>
          <a:off x="796925" y="4289425"/>
          <a:ext cx="1931988" cy="122784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80" name="AutoShape 133"/>
          <p:cNvSpPr>
            <a:spLocks noChangeArrowheads="1"/>
          </p:cNvSpPr>
          <p:nvPr/>
        </p:nvSpPr>
        <p:spPr bwMode="auto">
          <a:xfrm>
            <a:off x="817563" y="4289425"/>
            <a:ext cx="2049463" cy="13239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81" name="Freeform 134"/>
          <p:cNvSpPr>
            <a:spLocks/>
          </p:cNvSpPr>
          <p:nvPr/>
        </p:nvSpPr>
        <p:spPr bwMode="auto">
          <a:xfrm>
            <a:off x="2714626" y="2628900"/>
            <a:ext cx="1001713" cy="1743075"/>
          </a:xfrm>
          <a:custGeom>
            <a:avLst/>
            <a:gdLst>
              <a:gd name="T0" fmla="*/ 0 w 631"/>
              <a:gd name="T1" fmla="*/ 0 h 1098"/>
              <a:gd name="T2" fmla="*/ 540 w 631"/>
              <a:gd name="T3" fmla="*/ 192 h 1098"/>
              <a:gd name="T4" fmla="*/ 546 w 631"/>
              <a:gd name="T5" fmla="*/ 696 h 1098"/>
              <a:gd name="T6" fmla="*/ 60 w 631"/>
              <a:gd name="T7" fmla="*/ 1098 h 1098"/>
              <a:gd name="T8" fmla="*/ 0 60000 65536"/>
              <a:gd name="T9" fmla="*/ 0 60000 65536"/>
              <a:gd name="T10" fmla="*/ 0 60000 65536"/>
              <a:gd name="T11" fmla="*/ 0 60000 65536"/>
              <a:gd name="T12" fmla="*/ 0 w 631"/>
              <a:gd name="T13" fmla="*/ 0 h 1098"/>
              <a:gd name="T14" fmla="*/ 631 w 631"/>
              <a:gd name="T15" fmla="*/ 1098 h 1098"/>
            </a:gdLst>
            <a:ahLst/>
            <a:cxnLst>
              <a:cxn ang="T8">
                <a:pos x="T0" y="T1"/>
              </a:cxn>
              <a:cxn ang="T9">
                <a:pos x="T2" y="T3"/>
              </a:cxn>
              <a:cxn ang="T10">
                <a:pos x="T4" y="T5"/>
              </a:cxn>
              <a:cxn ang="T11">
                <a:pos x="T6" y="T7"/>
              </a:cxn>
            </a:cxnLst>
            <a:rect l="T12" t="T13" r="T14" b="T15"/>
            <a:pathLst>
              <a:path w="631" h="1098">
                <a:moveTo>
                  <a:pt x="0" y="0"/>
                </a:moveTo>
                <a:cubicBezTo>
                  <a:pt x="224" y="38"/>
                  <a:pt x="449" y="76"/>
                  <a:pt x="540" y="192"/>
                </a:cubicBezTo>
                <a:cubicBezTo>
                  <a:pt x="631" y="308"/>
                  <a:pt x="626" y="545"/>
                  <a:pt x="546" y="696"/>
                </a:cubicBezTo>
                <a:cubicBezTo>
                  <a:pt x="466" y="847"/>
                  <a:pt x="263" y="972"/>
                  <a:pt x="60" y="1098"/>
                </a:cubicBezTo>
              </a:path>
            </a:pathLst>
          </a:custGeom>
          <a:noFill/>
          <a:ln w="25400">
            <a:solidFill>
              <a:srgbClr val="0000FF"/>
            </a:solidFill>
            <a:round/>
            <a:headEnd/>
            <a:tailEnd type="triangle" w="lg" len="lg"/>
          </a:ln>
        </p:spPr>
        <p:txBody>
          <a:bodyPr/>
          <a:lstStyle/>
          <a:p>
            <a:endParaRPr lang="he-IL">
              <a:solidFill>
                <a:srgbClr val="000000"/>
              </a:solidFill>
            </a:endParaRPr>
          </a:p>
        </p:txBody>
      </p:sp>
      <p:sp>
        <p:nvSpPr>
          <p:cNvPr id="8282" name="AutoShape 135"/>
          <p:cNvSpPr>
            <a:spLocks noChangeArrowheads="1"/>
          </p:cNvSpPr>
          <p:nvPr/>
        </p:nvSpPr>
        <p:spPr bwMode="auto">
          <a:xfrm>
            <a:off x="5530851" y="2030413"/>
            <a:ext cx="2582863" cy="16287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75" name="Line 98"/>
          <p:cNvSpPr>
            <a:spLocks noChangeShapeType="1"/>
          </p:cNvSpPr>
          <p:nvPr/>
        </p:nvSpPr>
        <p:spPr bwMode="auto">
          <a:xfrm flipH="1" flipV="1">
            <a:off x="4572000" y="1200151"/>
            <a:ext cx="1758950" cy="1433513"/>
          </a:xfrm>
          <a:prstGeom prst="line">
            <a:avLst/>
          </a:prstGeom>
          <a:noFill/>
          <a:ln w="12700">
            <a:solidFill>
              <a:schemeClr val="tx1"/>
            </a:solidFill>
            <a:round/>
            <a:headEnd/>
            <a:tailEnd type="none" w="lg" len="lg"/>
          </a:ln>
        </p:spPr>
        <p:txBody>
          <a:bodyPr/>
          <a:lstStyle/>
          <a:p>
            <a:endParaRPr lang="he-IL">
              <a:solidFill>
                <a:srgbClr val="000000"/>
              </a:solidFill>
            </a:endParaRPr>
          </a:p>
        </p:txBody>
      </p:sp>
      <p:sp>
        <p:nvSpPr>
          <p:cNvPr id="8276" name="Line 99"/>
          <p:cNvSpPr>
            <a:spLocks noChangeShapeType="1"/>
          </p:cNvSpPr>
          <p:nvPr/>
        </p:nvSpPr>
        <p:spPr bwMode="auto">
          <a:xfrm flipH="1">
            <a:off x="2730500" y="1200151"/>
            <a:ext cx="1841500" cy="1433513"/>
          </a:xfrm>
          <a:prstGeom prst="line">
            <a:avLst/>
          </a:prstGeom>
          <a:noFill/>
          <a:ln w="12700">
            <a:solidFill>
              <a:schemeClr val="tx1"/>
            </a:solidFill>
            <a:round/>
            <a:headEnd/>
            <a:tailEnd type="none" w="lg" len="lg"/>
          </a:ln>
          <a:effectLst/>
        </p:spPr>
        <p:txBody>
          <a:bodyPr/>
          <a:lstStyle/>
          <a:p>
            <a:endParaRPr lang="he-IL">
              <a:solidFill>
                <a:srgbClr val="000000"/>
              </a:solidFill>
            </a:endParaRPr>
          </a:p>
        </p:txBody>
      </p:sp>
      <p:sp>
        <p:nvSpPr>
          <p:cNvPr id="8277" name="Text Box 100"/>
          <p:cNvSpPr txBox="1">
            <a:spLocks noChangeArrowheads="1"/>
          </p:cNvSpPr>
          <p:nvPr/>
        </p:nvSpPr>
        <p:spPr bwMode="auto">
          <a:xfrm>
            <a:off x="4441825" y="858838"/>
            <a:ext cx="233362" cy="30480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I</a:t>
            </a:r>
          </a:p>
        </p:txBody>
      </p:sp>
      <p:sp>
        <p:nvSpPr>
          <p:cNvPr id="8278" name="Text Box 137"/>
          <p:cNvSpPr txBox="1">
            <a:spLocks noChangeArrowheads="1"/>
          </p:cNvSpPr>
          <p:nvPr/>
        </p:nvSpPr>
        <p:spPr bwMode="auto">
          <a:xfrm>
            <a:off x="2287588" y="1257301"/>
            <a:ext cx="1878012" cy="517525"/>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not tell player II about</a:t>
            </a:r>
          </a:p>
          <a:p>
            <a:r>
              <a:rPr lang="en-US" sz="1400" dirty="0">
                <a:solidFill>
                  <a:srgbClr val="000000"/>
                </a:solidFill>
              </a:rPr>
              <a:t>the Mozart concert</a:t>
            </a:r>
          </a:p>
        </p:txBody>
      </p:sp>
      <p:sp>
        <p:nvSpPr>
          <p:cNvPr id="8279" name="Text Box 138"/>
          <p:cNvSpPr txBox="1">
            <a:spLocks noChangeArrowheads="1"/>
          </p:cNvSpPr>
          <p:nvPr/>
        </p:nvSpPr>
        <p:spPr bwMode="auto">
          <a:xfrm>
            <a:off x="5143500" y="1265238"/>
            <a:ext cx="1651000" cy="517525"/>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tell player II about</a:t>
            </a:r>
          </a:p>
          <a:p>
            <a:r>
              <a:rPr lang="en-US" sz="1400" dirty="0">
                <a:solidFill>
                  <a:srgbClr val="000000"/>
                </a:solidFill>
              </a:rPr>
              <a:t>the Mozart concert</a:t>
            </a:r>
          </a:p>
        </p:txBody>
      </p:sp>
      <p:cxnSp>
        <p:nvCxnSpPr>
          <p:cNvPr id="3" name="Straight Arrow Connector 2"/>
          <p:cNvCxnSpPr/>
          <p:nvPr/>
        </p:nvCxnSpPr>
        <p:spPr bwMode="auto">
          <a:xfrm>
            <a:off x="7696273" y="2058123"/>
            <a:ext cx="0" cy="259341"/>
          </a:xfrm>
          <a:prstGeom prst="straightConnector1">
            <a:avLst/>
          </a:prstGeom>
          <a:noFill/>
          <a:ln w="25400" cap="flat" cmpd="sng" algn="ctr">
            <a:solidFill>
              <a:srgbClr val="FF0000"/>
            </a:solidFill>
            <a:prstDash val="dash"/>
            <a:round/>
            <a:headEnd type="none" w="med" len="med"/>
            <a:tailEnd type="triangle" w="lg" len="lg"/>
          </a:ln>
          <a:effectLst>
            <a:outerShdw blurRad="50800" dist="38100" dir="2700000" algn="tl" rotWithShape="0">
              <a:prstClr val="black">
                <a:alpha val="40000"/>
              </a:prstClr>
            </a:outerShdw>
          </a:effectLst>
        </p:spPr>
      </p:cxnSp>
      <p:cxnSp>
        <p:nvCxnSpPr>
          <p:cNvPr id="20" name="Straight Arrow Connector 19"/>
          <p:cNvCxnSpPr/>
          <p:nvPr/>
        </p:nvCxnSpPr>
        <p:spPr bwMode="auto">
          <a:xfrm>
            <a:off x="1904945" y="4344265"/>
            <a:ext cx="0" cy="259341"/>
          </a:xfrm>
          <a:prstGeom prst="straightConnector1">
            <a:avLst/>
          </a:prstGeom>
          <a:noFill/>
          <a:ln w="25400" cap="flat" cmpd="sng" algn="ctr">
            <a:solidFill>
              <a:srgbClr val="FF0000"/>
            </a:solidFill>
            <a:prstDash val="dash"/>
            <a:round/>
            <a:headEnd type="none" w="med" len="med"/>
            <a:tailEnd type="triangle" w="lg" len="lg"/>
          </a:ln>
          <a:effectLst>
            <a:outerShdw blurRad="50800" dist="38100" dir="2700000" algn="tl" rotWithShape="0">
              <a:prstClr val="black">
                <a:alpha val="40000"/>
              </a:prstClr>
            </a:outerShdw>
          </a:effectLst>
        </p:spPr>
      </p:cxnSp>
      <p:sp>
        <p:nvSpPr>
          <p:cNvPr id="17" name="TextBox 16"/>
          <p:cNvSpPr txBox="1"/>
          <p:nvPr/>
        </p:nvSpPr>
        <p:spPr>
          <a:xfrm>
            <a:off x="5395647" y="4289425"/>
            <a:ext cx="1992853" cy="1477328"/>
          </a:xfrm>
          <a:prstGeom prst="rect">
            <a:avLst/>
          </a:prstGeom>
          <a:noFill/>
        </p:spPr>
        <p:txBody>
          <a:bodyPr wrap="none" rtlCol="0">
            <a:spAutoFit/>
          </a:bodyPr>
          <a:lstStyle/>
          <a:p>
            <a:r>
              <a:rPr lang="en-US" dirty="0" smtClean="0">
                <a:solidFill>
                  <a:srgbClr val="FF0000"/>
                </a:solidFill>
              </a:rPr>
              <a:t>Notion of strategy</a:t>
            </a:r>
          </a:p>
          <a:p>
            <a:endParaRPr lang="en-US" dirty="0">
              <a:solidFill>
                <a:srgbClr val="FF0000"/>
              </a:solidFill>
            </a:endParaRPr>
          </a:p>
          <a:p>
            <a:r>
              <a:rPr lang="en-US" dirty="0" smtClean="0">
                <a:solidFill>
                  <a:srgbClr val="FF0000"/>
                </a:solidFill>
              </a:rPr>
              <a:t>Player I</a:t>
            </a:r>
          </a:p>
          <a:p>
            <a:endParaRPr lang="en-US" dirty="0">
              <a:solidFill>
                <a:srgbClr val="FF0000"/>
              </a:solidFill>
            </a:endParaRPr>
          </a:p>
          <a:p>
            <a:r>
              <a:rPr lang="en-US" dirty="0" smtClean="0">
                <a:solidFill>
                  <a:srgbClr val="FF0000"/>
                </a:solidFill>
              </a:rPr>
              <a:t>Player II</a:t>
            </a:r>
            <a:endParaRPr lang="en-US" dirty="0">
              <a:solidFill>
                <a:srgbClr val="FF0000"/>
              </a:solidFill>
            </a:endParaRPr>
          </a:p>
        </p:txBody>
      </p:sp>
    </p:spTree>
    <p:extLst>
      <p:ext uri="{BB962C8B-B14F-4D97-AF65-F5344CB8AC3E}">
        <p14:creationId xmlns:p14="http://schemas.microsoft.com/office/powerpoint/2010/main" val="22011041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cschipper\burkhard\research\unawdyn\example_int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90" y="862873"/>
            <a:ext cx="7332663" cy="4772025"/>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dirty="0">
                <a:solidFill>
                  <a:srgbClr val="000000"/>
                </a:solidFill>
              </a:rPr>
              <a:t>Example: </a:t>
            </a:r>
            <a:r>
              <a:rPr lang="en-US" sz="2000" i="1" dirty="0" smtClean="0">
                <a:solidFill>
                  <a:srgbClr val="000000"/>
                </a:solidFill>
              </a:rPr>
              <a:t>A kind of “Battle </a:t>
            </a:r>
            <a:r>
              <a:rPr lang="en-US" sz="2000" i="1" dirty="0">
                <a:solidFill>
                  <a:srgbClr val="000000"/>
                </a:solidFill>
              </a:rPr>
              <a:t>of the </a:t>
            </a:r>
            <a:r>
              <a:rPr lang="en-US" sz="2000" i="1" dirty="0" smtClean="0">
                <a:solidFill>
                  <a:srgbClr val="000000"/>
                </a:solidFill>
              </a:rPr>
              <a:t>Sexes”</a:t>
            </a:r>
            <a:endParaRPr lang="en-US" sz="2000" dirty="0">
              <a:solidFill>
                <a:srgbClr val="000000"/>
              </a:solidFill>
            </a:endParaRPr>
          </a:p>
        </p:txBody>
      </p:sp>
    </p:spTree>
    <p:extLst>
      <p:ext uri="{BB962C8B-B14F-4D97-AF65-F5344CB8AC3E}">
        <p14:creationId xmlns:p14="http://schemas.microsoft.com/office/powerpoint/2010/main" val="121329547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nodeType="clickEffect">
                                  <p:stCondLst>
                                    <p:cond delay="0"/>
                                  </p:stCondLst>
                                  <p:childTnLst>
                                    <p:animMotion origin="layout" path="M 3.88889E-6 -2.59259E-6 L -0.07865 -0.11227 " pathEditMode="relative" rAng="0" ptsTypes="AA">
                                      <p:cBhvr>
                                        <p:cTn id="11" dur="2000" fill="hold"/>
                                        <p:tgtEl>
                                          <p:spTgt spid="1026"/>
                                        </p:tgtEl>
                                        <p:attrNameLst>
                                          <p:attrName>ppt_x</p:attrName>
                                          <p:attrName>ppt_y</p:attrName>
                                        </p:attrNameLst>
                                      </p:cBhvr>
                                      <p:rCtr x="-3941" y="-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cschipper\burkhard\research\unawdyn\example_int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0" y="100848"/>
            <a:ext cx="7332663" cy="4772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51007" y="3255818"/>
            <a:ext cx="5606022" cy="2862322"/>
          </a:xfrm>
          <a:prstGeom prst="rect">
            <a:avLst/>
          </a:prstGeom>
          <a:noFill/>
        </p:spPr>
        <p:txBody>
          <a:bodyPr wrap="none" rtlCol="0">
            <a:spAutoFit/>
          </a:bodyPr>
          <a:lstStyle/>
          <a:p>
            <a:pPr>
              <a:tabLst>
                <a:tab pos="346075" algn="l"/>
              </a:tabLst>
            </a:pPr>
            <a:r>
              <a:rPr lang="en-US" dirty="0" smtClean="0">
                <a:solidFill>
                  <a:srgbClr val="000000"/>
                </a:solidFill>
                <a:latin typeface="Arial"/>
              </a:rPr>
              <a:t>S</a:t>
            </a:r>
            <a:r>
              <a:rPr lang="en-US" baseline="30000" dirty="0" smtClean="0">
                <a:solidFill>
                  <a:srgbClr val="000000"/>
                </a:solidFill>
                <a:latin typeface="Arial"/>
              </a:rPr>
              <a:t>1</a:t>
            </a:r>
            <a:r>
              <a:rPr lang="en-US" baseline="-25000" dirty="0" smtClean="0">
                <a:solidFill>
                  <a:srgbClr val="000000"/>
                </a:solidFill>
                <a:latin typeface="Arial"/>
              </a:rPr>
              <a:t>I</a:t>
            </a:r>
            <a:r>
              <a:rPr lang="en-US" dirty="0" smtClean="0">
                <a:solidFill>
                  <a:srgbClr val="000000"/>
                </a:solidFill>
              </a:rPr>
              <a:t> 	= {any strategy except ones with “M” after not tell}</a:t>
            </a:r>
          </a:p>
          <a:p>
            <a:pPr>
              <a:tabLst>
                <a:tab pos="346075" algn="l"/>
              </a:tabLst>
            </a:pPr>
            <a:r>
              <a:rPr lang="en-US" dirty="0" smtClean="0">
                <a:solidFill>
                  <a:srgbClr val="000000"/>
                </a:solidFill>
                <a:latin typeface="Arial"/>
              </a:rPr>
              <a:t>S</a:t>
            </a:r>
            <a:r>
              <a:rPr lang="en-US" baseline="30000" dirty="0" smtClean="0">
                <a:solidFill>
                  <a:srgbClr val="000000"/>
                </a:solidFill>
                <a:latin typeface="Arial"/>
              </a:rPr>
              <a:t>1</a:t>
            </a:r>
            <a:r>
              <a:rPr lang="en-US" baseline="-25000" dirty="0" smtClean="0">
                <a:solidFill>
                  <a:srgbClr val="000000"/>
                </a:solidFill>
                <a:latin typeface="Arial"/>
              </a:rPr>
              <a:t>II</a:t>
            </a:r>
            <a:r>
              <a:rPr lang="en-US" dirty="0" smtClean="0">
                <a:solidFill>
                  <a:srgbClr val="000000"/>
                </a:solidFill>
              </a:rPr>
              <a:t>	= {(M, B), (M, S)}</a:t>
            </a:r>
          </a:p>
          <a:p>
            <a:pPr>
              <a:tabLst>
                <a:tab pos="346075" algn="l"/>
              </a:tabLst>
            </a:pPr>
            <a:r>
              <a:rPr lang="en-US" dirty="0" smtClean="0">
                <a:solidFill>
                  <a:srgbClr val="000000"/>
                </a:solidFill>
                <a:latin typeface="Arial"/>
              </a:rPr>
              <a:t>S</a:t>
            </a:r>
            <a:r>
              <a:rPr lang="en-US" baseline="30000" dirty="0" smtClean="0">
                <a:solidFill>
                  <a:srgbClr val="000000"/>
                </a:solidFill>
                <a:latin typeface="Arial"/>
              </a:rPr>
              <a:t>2</a:t>
            </a:r>
            <a:r>
              <a:rPr lang="en-US" baseline="-25000" dirty="0" smtClean="0">
                <a:solidFill>
                  <a:srgbClr val="000000"/>
                </a:solidFill>
                <a:latin typeface="Arial"/>
              </a:rPr>
              <a:t>I</a:t>
            </a:r>
            <a:r>
              <a:rPr lang="en-US" dirty="0" smtClean="0">
                <a:solidFill>
                  <a:srgbClr val="000000"/>
                </a:solidFill>
              </a:rPr>
              <a:t> 	= {don’t tell, B, M, B), (don’t tell, B, M, S), </a:t>
            </a:r>
          </a:p>
          <a:p>
            <a:pPr>
              <a:tabLst>
                <a:tab pos="346075" algn="l"/>
                <a:tab pos="568325" algn="l"/>
              </a:tabLst>
            </a:pPr>
            <a:r>
              <a:rPr lang="en-US" dirty="0" smtClean="0">
                <a:solidFill>
                  <a:srgbClr val="000000"/>
                </a:solidFill>
              </a:rPr>
              <a:t>		(tell, B, M, B), (tell, B, M, S)}</a:t>
            </a:r>
          </a:p>
          <a:p>
            <a:pPr>
              <a:tabLst>
                <a:tab pos="346075" algn="l"/>
                <a:tab pos="568325" algn="l"/>
              </a:tabLst>
            </a:pPr>
            <a:r>
              <a:rPr lang="en-US" dirty="0" smtClean="0">
                <a:solidFill>
                  <a:srgbClr val="000000"/>
                </a:solidFill>
                <a:latin typeface="Arial"/>
              </a:rPr>
              <a:t>S</a:t>
            </a:r>
            <a:r>
              <a:rPr lang="en-US" baseline="30000" dirty="0" smtClean="0">
                <a:solidFill>
                  <a:srgbClr val="000000"/>
                </a:solidFill>
                <a:latin typeface="Arial"/>
              </a:rPr>
              <a:t>2</a:t>
            </a:r>
            <a:r>
              <a:rPr lang="en-US" baseline="-25000" dirty="0" smtClean="0">
                <a:solidFill>
                  <a:srgbClr val="000000"/>
                </a:solidFill>
                <a:latin typeface="Arial"/>
              </a:rPr>
              <a:t>II</a:t>
            </a:r>
            <a:r>
              <a:rPr lang="en-US" dirty="0">
                <a:solidFill>
                  <a:srgbClr val="000000"/>
                </a:solidFill>
              </a:rPr>
              <a:t>	= {(M, B), (M, S</a:t>
            </a:r>
            <a:r>
              <a:rPr lang="en-US" dirty="0" smtClean="0">
                <a:solidFill>
                  <a:srgbClr val="000000"/>
                </a:solidFill>
              </a:rPr>
              <a:t>)}</a:t>
            </a:r>
          </a:p>
          <a:p>
            <a:pPr>
              <a:tabLst>
                <a:tab pos="346075" algn="l"/>
              </a:tabLst>
            </a:pPr>
            <a:r>
              <a:rPr lang="en-US" dirty="0" smtClean="0">
                <a:solidFill>
                  <a:srgbClr val="000000"/>
                </a:solidFill>
                <a:latin typeface="Arial"/>
              </a:rPr>
              <a:t>S</a:t>
            </a:r>
            <a:r>
              <a:rPr lang="en-US" baseline="30000" dirty="0" smtClean="0">
                <a:solidFill>
                  <a:srgbClr val="000000"/>
                </a:solidFill>
                <a:latin typeface="Arial"/>
              </a:rPr>
              <a:t>3</a:t>
            </a:r>
            <a:r>
              <a:rPr lang="en-US" baseline="-25000" dirty="0" smtClean="0">
                <a:solidFill>
                  <a:srgbClr val="000000"/>
                </a:solidFill>
                <a:latin typeface="Arial"/>
              </a:rPr>
              <a:t>I</a:t>
            </a:r>
            <a:r>
              <a:rPr lang="en-US" dirty="0" smtClean="0">
                <a:solidFill>
                  <a:srgbClr val="000000"/>
                </a:solidFill>
              </a:rPr>
              <a:t> </a:t>
            </a:r>
            <a:r>
              <a:rPr lang="en-US" dirty="0">
                <a:solidFill>
                  <a:srgbClr val="000000"/>
                </a:solidFill>
              </a:rPr>
              <a:t>	= {don’t tell, B, M, B), (don’t tell, B, M, S), </a:t>
            </a:r>
          </a:p>
          <a:p>
            <a:pPr>
              <a:tabLst>
                <a:tab pos="346075" algn="l"/>
                <a:tab pos="568325" algn="l"/>
              </a:tabLst>
            </a:pPr>
            <a:r>
              <a:rPr lang="en-US" dirty="0">
                <a:solidFill>
                  <a:srgbClr val="000000"/>
                </a:solidFill>
              </a:rPr>
              <a:t>		(tell, B, M, B), (tell, B, M, S)}</a:t>
            </a:r>
          </a:p>
          <a:p>
            <a:pPr>
              <a:tabLst>
                <a:tab pos="346075" algn="l"/>
                <a:tab pos="568325" algn="l"/>
              </a:tabLst>
            </a:pPr>
            <a:r>
              <a:rPr lang="en-US" dirty="0" smtClean="0">
                <a:solidFill>
                  <a:srgbClr val="000000"/>
                </a:solidFill>
                <a:latin typeface="Arial"/>
              </a:rPr>
              <a:t>S</a:t>
            </a:r>
            <a:r>
              <a:rPr lang="en-US" baseline="30000" dirty="0" smtClean="0">
                <a:solidFill>
                  <a:srgbClr val="000000"/>
                </a:solidFill>
                <a:latin typeface="Arial"/>
              </a:rPr>
              <a:t>3</a:t>
            </a:r>
            <a:r>
              <a:rPr lang="en-US" baseline="-25000" dirty="0" smtClean="0">
                <a:solidFill>
                  <a:srgbClr val="000000"/>
                </a:solidFill>
                <a:latin typeface="Arial"/>
              </a:rPr>
              <a:t>II</a:t>
            </a:r>
            <a:r>
              <a:rPr lang="en-US" dirty="0">
                <a:solidFill>
                  <a:srgbClr val="000000"/>
                </a:solidFill>
              </a:rPr>
              <a:t>	= {(M, B), (M, S</a:t>
            </a:r>
            <a:r>
              <a:rPr lang="en-US" dirty="0" smtClean="0">
                <a:solidFill>
                  <a:srgbClr val="000000"/>
                </a:solidFill>
              </a:rPr>
              <a:t>)}</a:t>
            </a:r>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3" name="TextBox 2"/>
          <p:cNvSpPr txBox="1"/>
          <p:nvPr/>
        </p:nvSpPr>
        <p:spPr>
          <a:xfrm>
            <a:off x="3061853" y="5868750"/>
            <a:ext cx="5181868" cy="369332"/>
          </a:xfrm>
          <a:prstGeom prst="rect">
            <a:avLst/>
          </a:prstGeom>
          <a:noFill/>
        </p:spPr>
        <p:txBody>
          <a:bodyPr wrap="none" rtlCol="0">
            <a:spAutoFit/>
          </a:bodyPr>
          <a:lstStyle/>
          <a:p>
            <a:r>
              <a:rPr lang="en-US" dirty="0" smtClean="0">
                <a:solidFill>
                  <a:srgbClr val="000000"/>
                </a:solidFill>
              </a:rPr>
              <a:t>Different extensive-form </a:t>
            </a:r>
            <a:r>
              <a:rPr lang="en-US" dirty="0" err="1" smtClean="0">
                <a:solidFill>
                  <a:srgbClr val="000000"/>
                </a:solidFill>
              </a:rPr>
              <a:t>rationalizable</a:t>
            </a:r>
            <a:r>
              <a:rPr lang="en-US" dirty="0" smtClean="0">
                <a:solidFill>
                  <a:srgbClr val="000000"/>
                </a:solidFill>
              </a:rPr>
              <a:t> outcomes </a:t>
            </a:r>
            <a:endParaRPr lang="en-US" dirty="0">
              <a:solidFill>
                <a:srgbClr val="000000"/>
              </a:solidFill>
            </a:endParaRPr>
          </a:p>
        </p:txBody>
      </p:sp>
      <p:cxnSp>
        <p:nvCxnSpPr>
          <p:cNvPr id="7" name="Straight Connector 6"/>
          <p:cNvCxnSpPr/>
          <p:nvPr/>
        </p:nvCxnSpPr>
        <p:spPr bwMode="auto">
          <a:xfrm>
            <a:off x="470962" y="2646194"/>
            <a:ext cx="1718032" cy="13854"/>
          </a:xfrm>
          <a:prstGeom prst="line">
            <a:avLst/>
          </a:prstGeom>
          <a:noFill/>
          <a:ln w="254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a:off x="5929722" y="1523975"/>
            <a:ext cx="0" cy="1371600"/>
          </a:xfrm>
          <a:prstGeom prst="line">
            <a:avLst/>
          </a:prstGeom>
          <a:noFill/>
          <a:ln w="254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6497772" y="1537825"/>
            <a:ext cx="0" cy="1371600"/>
          </a:xfrm>
          <a:prstGeom prst="line">
            <a:avLst/>
          </a:prstGeom>
          <a:noFill/>
          <a:ln w="25400"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5126155" y="2341403"/>
            <a:ext cx="2258290" cy="0"/>
          </a:xfrm>
          <a:prstGeom prst="line">
            <a:avLst/>
          </a:prstGeom>
          <a:noFill/>
          <a:ln w="254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126150" y="2042433"/>
            <a:ext cx="2258290" cy="0"/>
          </a:xfrm>
          <a:prstGeom prst="line">
            <a:avLst/>
          </a:prstGeom>
          <a:noFill/>
          <a:ln w="254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484812" y="2341379"/>
            <a:ext cx="1718032" cy="13854"/>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701249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childTnLst>
                                </p:cTn>
                              </p:par>
                            </p:childTnLst>
                          </p:cTn>
                        </p:par>
                        <p:par>
                          <p:cTn id="28" fill="hold">
                            <p:stCondLst>
                              <p:cond delay="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solidFill>
                  <a:srgbClr val="0000FF"/>
                </a:solidFill>
              </a:rPr>
              <a:t>How to model unawareness?</a:t>
            </a:r>
            <a:endParaRPr lang="en-US" dirty="0">
              <a:solidFill>
                <a:srgbClr val="0000FF"/>
              </a:solidFill>
            </a:endParaRPr>
          </a:p>
        </p:txBody>
      </p:sp>
    </p:spTree>
    <p:extLst>
      <p:ext uri="{BB962C8B-B14F-4D97-AF65-F5344CB8AC3E}">
        <p14:creationId xmlns:p14="http://schemas.microsoft.com/office/powerpoint/2010/main" val="314938463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7"/>
          <p:cNvSpPr>
            <a:spLocks noGrp="1" noChangeArrowheads="1"/>
          </p:cNvSpPr>
          <p:nvPr>
            <p:ph type="title"/>
          </p:nvPr>
        </p:nvSpPr>
        <p:spPr/>
        <p:txBody>
          <a:bodyPr/>
          <a:lstStyle/>
          <a:p>
            <a:pPr eaLnBrk="1" hangingPunct="1"/>
            <a:r>
              <a:rPr lang="en-US" sz="3200"/>
              <a:t>Extensive Form Games with Unawareness</a:t>
            </a:r>
          </a:p>
        </p:txBody>
      </p:sp>
      <p:pic>
        <p:nvPicPr>
          <p:cNvPr id="18435" name="Picture 65"/>
          <p:cNvPicPr>
            <a:picLocks noChangeAspect="1" noChangeArrowheads="1"/>
          </p:cNvPicPr>
          <p:nvPr/>
        </p:nvPicPr>
        <p:blipFill>
          <a:blip r:embed="rId2" cstate="print"/>
          <a:srcRect/>
          <a:stretch>
            <a:fillRect/>
          </a:stretch>
        </p:blipFill>
        <p:spPr bwMode="auto">
          <a:xfrm>
            <a:off x="666750" y="1481138"/>
            <a:ext cx="8001000" cy="762000"/>
          </a:xfrm>
          <a:prstGeom prst="rect">
            <a:avLst/>
          </a:prstGeom>
          <a:noFill/>
          <a:ln w="25400">
            <a:noFill/>
            <a:prstDash val="dash"/>
            <a:miter lim="800000"/>
            <a:headEnd/>
            <a:tailEnd type="none" w="lg" len="lg"/>
          </a:ln>
        </p:spPr>
      </p:pic>
      <p:pic>
        <p:nvPicPr>
          <p:cNvPr id="68675" name="Picture 67"/>
          <p:cNvPicPr>
            <a:picLocks noChangeAspect="1" noChangeArrowheads="1"/>
          </p:cNvPicPr>
          <p:nvPr/>
        </p:nvPicPr>
        <p:blipFill>
          <a:blip r:embed="rId3" cstate="print"/>
          <a:srcRect/>
          <a:stretch>
            <a:fillRect/>
          </a:stretch>
        </p:blipFill>
        <p:spPr bwMode="auto">
          <a:xfrm>
            <a:off x="828675" y="2566989"/>
            <a:ext cx="7696200" cy="260032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001367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675"/>
                                        </p:tgtEl>
                                        <p:attrNameLst>
                                          <p:attrName>style.visibility</p:attrName>
                                        </p:attrNameLst>
                                      </p:cBhvr>
                                      <p:to>
                                        <p:strVal val="visible"/>
                                      </p:to>
                                    </p:set>
                                    <p:animEffect transition="in" filter="dissolve">
                                      <p:cBhvr>
                                        <p:cTn id="7" dur="500"/>
                                        <p:tgtEl>
                                          <p:spTgt spid="6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a:t>Generalized Game</a:t>
            </a:r>
          </a:p>
        </p:txBody>
      </p:sp>
      <p:sp>
        <p:nvSpPr>
          <p:cNvPr id="19459" name="Rectangle 4"/>
          <p:cNvSpPr>
            <a:spLocks noChangeArrowheads="1"/>
          </p:cNvSpPr>
          <p:nvPr/>
        </p:nvSpPr>
        <p:spPr bwMode="auto">
          <a:xfrm>
            <a:off x="0" y="-184661"/>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19460" name="Rectangle 5"/>
          <p:cNvSpPr>
            <a:spLocks noChangeArrowheads="1"/>
          </p:cNvSpPr>
          <p:nvPr/>
        </p:nvSpPr>
        <p:spPr bwMode="auto">
          <a:xfrm>
            <a:off x="0" y="-41785"/>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19461" name="Rectangle 6"/>
          <p:cNvSpPr>
            <a:spLocks noChangeArrowheads="1"/>
          </p:cNvSpPr>
          <p:nvPr/>
        </p:nvSpPr>
        <p:spPr bwMode="auto">
          <a:xfrm>
            <a:off x="0" y="-184661"/>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19462" name="Rectangle 8"/>
          <p:cNvSpPr>
            <a:spLocks noChangeArrowheads="1"/>
          </p:cNvSpPr>
          <p:nvPr/>
        </p:nvSpPr>
        <p:spPr bwMode="auto">
          <a:xfrm>
            <a:off x="0" y="53465"/>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pic>
        <p:nvPicPr>
          <p:cNvPr id="19463" name="Picture 11"/>
          <p:cNvPicPr>
            <a:picLocks noChangeAspect="1" noChangeArrowheads="1"/>
          </p:cNvPicPr>
          <p:nvPr/>
        </p:nvPicPr>
        <p:blipFill>
          <a:blip r:embed="rId2" cstate="print"/>
          <a:srcRect/>
          <a:stretch>
            <a:fillRect/>
          </a:stretch>
        </p:blipFill>
        <p:spPr bwMode="auto">
          <a:xfrm>
            <a:off x="604838" y="1341438"/>
            <a:ext cx="7934325" cy="76200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104846495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07988" y="450851"/>
            <a:ext cx="8372475" cy="400099"/>
          </a:xfrm>
          <a:prstGeom prst="rect">
            <a:avLst/>
          </a:prstGeom>
          <a:noFill/>
          <a:ln w="12700">
            <a:noFill/>
            <a:miter lim="800000"/>
            <a:headEnd/>
            <a:tailEnd/>
          </a:ln>
        </p:spPr>
        <p:txBody>
          <a:bodyPr lIns="91430" tIns="45715" rIns="91430" bIns="45715">
            <a:spAutoFit/>
          </a:bodyPr>
          <a:lstStyle/>
          <a:p>
            <a:r>
              <a:rPr lang="en-US" sz="2000" i="1">
                <a:solidFill>
                  <a:srgbClr val="000000"/>
                </a:solidFill>
              </a:rPr>
              <a:t>Partially Ordered Set of Trees</a:t>
            </a:r>
            <a:endParaRPr lang="en-US" sz="2000">
              <a:solidFill>
                <a:srgbClr val="000000"/>
              </a:solidFill>
            </a:endParaRPr>
          </a:p>
        </p:txBody>
      </p:sp>
      <p:grpSp>
        <p:nvGrpSpPr>
          <p:cNvPr id="2" name="Group 13"/>
          <p:cNvGrpSpPr>
            <a:grpSpLocks/>
          </p:cNvGrpSpPr>
          <p:nvPr/>
        </p:nvGrpSpPr>
        <p:grpSpPr bwMode="auto">
          <a:xfrm>
            <a:off x="2227263" y="1339851"/>
            <a:ext cx="5097462" cy="3395663"/>
            <a:chOff x="1403" y="844"/>
            <a:chExt cx="3211" cy="2139"/>
          </a:xfrm>
        </p:grpSpPr>
        <p:sp>
          <p:nvSpPr>
            <p:cNvPr id="20484" name="Line 3"/>
            <p:cNvSpPr>
              <a:spLocks noChangeShapeType="1"/>
            </p:cNvSpPr>
            <p:nvPr/>
          </p:nvSpPr>
          <p:spPr bwMode="auto">
            <a:xfrm flipH="1">
              <a:off x="1403" y="844"/>
              <a:ext cx="1317" cy="821"/>
            </a:xfrm>
            <a:prstGeom prst="line">
              <a:avLst/>
            </a:prstGeom>
            <a:noFill/>
            <a:ln w="76200">
              <a:solidFill>
                <a:schemeClr val="tx1"/>
              </a:solidFill>
              <a:round/>
              <a:headEnd/>
              <a:tailEnd/>
            </a:ln>
          </p:spPr>
          <p:txBody>
            <a:bodyPr/>
            <a:lstStyle/>
            <a:p>
              <a:endParaRPr lang="he-IL">
                <a:solidFill>
                  <a:srgbClr val="000000"/>
                </a:solidFill>
              </a:endParaRPr>
            </a:p>
          </p:txBody>
        </p:sp>
        <p:sp>
          <p:nvSpPr>
            <p:cNvPr id="20485" name="Line 4"/>
            <p:cNvSpPr>
              <a:spLocks noChangeShapeType="1"/>
            </p:cNvSpPr>
            <p:nvPr/>
          </p:nvSpPr>
          <p:spPr bwMode="auto">
            <a:xfrm>
              <a:off x="2720" y="844"/>
              <a:ext cx="1215" cy="821"/>
            </a:xfrm>
            <a:prstGeom prst="line">
              <a:avLst/>
            </a:prstGeom>
            <a:noFill/>
            <a:ln w="76200">
              <a:solidFill>
                <a:schemeClr val="tx1"/>
              </a:solidFill>
              <a:round/>
              <a:headEnd/>
              <a:tailEnd/>
            </a:ln>
          </p:spPr>
          <p:txBody>
            <a:bodyPr/>
            <a:lstStyle/>
            <a:p>
              <a:endParaRPr lang="he-IL">
                <a:solidFill>
                  <a:srgbClr val="000000"/>
                </a:solidFill>
              </a:endParaRPr>
            </a:p>
          </p:txBody>
        </p:sp>
        <p:sp>
          <p:nvSpPr>
            <p:cNvPr id="20486" name="Line 5"/>
            <p:cNvSpPr>
              <a:spLocks noChangeShapeType="1"/>
            </p:cNvSpPr>
            <p:nvPr/>
          </p:nvSpPr>
          <p:spPr bwMode="auto">
            <a:xfrm flipH="1">
              <a:off x="3159" y="1665"/>
              <a:ext cx="776" cy="1318"/>
            </a:xfrm>
            <a:prstGeom prst="line">
              <a:avLst/>
            </a:prstGeom>
            <a:noFill/>
            <a:ln w="76200">
              <a:solidFill>
                <a:schemeClr val="tx1"/>
              </a:solidFill>
              <a:round/>
              <a:headEnd/>
              <a:tailEnd/>
            </a:ln>
          </p:spPr>
          <p:txBody>
            <a:bodyPr/>
            <a:lstStyle/>
            <a:p>
              <a:endParaRPr lang="he-IL">
                <a:solidFill>
                  <a:srgbClr val="000000"/>
                </a:solidFill>
              </a:endParaRPr>
            </a:p>
          </p:txBody>
        </p:sp>
        <p:sp>
          <p:nvSpPr>
            <p:cNvPr id="20487" name="Line 6"/>
            <p:cNvSpPr>
              <a:spLocks noChangeShapeType="1"/>
            </p:cNvSpPr>
            <p:nvPr/>
          </p:nvSpPr>
          <p:spPr bwMode="auto">
            <a:xfrm>
              <a:off x="3935" y="1665"/>
              <a:ext cx="679" cy="1318"/>
            </a:xfrm>
            <a:prstGeom prst="line">
              <a:avLst/>
            </a:prstGeom>
            <a:noFill/>
            <a:ln w="76200">
              <a:solidFill>
                <a:schemeClr val="tx1"/>
              </a:solidFill>
              <a:round/>
              <a:headEnd/>
              <a:tailEnd/>
            </a:ln>
          </p:spPr>
          <p:txBody>
            <a:bodyPr/>
            <a:lstStyle/>
            <a:p>
              <a:endParaRPr lang="he-IL">
                <a:solidFill>
                  <a:srgbClr val="000000"/>
                </a:solidFill>
              </a:endParaRPr>
            </a:p>
          </p:txBody>
        </p:sp>
      </p:grpSp>
    </p:spTree>
    <p:extLst>
      <p:ext uri="{BB962C8B-B14F-4D97-AF65-F5344CB8AC3E}">
        <p14:creationId xmlns:p14="http://schemas.microsoft.com/office/powerpoint/2010/main" val="395141364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2"/>
                                        </p:tgtEl>
                                      </p:cBhvr>
                                      <p:by x="25000" y="25000"/>
                                    </p:animScale>
                                  </p:childTnLst>
                                </p:cTn>
                              </p:par>
                            </p:childTnLst>
                          </p:cTn>
                        </p:par>
                        <p:par>
                          <p:cTn id="12" fill="hold">
                            <p:stCondLst>
                              <p:cond delay="1000"/>
                            </p:stCondLst>
                            <p:childTnLst>
                              <p:par>
                                <p:cTn id="13" presetID="64" presetClass="path" presetSubtype="0" accel="50000" decel="50000" fill="hold" nodeType="afterEffect">
                                  <p:stCondLst>
                                    <p:cond delay="0"/>
                                  </p:stCondLst>
                                  <p:childTnLst>
                                    <p:animMotion origin="layout" path="M -2.22222E-6 3.22924E-6 L -2.22222E-6 -0.28129 " pathEditMode="relative" rAng="0" ptsTypes="AA">
                                      <p:cBhvr>
                                        <p:cTn id="14" dur="1000" fill="hold"/>
                                        <p:tgtEl>
                                          <p:spTgt spid="2"/>
                                        </p:tgtEl>
                                        <p:attrNameLst>
                                          <p:attrName>ppt_x</p:attrName>
                                          <p:attrName>ppt_y</p:attrName>
                                        </p:attrNameLst>
                                      </p:cBhvr>
                                      <p:rCtr x="0" y="-1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07988" y="450851"/>
            <a:ext cx="8372475" cy="400099"/>
          </a:xfrm>
          <a:prstGeom prst="rect">
            <a:avLst/>
          </a:prstGeom>
          <a:noFill/>
          <a:ln w="12700">
            <a:noFill/>
            <a:miter lim="800000"/>
            <a:headEnd/>
            <a:tailEnd/>
          </a:ln>
        </p:spPr>
        <p:txBody>
          <a:bodyPr lIns="91430" tIns="45715" rIns="91430" bIns="45715">
            <a:spAutoFit/>
          </a:bodyPr>
          <a:lstStyle/>
          <a:p>
            <a:r>
              <a:rPr lang="en-US" sz="2000" i="1">
                <a:solidFill>
                  <a:srgbClr val="C0C0C0"/>
                </a:solidFill>
              </a:rPr>
              <a:t>Partially Ordered Set of Trees</a:t>
            </a:r>
            <a:endParaRPr lang="en-US" sz="2000">
              <a:solidFill>
                <a:srgbClr val="C0C0C0"/>
              </a:solidFill>
            </a:endParaRPr>
          </a:p>
        </p:txBody>
      </p:sp>
      <p:grpSp>
        <p:nvGrpSpPr>
          <p:cNvPr id="21507" name="Group 8"/>
          <p:cNvGrpSpPr>
            <a:grpSpLocks noChangeAspect="1"/>
          </p:cNvGrpSpPr>
          <p:nvPr/>
        </p:nvGrpSpPr>
        <p:grpSpPr bwMode="auto">
          <a:xfrm>
            <a:off x="4137025" y="685801"/>
            <a:ext cx="1274763" cy="849313"/>
            <a:chOff x="1403" y="844"/>
            <a:chExt cx="3211" cy="2139"/>
          </a:xfrm>
        </p:grpSpPr>
        <p:sp>
          <p:nvSpPr>
            <p:cNvPr id="21520" name="Line 9"/>
            <p:cNvSpPr>
              <a:spLocks noChangeAspect="1" noChangeShapeType="1"/>
            </p:cNvSpPr>
            <p:nvPr/>
          </p:nvSpPr>
          <p:spPr bwMode="auto">
            <a:xfrm flipH="1">
              <a:off x="1403" y="844"/>
              <a:ext cx="1317" cy="821"/>
            </a:xfrm>
            <a:prstGeom prst="line">
              <a:avLst/>
            </a:prstGeom>
            <a:noFill/>
            <a:ln w="22225">
              <a:solidFill>
                <a:schemeClr val="tx1"/>
              </a:solidFill>
              <a:round/>
              <a:headEnd/>
              <a:tailEnd/>
            </a:ln>
          </p:spPr>
          <p:txBody>
            <a:bodyPr/>
            <a:lstStyle/>
            <a:p>
              <a:endParaRPr lang="he-IL">
                <a:solidFill>
                  <a:srgbClr val="000000"/>
                </a:solidFill>
              </a:endParaRPr>
            </a:p>
          </p:txBody>
        </p:sp>
        <p:sp>
          <p:nvSpPr>
            <p:cNvPr id="21521" name="Line 10"/>
            <p:cNvSpPr>
              <a:spLocks noChangeAspect="1" noChangeShapeType="1"/>
            </p:cNvSpPr>
            <p:nvPr/>
          </p:nvSpPr>
          <p:spPr bwMode="auto">
            <a:xfrm>
              <a:off x="2720" y="844"/>
              <a:ext cx="1215" cy="821"/>
            </a:xfrm>
            <a:prstGeom prst="line">
              <a:avLst/>
            </a:prstGeom>
            <a:noFill/>
            <a:ln w="22225">
              <a:solidFill>
                <a:schemeClr val="tx1"/>
              </a:solidFill>
              <a:round/>
              <a:headEnd/>
              <a:tailEnd/>
            </a:ln>
          </p:spPr>
          <p:txBody>
            <a:bodyPr/>
            <a:lstStyle/>
            <a:p>
              <a:endParaRPr lang="he-IL">
                <a:solidFill>
                  <a:srgbClr val="000000"/>
                </a:solidFill>
              </a:endParaRPr>
            </a:p>
          </p:txBody>
        </p:sp>
        <p:sp>
          <p:nvSpPr>
            <p:cNvPr id="21522" name="Line 11"/>
            <p:cNvSpPr>
              <a:spLocks noChangeAspect="1" noChangeShapeType="1"/>
            </p:cNvSpPr>
            <p:nvPr/>
          </p:nvSpPr>
          <p:spPr bwMode="auto">
            <a:xfrm flipH="1">
              <a:off x="3159" y="1665"/>
              <a:ext cx="776" cy="1318"/>
            </a:xfrm>
            <a:prstGeom prst="line">
              <a:avLst/>
            </a:prstGeom>
            <a:noFill/>
            <a:ln w="22225">
              <a:solidFill>
                <a:schemeClr val="tx1"/>
              </a:solidFill>
              <a:round/>
              <a:headEnd/>
              <a:tailEnd/>
            </a:ln>
          </p:spPr>
          <p:txBody>
            <a:bodyPr/>
            <a:lstStyle/>
            <a:p>
              <a:endParaRPr lang="he-IL">
                <a:solidFill>
                  <a:srgbClr val="000000"/>
                </a:solidFill>
              </a:endParaRPr>
            </a:p>
          </p:txBody>
        </p:sp>
        <p:sp>
          <p:nvSpPr>
            <p:cNvPr id="21523" name="Line 12"/>
            <p:cNvSpPr>
              <a:spLocks noChangeAspect="1" noChangeShapeType="1"/>
            </p:cNvSpPr>
            <p:nvPr/>
          </p:nvSpPr>
          <p:spPr bwMode="auto">
            <a:xfrm>
              <a:off x="3935" y="1665"/>
              <a:ext cx="679" cy="1318"/>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3" name="Group 23"/>
          <p:cNvGrpSpPr>
            <a:grpSpLocks/>
          </p:cNvGrpSpPr>
          <p:nvPr/>
        </p:nvGrpSpPr>
        <p:grpSpPr bwMode="auto">
          <a:xfrm>
            <a:off x="4657726" y="693738"/>
            <a:ext cx="752475" cy="849312"/>
            <a:chOff x="3048" y="545"/>
            <a:chExt cx="474" cy="535"/>
          </a:xfrm>
        </p:grpSpPr>
        <p:sp>
          <p:nvSpPr>
            <p:cNvPr id="21517" name="Line 20"/>
            <p:cNvSpPr>
              <a:spLocks noChangeAspect="1" noChangeShapeType="1"/>
            </p:cNvSpPr>
            <p:nvPr/>
          </p:nvSpPr>
          <p:spPr bwMode="auto">
            <a:xfrm>
              <a:off x="3048" y="545"/>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1518" name="Line 21"/>
            <p:cNvSpPr>
              <a:spLocks noChangeAspect="1" noChangeShapeType="1"/>
            </p:cNvSpPr>
            <p:nvPr/>
          </p:nvSpPr>
          <p:spPr bwMode="auto">
            <a:xfrm flipH="1">
              <a:off x="3158" y="750"/>
              <a:ext cx="194" cy="330"/>
            </a:xfrm>
            <a:prstGeom prst="line">
              <a:avLst/>
            </a:prstGeom>
            <a:noFill/>
            <a:ln w="22225">
              <a:solidFill>
                <a:schemeClr val="tx1"/>
              </a:solidFill>
              <a:round/>
              <a:headEnd/>
              <a:tailEnd/>
            </a:ln>
          </p:spPr>
          <p:txBody>
            <a:bodyPr/>
            <a:lstStyle/>
            <a:p>
              <a:endParaRPr lang="he-IL">
                <a:solidFill>
                  <a:srgbClr val="000000"/>
                </a:solidFill>
              </a:endParaRPr>
            </a:p>
          </p:txBody>
        </p:sp>
        <p:sp>
          <p:nvSpPr>
            <p:cNvPr id="21519" name="Line 22"/>
            <p:cNvSpPr>
              <a:spLocks noChangeAspect="1" noChangeShapeType="1"/>
            </p:cNvSpPr>
            <p:nvPr/>
          </p:nvSpPr>
          <p:spPr bwMode="auto">
            <a:xfrm>
              <a:off x="3352" y="750"/>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4" name="Group 29"/>
          <p:cNvGrpSpPr>
            <a:grpSpLocks/>
          </p:cNvGrpSpPr>
          <p:nvPr/>
        </p:nvGrpSpPr>
        <p:grpSpPr bwMode="auto">
          <a:xfrm>
            <a:off x="4135438" y="693738"/>
            <a:ext cx="1274762" cy="849312"/>
            <a:chOff x="2719" y="545"/>
            <a:chExt cx="803" cy="535"/>
          </a:xfrm>
        </p:grpSpPr>
        <p:sp>
          <p:nvSpPr>
            <p:cNvPr id="21514" name="Line 25"/>
            <p:cNvSpPr>
              <a:spLocks noChangeAspect="1" noChangeShapeType="1"/>
            </p:cNvSpPr>
            <p:nvPr/>
          </p:nvSpPr>
          <p:spPr bwMode="auto">
            <a:xfrm flipH="1">
              <a:off x="2719" y="545"/>
              <a:ext cx="329"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1515" name="Line 26"/>
            <p:cNvSpPr>
              <a:spLocks noChangeAspect="1" noChangeShapeType="1"/>
            </p:cNvSpPr>
            <p:nvPr/>
          </p:nvSpPr>
          <p:spPr bwMode="auto">
            <a:xfrm>
              <a:off x="3048" y="545"/>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1516" name="Line 28"/>
            <p:cNvSpPr>
              <a:spLocks noChangeAspect="1" noChangeShapeType="1"/>
            </p:cNvSpPr>
            <p:nvPr/>
          </p:nvSpPr>
          <p:spPr bwMode="auto">
            <a:xfrm>
              <a:off x="3352" y="750"/>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5" name="Group 35"/>
          <p:cNvGrpSpPr>
            <a:grpSpLocks/>
          </p:cNvGrpSpPr>
          <p:nvPr/>
        </p:nvGrpSpPr>
        <p:grpSpPr bwMode="auto">
          <a:xfrm>
            <a:off x="4137025" y="690563"/>
            <a:ext cx="1004888" cy="849312"/>
            <a:chOff x="1916" y="1455"/>
            <a:chExt cx="633" cy="535"/>
          </a:xfrm>
        </p:grpSpPr>
        <p:sp>
          <p:nvSpPr>
            <p:cNvPr id="21511" name="Line 31"/>
            <p:cNvSpPr>
              <a:spLocks noChangeAspect="1" noChangeShapeType="1"/>
            </p:cNvSpPr>
            <p:nvPr/>
          </p:nvSpPr>
          <p:spPr bwMode="auto">
            <a:xfrm flipH="1">
              <a:off x="1916" y="1455"/>
              <a:ext cx="329"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1512" name="Line 32"/>
            <p:cNvSpPr>
              <a:spLocks noChangeAspect="1" noChangeShapeType="1"/>
            </p:cNvSpPr>
            <p:nvPr/>
          </p:nvSpPr>
          <p:spPr bwMode="auto">
            <a:xfrm>
              <a:off x="2245" y="1455"/>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1513" name="Line 33"/>
            <p:cNvSpPr>
              <a:spLocks noChangeAspect="1" noChangeShapeType="1"/>
            </p:cNvSpPr>
            <p:nvPr/>
          </p:nvSpPr>
          <p:spPr bwMode="auto">
            <a:xfrm flipH="1">
              <a:off x="2355" y="1660"/>
              <a:ext cx="194" cy="330"/>
            </a:xfrm>
            <a:prstGeom prst="line">
              <a:avLst/>
            </a:prstGeom>
            <a:noFill/>
            <a:ln w="22225">
              <a:solidFill>
                <a:schemeClr val="tx1"/>
              </a:solidFill>
              <a:round/>
              <a:headEnd/>
              <a:tailEnd/>
            </a:ln>
          </p:spPr>
          <p:txBody>
            <a:bodyPr/>
            <a:lstStyle/>
            <a:p>
              <a:endParaRPr lang="he-IL">
                <a:solidFill>
                  <a:srgbClr val="000000"/>
                </a:solidFill>
              </a:endParaRPr>
            </a:p>
          </p:txBody>
        </p:sp>
      </p:grpSp>
    </p:spTree>
    <p:extLst>
      <p:ext uri="{BB962C8B-B14F-4D97-AF65-F5344CB8AC3E}">
        <p14:creationId xmlns:p14="http://schemas.microsoft.com/office/powerpoint/2010/main" val="364714957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66667E-6 2.76891E-6 L -0.30104 0.15591 " pathEditMode="relative" rAng="0" ptsTypes="AA">
                                      <p:cBhvr>
                                        <p:cTn id="6" dur="500" fill="hold"/>
                                        <p:tgtEl>
                                          <p:spTgt spid="5"/>
                                        </p:tgtEl>
                                        <p:attrNameLst>
                                          <p:attrName>ppt_x</p:attrName>
                                          <p:attrName>ppt_y</p:attrName>
                                        </p:attrNameLst>
                                      </p:cBhvr>
                                      <p:rCtr x="-151" y="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E-6 1.27226E-7 L 5E-6 0.15545 " pathEditMode="relative" rAng="0" ptsTypes="AA">
                                      <p:cBhvr>
                                        <p:cTn id="10" dur="500" fill="hold"/>
                                        <p:tgtEl>
                                          <p:spTgt spid="4"/>
                                        </p:tgtEl>
                                        <p:attrNameLst>
                                          <p:attrName>ppt_x</p:attrName>
                                          <p:attrName>ppt_y</p:attrName>
                                        </p:attrNameLst>
                                      </p:cBhvr>
                                      <p:rCtr x="0" y="78"/>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8.33333E-7 1.27226E-7 L 0.22639 0.15545 " pathEditMode="relative" rAng="0" ptsTypes="AA">
                                      <p:cBhvr>
                                        <p:cTn id="14" dur="500" fill="hold"/>
                                        <p:tgtEl>
                                          <p:spTgt spid="3"/>
                                        </p:tgtEl>
                                        <p:attrNameLst>
                                          <p:attrName>ppt_x</p:attrName>
                                          <p:attrName>ppt_y</p:attrName>
                                        </p:attrNameLst>
                                      </p:cBhvr>
                                      <p:rCtr x="113" y="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07988" y="450851"/>
            <a:ext cx="8372475" cy="400099"/>
          </a:xfrm>
          <a:prstGeom prst="rect">
            <a:avLst/>
          </a:prstGeom>
          <a:noFill/>
          <a:ln w="12700">
            <a:noFill/>
            <a:miter lim="800000"/>
            <a:headEnd/>
            <a:tailEnd/>
          </a:ln>
        </p:spPr>
        <p:txBody>
          <a:bodyPr lIns="91430" tIns="45715" rIns="91430" bIns="45715">
            <a:spAutoFit/>
          </a:bodyPr>
          <a:lstStyle/>
          <a:p>
            <a:r>
              <a:rPr lang="en-US" sz="2000" i="1">
                <a:solidFill>
                  <a:srgbClr val="C0C0C0"/>
                </a:solidFill>
              </a:rPr>
              <a:t>Partially Ordered Set of Trees</a:t>
            </a:r>
            <a:endParaRPr lang="en-US" sz="2000">
              <a:solidFill>
                <a:srgbClr val="C0C0C0"/>
              </a:solidFill>
            </a:endParaRPr>
          </a:p>
        </p:txBody>
      </p:sp>
      <p:grpSp>
        <p:nvGrpSpPr>
          <p:cNvPr id="22531" name="Group 3"/>
          <p:cNvGrpSpPr>
            <a:grpSpLocks noChangeAspect="1"/>
          </p:cNvGrpSpPr>
          <p:nvPr/>
        </p:nvGrpSpPr>
        <p:grpSpPr bwMode="auto">
          <a:xfrm>
            <a:off x="4137025" y="685801"/>
            <a:ext cx="1274763" cy="849313"/>
            <a:chOff x="1403" y="844"/>
            <a:chExt cx="3211" cy="2139"/>
          </a:xfrm>
        </p:grpSpPr>
        <p:sp>
          <p:nvSpPr>
            <p:cNvPr id="22559" name="Line 4"/>
            <p:cNvSpPr>
              <a:spLocks noChangeAspect="1" noChangeShapeType="1"/>
            </p:cNvSpPr>
            <p:nvPr/>
          </p:nvSpPr>
          <p:spPr bwMode="auto">
            <a:xfrm flipH="1">
              <a:off x="1403" y="844"/>
              <a:ext cx="1317" cy="821"/>
            </a:xfrm>
            <a:prstGeom prst="line">
              <a:avLst/>
            </a:prstGeom>
            <a:noFill/>
            <a:ln w="22225">
              <a:solidFill>
                <a:schemeClr val="tx1"/>
              </a:solidFill>
              <a:round/>
              <a:headEnd/>
              <a:tailEnd/>
            </a:ln>
          </p:spPr>
          <p:txBody>
            <a:bodyPr/>
            <a:lstStyle/>
            <a:p>
              <a:endParaRPr lang="he-IL">
                <a:solidFill>
                  <a:srgbClr val="000000"/>
                </a:solidFill>
              </a:endParaRPr>
            </a:p>
          </p:txBody>
        </p:sp>
        <p:sp>
          <p:nvSpPr>
            <p:cNvPr id="22560" name="Line 5"/>
            <p:cNvSpPr>
              <a:spLocks noChangeAspect="1" noChangeShapeType="1"/>
            </p:cNvSpPr>
            <p:nvPr/>
          </p:nvSpPr>
          <p:spPr bwMode="auto">
            <a:xfrm>
              <a:off x="2720" y="844"/>
              <a:ext cx="1215" cy="821"/>
            </a:xfrm>
            <a:prstGeom prst="line">
              <a:avLst/>
            </a:prstGeom>
            <a:noFill/>
            <a:ln w="22225">
              <a:solidFill>
                <a:schemeClr val="tx1"/>
              </a:solidFill>
              <a:round/>
              <a:headEnd/>
              <a:tailEnd/>
            </a:ln>
          </p:spPr>
          <p:txBody>
            <a:bodyPr/>
            <a:lstStyle/>
            <a:p>
              <a:endParaRPr lang="he-IL">
                <a:solidFill>
                  <a:srgbClr val="000000"/>
                </a:solidFill>
              </a:endParaRPr>
            </a:p>
          </p:txBody>
        </p:sp>
        <p:sp>
          <p:nvSpPr>
            <p:cNvPr id="22561" name="Line 6"/>
            <p:cNvSpPr>
              <a:spLocks noChangeAspect="1" noChangeShapeType="1"/>
            </p:cNvSpPr>
            <p:nvPr/>
          </p:nvSpPr>
          <p:spPr bwMode="auto">
            <a:xfrm flipH="1">
              <a:off x="3159" y="1665"/>
              <a:ext cx="776" cy="1318"/>
            </a:xfrm>
            <a:prstGeom prst="line">
              <a:avLst/>
            </a:prstGeom>
            <a:noFill/>
            <a:ln w="22225">
              <a:solidFill>
                <a:schemeClr val="tx1"/>
              </a:solidFill>
              <a:round/>
              <a:headEnd/>
              <a:tailEnd/>
            </a:ln>
          </p:spPr>
          <p:txBody>
            <a:bodyPr/>
            <a:lstStyle/>
            <a:p>
              <a:endParaRPr lang="he-IL">
                <a:solidFill>
                  <a:srgbClr val="000000"/>
                </a:solidFill>
              </a:endParaRPr>
            </a:p>
          </p:txBody>
        </p:sp>
        <p:sp>
          <p:nvSpPr>
            <p:cNvPr id="22562" name="Line 7"/>
            <p:cNvSpPr>
              <a:spLocks noChangeAspect="1" noChangeShapeType="1"/>
            </p:cNvSpPr>
            <p:nvPr/>
          </p:nvSpPr>
          <p:spPr bwMode="auto">
            <a:xfrm>
              <a:off x="3935" y="1665"/>
              <a:ext cx="679" cy="1318"/>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22532" name="Group 8"/>
          <p:cNvGrpSpPr>
            <a:grpSpLocks/>
          </p:cNvGrpSpPr>
          <p:nvPr/>
        </p:nvGrpSpPr>
        <p:grpSpPr bwMode="auto">
          <a:xfrm>
            <a:off x="6721476" y="1763713"/>
            <a:ext cx="752475" cy="849312"/>
            <a:chOff x="3048" y="545"/>
            <a:chExt cx="474" cy="535"/>
          </a:xfrm>
        </p:grpSpPr>
        <p:sp>
          <p:nvSpPr>
            <p:cNvPr id="22556" name="Line 9"/>
            <p:cNvSpPr>
              <a:spLocks noChangeAspect="1" noChangeShapeType="1"/>
            </p:cNvSpPr>
            <p:nvPr/>
          </p:nvSpPr>
          <p:spPr bwMode="auto">
            <a:xfrm>
              <a:off x="3048" y="545"/>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2557" name="Line 10"/>
            <p:cNvSpPr>
              <a:spLocks noChangeAspect="1" noChangeShapeType="1"/>
            </p:cNvSpPr>
            <p:nvPr/>
          </p:nvSpPr>
          <p:spPr bwMode="auto">
            <a:xfrm flipH="1">
              <a:off x="3158" y="750"/>
              <a:ext cx="194" cy="330"/>
            </a:xfrm>
            <a:prstGeom prst="line">
              <a:avLst/>
            </a:prstGeom>
            <a:noFill/>
            <a:ln w="22225">
              <a:solidFill>
                <a:schemeClr val="tx1"/>
              </a:solidFill>
              <a:round/>
              <a:headEnd/>
              <a:tailEnd/>
            </a:ln>
          </p:spPr>
          <p:txBody>
            <a:bodyPr/>
            <a:lstStyle/>
            <a:p>
              <a:endParaRPr lang="he-IL">
                <a:solidFill>
                  <a:srgbClr val="000000"/>
                </a:solidFill>
              </a:endParaRPr>
            </a:p>
          </p:txBody>
        </p:sp>
        <p:sp>
          <p:nvSpPr>
            <p:cNvPr id="22558" name="Line 11"/>
            <p:cNvSpPr>
              <a:spLocks noChangeAspect="1" noChangeShapeType="1"/>
            </p:cNvSpPr>
            <p:nvPr/>
          </p:nvSpPr>
          <p:spPr bwMode="auto">
            <a:xfrm>
              <a:off x="3352" y="750"/>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22533" name="Group 12"/>
          <p:cNvGrpSpPr>
            <a:grpSpLocks/>
          </p:cNvGrpSpPr>
          <p:nvPr/>
        </p:nvGrpSpPr>
        <p:grpSpPr bwMode="auto">
          <a:xfrm>
            <a:off x="4138613" y="1754188"/>
            <a:ext cx="1274762" cy="849312"/>
            <a:chOff x="2719" y="545"/>
            <a:chExt cx="803" cy="535"/>
          </a:xfrm>
        </p:grpSpPr>
        <p:sp>
          <p:nvSpPr>
            <p:cNvPr id="22553" name="Line 13"/>
            <p:cNvSpPr>
              <a:spLocks noChangeAspect="1" noChangeShapeType="1"/>
            </p:cNvSpPr>
            <p:nvPr/>
          </p:nvSpPr>
          <p:spPr bwMode="auto">
            <a:xfrm flipH="1">
              <a:off x="2719" y="545"/>
              <a:ext cx="329"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2554" name="Line 14"/>
            <p:cNvSpPr>
              <a:spLocks noChangeAspect="1" noChangeShapeType="1"/>
            </p:cNvSpPr>
            <p:nvPr/>
          </p:nvSpPr>
          <p:spPr bwMode="auto">
            <a:xfrm>
              <a:off x="3048" y="545"/>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2555" name="Line 15"/>
            <p:cNvSpPr>
              <a:spLocks noChangeAspect="1" noChangeShapeType="1"/>
            </p:cNvSpPr>
            <p:nvPr/>
          </p:nvSpPr>
          <p:spPr bwMode="auto">
            <a:xfrm>
              <a:off x="3352" y="750"/>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22534" name="Group 16"/>
          <p:cNvGrpSpPr>
            <a:grpSpLocks/>
          </p:cNvGrpSpPr>
          <p:nvPr/>
        </p:nvGrpSpPr>
        <p:grpSpPr bwMode="auto">
          <a:xfrm>
            <a:off x="1374775" y="1754188"/>
            <a:ext cx="1004888" cy="849312"/>
            <a:chOff x="1916" y="1455"/>
            <a:chExt cx="633" cy="535"/>
          </a:xfrm>
        </p:grpSpPr>
        <p:sp>
          <p:nvSpPr>
            <p:cNvPr id="22550" name="Line 17"/>
            <p:cNvSpPr>
              <a:spLocks noChangeAspect="1" noChangeShapeType="1"/>
            </p:cNvSpPr>
            <p:nvPr/>
          </p:nvSpPr>
          <p:spPr bwMode="auto">
            <a:xfrm flipH="1">
              <a:off x="1916" y="1455"/>
              <a:ext cx="329"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2551" name="Line 18"/>
            <p:cNvSpPr>
              <a:spLocks noChangeAspect="1" noChangeShapeType="1"/>
            </p:cNvSpPr>
            <p:nvPr/>
          </p:nvSpPr>
          <p:spPr bwMode="auto">
            <a:xfrm>
              <a:off x="2245" y="1455"/>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2552" name="Line 19"/>
            <p:cNvSpPr>
              <a:spLocks noChangeAspect="1" noChangeShapeType="1"/>
            </p:cNvSpPr>
            <p:nvPr/>
          </p:nvSpPr>
          <p:spPr bwMode="auto">
            <a:xfrm flipH="1">
              <a:off x="2355" y="1660"/>
              <a:ext cx="194"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6" name="Group 24"/>
          <p:cNvGrpSpPr>
            <a:grpSpLocks/>
          </p:cNvGrpSpPr>
          <p:nvPr/>
        </p:nvGrpSpPr>
        <p:grpSpPr bwMode="auto">
          <a:xfrm>
            <a:off x="6894513" y="2087564"/>
            <a:ext cx="577850" cy="523875"/>
            <a:chOff x="4343" y="2053"/>
            <a:chExt cx="364" cy="330"/>
          </a:xfrm>
        </p:grpSpPr>
        <p:sp>
          <p:nvSpPr>
            <p:cNvPr id="22548" name="Line 22"/>
            <p:cNvSpPr>
              <a:spLocks noChangeAspect="1" noChangeShapeType="1"/>
            </p:cNvSpPr>
            <p:nvPr/>
          </p:nvSpPr>
          <p:spPr bwMode="auto">
            <a:xfrm flipH="1">
              <a:off x="4343" y="2053"/>
              <a:ext cx="194" cy="330"/>
            </a:xfrm>
            <a:prstGeom prst="line">
              <a:avLst/>
            </a:prstGeom>
            <a:noFill/>
            <a:ln w="22225">
              <a:solidFill>
                <a:schemeClr val="tx1"/>
              </a:solidFill>
              <a:round/>
              <a:headEnd/>
              <a:tailEnd/>
            </a:ln>
          </p:spPr>
          <p:txBody>
            <a:bodyPr/>
            <a:lstStyle/>
            <a:p>
              <a:endParaRPr lang="he-IL">
                <a:solidFill>
                  <a:srgbClr val="000000"/>
                </a:solidFill>
              </a:endParaRPr>
            </a:p>
          </p:txBody>
        </p:sp>
        <p:sp>
          <p:nvSpPr>
            <p:cNvPr id="22549" name="Line 23"/>
            <p:cNvSpPr>
              <a:spLocks noChangeAspect="1" noChangeShapeType="1"/>
            </p:cNvSpPr>
            <p:nvPr/>
          </p:nvSpPr>
          <p:spPr bwMode="auto">
            <a:xfrm>
              <a:off x="4537" y="2053"/>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7" name="Group 29"/>
          <p:cNvGrpSpPr>
            <a:grpSpLocks/>
          </p:cNvGrpSpPr>
          <p:nvPr/>
        </p:nvGrpSpPr>
        <p:grpSpPr bwMode="auto">
          <a:xfrm>
            <a:off x="4660901" y="1763713"/>
            <a:ext cx="752475" cy="849312"/>
            <a:chOff x="3760" y="2116"/>
            <a:chExt cx="474" cy="535"/>
          </a:xfrm>
        </p:grpSpPr>
        <p:sp>
          <p:nvSpPr>
            <p:cNvPr id="22546" name="Line 26"/>
            <p:cNvSpPr>
              <a:spLocks noChangeAspect="1" noChangeShapeType="1"/>
            </p:cNvSpPr>
            <p:nvPr/>
          </p:nvSpPr>
          <p:spPr bwMode="auto">
            <a:xfrm>
              <a:off x="3760" y="2116"/>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2547" name="Line 28"/>
            <p:cNvSpPr>
              <a:spLocks noChangeAspect="1" noChangeShapeType="1"/>
            </p:cNvSpPr>
            <p:nvPr/>
          </p:nvSpPr>
          <p:spPr bwMode="auto">
            <a:xfrm>
              <a:off x="4064" y="2321"/>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8" name="Group 30"/>
          <p:cNvGrpSpPr>
            <a:grpSpLocks/>
          </p:cNvGrpSpPr>
          <p:nvPr/>
        </p:nvGrpSpPr>
        <p:grpSpPr bwMode="auto">
          <a:xfrm>
            <a:off x="6721476" y="1763713"/>
            <a:ext cx="752475" cy="849312"/>
            <a:chOff x="3760" y="2116"/>
            <a:chExt cx="474" cy="535"/>
          </a:xfrm>
        </p:grpSpPr>
        <p:sp>
          <p:nvSpPr>
            <p:cNvPr id="22544" name="Line 31"/>
            <p:cNvSpPr>
              <a:spLocks noChangeAspect="1" noChangeShapeType="1"/>
            </p:cNvSpPr>
            <p:nvPr/>
          </p:nvSpPr>
          <p:spPr bwMode="auto">
            <a:xfrm>
              <a:off x="3760" y="2116"/>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2545" name="Line 32"/>
            <p:cNvSpPr>
              <a:spLocks noChangeAspect="1" noChangeShapeType="1"/>
            </p:cNvSpPr>
            <p:nvPr/>
          </p:nvSpPr>
          <p:spPr bwMode="auto">
            <a:xfrm>
              <a:off x="4064" y="2321"/>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9" name="Group 37"/>
          <p:cNvGrpSpPr>
            <a:grpSpLocks/>
          </p:cNvGrpSpPr>
          <p:nvPr/>
        </p:nvGrpSpPr>
        <p:grpSpPr bwMode="auto">
          <a:xfrm>
            <a:off x="1897063" y="1754188"/>
            <a:ext cx="482600" cy="849312"/>
            <a:chOff x="1524" y="2151"/>
            <a:chExt cx="304" cy="535"/>
          </a:xfrm>
        </p:grpSpPr>
        <p:sp>
          <p:nvSpPr>
            <p:cNvPr id="22542" name="Line 35"/>
            <p:cNvSpPr>
              <a:spLocks noChangeAspect="1" noChangeShapeType="1"/>
            </p:cNvSpPr>
            <p:nvPr/>
          </p:nvSpPr>
          <p:spPr bwMode="auto">
            <a:xfrm>
              <a:off x="1524" y="2151"/>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2543" name="Line 36"/>
            <p:cNvSpPr>
              <a:spLocks noChangeAspect="1" noChangeShapeType="1"/>
            </p:cNvSpPr>
            <p:nvPr/>
          </p:nvSpPr>
          <p:spPr bwMode="auto">
            <a:xfrm flipH="1">
              <a:off x="1634" y="2356"/>
              <a:ext cx="194"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10" name="Group 38"/>
          <p:cNvGrpSpPr>
            <a:grpSpLocks/>
          </p:cNvGrpSpPr>
          <p:nvPr/>
        </p:nvGrpSpPr>
        <p:grpSpPr bwMode="auto">
          <a:xfrm>
            <a:off x="6721475" y="1763713"/>
            <a:ext cx="482600" cy="849312"/>
            <a:chOff x="1524" y="2151"/>
            <a:chExt cx="304" cy="535"/>
          </a:xfrm>
        </p:grpSpPr>
        <p:sp>
          <p:nvSpPr>
            <p:cNvPr id="22540" name="Line 39"/>
            <p:cNvSpPr>
              <a:spLocks noChangeAspect="1" noChangeShapeType="1"/>
            </p:cNvSpPr>
            <p:nvPr/>
          </p:nvSpPr>
          <p:spPr bwMode="auto">
            <a:xfrm>
              <a:off x="1524" y="2151"/>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2541" name="Line 40"/>
            <p:cNvSpPr>
              <a:spLocks noChangeAspect="1" noChangeShapeType="1"/>
            </p:cNvSpPr>
            <p:nvPr/>
          </p:nvSpPr>
          <p:spPr bwMode="auto">
            <a:xfrm flipH="1">
              <a:off x="1634" y="2356"/>
              <a:ext cx="194" cy="330"/>
            </a:xfrm>
            <a:prstGeom prst="line">
              <a:avLst/>
            </a:prstGeom>
            <a:noFill/>
            <a:ln w="22225">
              <a:solidFill>
                <a:schemeClr val="tx1"/>
              </a:solidFill>
              <a:round/>
              <a:headEnd/>
              <a:tailEnd/>
            </a:ln>
          </p:spPr>
          <p:txBody>
            <a:bodyPr/>
            <a:lstStyle/>
            <a:p>
              <a:endParaRPr lang="he-IL">
                <a:solidFill>
                  <a:srgbClr val="000000"/>
                </a:solidFill>
              </a:endParaRPr>
            </a:p>
          </p:txBody>
        </p:sp>
      </p:grpSp>
    </p:spTree>
    <p:extLst>
      <p:ext uri="{BB962C8B-B14F-4D97-AF65-F5344CB8AC3E}">
        <p14:creationId xmlns:p14="http://schemas.microsoft.com/office/powerpoint/2010/main" val="139262404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4.16667E-6 -2.19523E-6 L 0.17674 0.20148 " pathEditMode="relative" rAng="0" ptsTypes="AA">
                                      <p:cBhvr>
                                        <p:cTn id="6" dur="500" fill="hold"/>
                                        <p:tgtEl>
                                          <p:spTgt spid="9"/>
                                        </p:tgtEl>
                                        <p:attrNameLst>
                                          <p:attrName>ppt_x</p:attrName>
                                          <p:attrName>ppt_y</p:attrName>
                                        </p:attrNameLst>
                                      </p:cBhvr>
                                      <p:rCtr x="8800" y="10100"/>
                                    </p:animMotion>
                                  </p:childTnLst>
                                </p:cTn>
                              </p:par>
                              <p:par>
                                <p:cTn id="7" presetID="49" presetClass="path" presetSubtype="0" accel="50000" decel="50000" fill="hold" nodeType="withEffect">
                                  <p:stCondLst>
                                    <p:cond delay="0"/>
                                  </p:stCondLst>
                                  <p:childTnLst>
                                    <p:animMotion origin="layout" path="M 1.66667E-6 -1.20287E-7 L -0.35087 0.20009 " pathEditMode="relative" rAng="0" ptsTypes="AA">
                                      <p:cBhvr>
                                        <p:cTn id="8" dur="500" fill="hold"/>
                                        <p:tgtEl>
                                          <p:spTgt spid="10"/>
                                        </p:tgtEl>
                                        <p:attrNameLst>
                                          <p:attrName>ppt_x</p:attrName>
                                          <p:attrName>ppt_y</p:attrName>
                                        </p:attrNameLst>
                                      </p:cBhvr>
                                      <p:rCtr x="-17600" y="10000"/>
                                    </p:animMotion>
                                  </p:childTnLst>
                                </p:cTn>
                              </p:par>
                            </p:childTnLst>
                          </p:cTn>
                        </p:par>
                      </p:childTnLst>
                    </p:cTn>
                  </p:par>
                  <p:par>
                    <p:cTn id="9" fill="hold">
                      <p:stCondLst>
                        <p:cond delay="indefinite"/>
                      </p:stCondLst>
                      <p:childTnLst>
                        <p:par>
                          <p:cTn id="10" fill="hold">
                            <p:stCondLst>
                              <p:cond delay="0"/>
                            </p:stCondLst>
                            <p:childTnLst>
                              <p:par>
                                <p:cTn id="11" presetID="49" presetClass="path" presetSubtype="0" accel="50000" decel="50000" fill="hold" nodeType="clickEffect">
                                  <p:stCondLst>
                                    <p:cond delay="0"/>
                                  </p:stCondLst>
                                  <p:childTnLst>
                                    <p:animMotion origin="layout" path="M 4.72222E-6 -1.20287E-7 L -0.15087 0.20009 " pathEditMode="relative" rAng="0" ptsTypes="AA">
                                      <p:cBhvr>
                                        <p:cTn id="12" dur="500" fill="hold"/>
                                        <p:tgtEl>
                                          <p:spTgt spid="8"/>
                                        </p:tgtEl>
                                        <p:attrNameLst>
                                          <p:attrName>ppt_x</p:attrName>
                                          <p:attrName>ppt_y</p:attrName>
                                        </p:attrNameLst>
                                      </p:cBhvr>
                                      <p:rCtr x="-7600" y="10000"/>
                                    </p:animMotion>
                                  </p:childTnLst>
                                </p:cTn>
                              </p:par>
                              <p:par>
                                <p:cTn id="13" presetID="49" presetClass="path" presetSubtype="0" accel="50000" decel="50000" fill="hold" nodeType="withEffect">
                                  <p:stCondLst>
                                    <p:cond delay="0"/>
                                  </p:stCondLst>
                                  <p:childTnLst>
                                    <p:animMotion origin="layout" path="M 1.94444E-6 -1.20287E-7 L 0.07448 0.20009 " pathEditMode="relative" rAng="0" ptsTypes="AA">
                                      <p:cBhvr>
                                        <p:cTn id="14" dur="500" fill="hold"/>
                                        <p:tgtEl>
                                          <p:spTgt spid="7"/>
                                        </p:tgtEl>
                                        <p:attrNameLst>
                                          <p:attrName>ppt_x</p:attrName>
                                          <p:attrName>ppt_y</p:attrName>
                                        </p:attrNameLst>
                                      </p:cBhvr>
                                      <p:rCtr x="3700" y="100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2.77778E-7 -4.84617E-6 L 0.10069 0.19755 " pathEditMode="relative" rAng="0" ptsTypes="AA">
                                      <p:cBhvr>
                                        <p:cTn id="18" dur="500" fill="hold"/>
                                        <p:tgtEl>
                                          <p:spTgt spid="6"/>
                                        </p:tgtEl>
                                        <p:attrNameLst>
                                          <p:attrName>ppt_x</p:attrName>
                                          <p:attrName>ppt_y</p:attrName>
                                        </p:attrNameLst>
                                      </p:cBhvr>
                                      <p:rCtr x="5000" y="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07988" y="450851"/>
            <a:ext cx="8372475" cy="400099"/>
          </a:xfrm>
          <a:prstGeom prst="rect">
            <a:avLst/>
          </a:prstGeom>
          <a:noFill/>
          <a:ln w="12700">
            <a:noFill/>
            <a:miter lim="800000"/>
            <a:headEnd/>
            <a:tailEnd/>
          </a:ln>
        </p:spPr>
        <p:txBody>
          <a:bodyPr lIns="91430" tIns="45715" rIns="91430" bIns="45715">
            <a:spAutoFit/>
          </a:bodyPr>
          <a:lstStyle/>
          <a:p>
            <a:r>
              <a:rPr lang="en-US" sz="2000" i="1">
                <a:solidFill>
                  <a:srgbClr val="C0C0C0"/>
                </a:solidFill>
              </a:rPr>
              <a:t>Partially Ordered Set of Trees</a:t>
            </a:r>
            <a:endParaRPr lang="en-US" sz="2000">
              <a:solidFill>
                <a:srgbClr val="C0C0C0"/>
              </a:solidFill>
            </a:endParaRPr>
          </a:p>
        </p:txBody>
      </p:sp>
      <p:grpSp>
        <p:nvGrpSpPr>
          <p:cNvPr id="23555" name="Group 3"/>
          <p:cNvGrpSpPr>
            <a:grpSpLocks noChangeAspect="1"/>
          </p:cNvGrpSpPr>
          <p:nvPr/>
        </p:nvGrpSpPr>
        <p:grpSpPr bwMode="auto">
          <a:xfrm>
            <a:off x="4137025" y="685801"/>
            <a:ext cx="1274763" cy="849313"/>
            <a:chOff x="1403" y="844"/>
            <a:chExt cx="3211" cy="2139"/>
          </a:xfrm>
        </p:grpSpPr>
        <p:sp>
          <p:nvSpPr>
            <p:cNvPr id="23583" name="Line 4"/>
            <p:cNvSpPr>
              <a:spLocks noChangeAspect="1" noChangeShapeType="1"/>
            </p:cNvSpPr>
            <p:nvPr/>
          </p:nvSpPr>
          <p:spPr bwMode="auto">
            <a:xfrm flipH="1">
              <a:off x="1403" y="844"/>
              <a:ext cx="1317" cy="821"/>
            </a:xfrm>
            <a:prstGeom prst="line">
              <a:avLst/>
            </a:prstGeom>
            <a:noFill/>
            <a:ln w="22225">
              <a:solidFill>
                <a:schemeClr val="tx1"/>
              </a:solidFill>
              <a:round/>
              <a:headEnd/>
              <a:tailEnd/>
            </a:ln>
          </p:spPr>
          <p:txBody>
            <a:bodyPr/>
            <a:lstStyle/>
            <a:p>
              <a:endParaRPr lang="he-IL">
                <a:solidFill>
                  <a:srgbClr val="000000"/>
                </a:solidFill>
              </a:endParaRPr>
            </a:p>
          </p:txBody>
        </p:sp>
        <p:sp>
          <p:nvSpPr>
            <p:cNvPr id="23584" name="Line 5"/>
            <p:cNvSpPr>
              <a:spLocks noChangeAspect="1" noChangeShapeType="1"/>
            </p:cNvSpPr>
            <p:nvPr/>
          </p:nvSpPr>
          <p:spPr bwMode="auto">
            <a:xfrm>
              <a:off x="2720" y="844"/>
              <a:ext cx="1215" cy="821"/>
            </a:xfrm>
            <a:prstGeom prst="line">
              <a:avLst/>
            </a:prstGeom>
            <a:noFill/>
            <a:ln w="22225">
              <a:solidFill>
                <a:schemeClr val="tx1"/>
              </a:solidFill>
              <a:round/>
              <a:headEnd/>
              <a:tailEnd/>
            </a:ln>
          </p:spPr>
          <p:txBody>
            <a:bodyPr/>
            <a:lstStyle/>
            <a:p>
              <a:endParaRPr lang="he-IL">
                <a:solidFill>
                  <a:srgbClr val="000000"/>
                </a:solidFill>
              </a:endParaRPr>
            </a:p>
          </p:txBody>
        </p:sp>
        <p:sp>
          <p:nvSpPr>
            <p:cNvPr id="23585" name="Line 6"/>
            <p:cNvSpPr>
              <a:spLocks noChangeAspect="1" noChangeShapeType="1"/>
            </p:cNvSpPr>
            <p:nvPr/>
          </p:nvSpPr>
          <p:spPr bwMode="auto">
            <a:xfrm flipH="1">
              <a:off x="3159" y="1665"/>
              <a:ext cx="776" cy="1318"/>
            </a:xfrm>
            <a:prstGeom prst="line">
              <a:avLst/>
            </a:prstGeom>
            <a:noFill/>
            <a:ln w="22225">
              <a:solidFill>
                <a:schemeClr val="tx1"/>
              </a:solidFill>
              <a:round/>
              <a:headEnd/>
              <a:tailEnd/>
            </a:ln>
          </p:spPr>
          <p:txBody>
            <a:bodyPr/>
            <a:lstStyle/>
            <a:p>
              <a:endParaRPr lang="he-IL">
                <a:solidFill>
                  <a:srgbClr val="000000"/>
                </a:solidFill>
              </a:endParaRPr>
            </a:p>
          </p:txBody>
        </p:sp>
        <p:sp>
          <p:nvSpPr>
            <p:cNvPr id="23586" name="Line 7"/>
            <p:cNvSpPr>
              <a:spLocks noChangeAspect="1" noChangeShapeType="1"/>
            </p:cNvSpPr>
            <p:nvPr/>
          </p:nvSpPr>
          <p:spPr bwMode="auto">
            <a:xfrm>
              <a:off x="3935" y="1665"/>
              <a:ext cx="679" cy="1318"/>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23556" name="Group 8"/>
          <p:cNvGrpSpPr>
            <a:grpSpLocks/>
          </p:cNvGrpSpPr>
          <p:nvPr/>
        </p:nvGrpSpPr>
        <p:grpSpPr bwMode="auto">
          <a:xfrm>
            <a:off x="6721476" y="1763713"/>
            <a:ext cx="752475" cy="849312"/>
            <a:chOff x="3048" y="545"/>
            <a:chExt cx="474" cy="535"/>
          </a:xfrm>
        </p:grpSpPr>
        <p:sp>
          <p:nvSpPr>
            <p:cNvPr id="23580" name="Line 9"/>
            <p:cNvSpPr>
              <a:spLocks noChangeAspect="1" noChangeShapeType="1"/>
            </p:cNvSpPr>
            <p:nvPr/>
          </p:nvSpPr>
          <p:spPr bwMode="auto">
            <a:xfrm>
              <a:off x="3048" y="545"/>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3581" name="Line 10"/>
            <p:cNvSpPr>
              <a:spLocks noChangeAspect="1" noChangeShapeType="1"/>
            </p:cNvSpPr>
            <p:nvPr/>
          </p:nvSpPr>
          <p:spPr bwMode="auto">
            <a:xfrm flipH="1">
              <a:off x="3158" y="750"/>
              <a:ext cx="194" cy="330"/>
            </a:xfrm>
            <a:prstGeom prst="line">
              <a:avLst/>
            </a:prstGeom>
            <a:noFill/>
            <a:ln w="22225">
              <a:solidFill>
                <a:schemeClr val="tx1"/>
              </a:solidFill>
              <a:round/>
              <a:headEnd/>
              <a:tailEnd/>
            </a:ln>
          </p:spPr>
          <p:txBody>
            <a:bodyPr/>
            <a:lstStyle/>
            <a:p>
              <a:endParaRPr lang="he-IL">
                <a:solidFill>
                  <a:srgbClr val="000000"/>
                </a:solidFill>
              </a:endParaRPr>
            </a:p>
          </p:txBody>
        </p:sp>
        <p:sp>
          <p:nvSpPr>
            <p:cNvPr id="23582" name="Line 11"/>
            <p:cNvSpPr>
              <a:spLocks noChangeAspect="1" noChangeShapeType="1"/>
            </p:cNvSpPr>
            <p:nvPr/>
          </p:nvSpPr>
          <p:spPr bwMode="auto">
            <a:xfrm>
              <a:off x="3352" y="750"/>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23557" name="Group 12"/>
          <p:cNvGrpSpPr>
            <a:grpSpLocks/>
          </p:cNvGrpSpPr>
          <p:nvPr/>
        </p:nvGrpSpPr>
        <p:grpSpPr bwMode="auto">
          <a:xfrm>
            <a:off x="4138613" y="1754188"/>
            <a:ext cx="1274762" cy="849312"/>
            <a:chOff x="2719" y="545"/>
            <a:chExt cx="803" cy="535"/>
          </a:xfrm>
        </p:grpSpPr>
        <p:sp>
          <p:nvSpPr>
            <p:cNvPr id="23577" name="Line 13"/>
            <p:cNvSpPr>
              <a:spLocks noChangeAspect="1" noChangeShapeType="1"/>
            </p:cNvSpPr>
            <p:nvPr/>
          </p:nvSpPr>
          <p:spPr bwMode="auto">
            <a:xfrm flipH="1">
              <a:off x="2719" y="545"/>
              <a:ext cx="329"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3578" name="Line 14"/>
            <p:cNvSpPr>
              <a:spLocks noChangeAspect="1" noChangeShapeType="1"/>
            </p:cNvSpPr>
            <p:nvPr/>
          </p:nvSpPr>
          <p:spPr bwMode="auto">
            <a:xfrm>
              <a:off x="3048" y="545"/>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3579" name="Line 15"/>
            <p:cNvSpPr>
              <a:spLocks noChangeAspect="1" noChangeShapeType="1"/>
            </p:cNvSpPr>
            <p:nvPr/>
          </p:nvSpPr>
          <p:spPr bwMode="auto">
            <a:xfrm>
              <a:off x="3352" y="750"/>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23558" name="Group 16"/>
          <p:cNvGrpSpPr>
            <a:grpSpLocks/>
          </p:cNvGrpSpPr>
          <p:nvPr/>
        </p:nvGrpSpPr>
        <p:grpSpPr bwMode="auto">
          <a:xfrm>
            <a:off x="1374775" y="1754188"/>
            <a:ext cx="1004888" cy="849312"/>
            <a:chOff x="1916" y="1455"/>
            <a:chExt cx="633" cy="535"/>
          </a:xfrm>
        </p:grpSpPr>
        <p:sp>
          <p:nvSpPr>
            <p:cNvPr id="23574" name="Line 17"/>
            <p:cNvSpPr>
              <a:spLocks noChangeAspect="1" noChangeShapeType="1"/>
            </p:cNvSpPr>
            <p:nvPr/>
          </p:nvSpPr>
          <p:spPr bwMode="auto">
            <a:xfrm flipH="1">
              <a:off x="1916" y="1455"/>
              <a:ext cx="329"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3575" name="Line 18"/>
            <p:cNvSpPr>
              <a:spLocks noChangeAspect="1" noChangeShapeType="1"/>
            </p:cNvSpPr>
            <p:nvPr/>
          </p:nvSpPr>
          <p:spPr bwMode="auto">
            <a:xfrm>
              <a:off x="2245" y="1455"/>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3576" name="Line 19"/>
            <p:cNvSpPr>
              <a:spLocks noChangeAspect="1" noChangeShapeType="1"/>
            </p:cNvSpPr>
            <p:nvPr/>
          </p:nvSpPr>
          <p:spPr bwMode="auto">
            <a:xfrm flipH="1">
              <a:off x="2355" y="1660"/>
              <a:ext cx="194"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23559" name="Group 20"/>
          <p:cNvGrpSpPr>
            <a:grpSpLocks/>
          </p:cNvGrpSpPr>
          <p:nvPr/>
        </p:nvGrpSpPr>
        <p:grpSpPr bwMode="auto">
          <a:xfrm>
            <a:off x="7807325" y="3433764"/>
            <a:ext cx="577850" cy="523875"/>
            <a:chOff x="4343" y="2053"/>
            <a:chExt cx="364" cy="330"/>
          </a:xfrm>
        </p:grpSpPr>
        <p:sp>
          <p:nvSpPr>
            <p:cNvPr id="23572" name="Line 21"/>
            <p:cNvSpPr>
              <a:spLocks noChangeAspect="1" noChangeShapeType="1"/>
            </p:cNvSpPr>
            <p:nvPr/>
          </p:nvSpPr>
          <p:spPr bwMode="auto">
            <a:xfrm flipH="1">
              <a:off x="4343" y="2053"/>
              <a:ext cx="194" cy="330"/>
            </a:xfrm>
            <a:prstGeom prst="line">
              <a:avLst/>
            </a:prstGeom>
            <a:noFill/>
            <a:ln w="22225">
              <a:solidFill>
                <a:schemeClr val="tx1"/>
              </a:solidFill>
              <a:round/>
              <a:headEnd/>
              <a:tailEnd/>
            </a:ln>
          </p:spPr>
          <p:txBody>
            <a:bodyPr/>
            <a:lstStyle/>
            <a:p>
              <a:endParaRPr lang="he-IL">
                <a:solidFill>
                  <a:srgbClr val="000000"/>
                </a:solidFill>
              </a:endParaRPr>
            </a:p>
          </p:txBody>
        </p:sp>
        <p:sp>
          <p:nvSpPr>
            <p:cNvPr id="23573" name="Line 22"/>
            <p:cNvSpPr>
              <a:spLocks noChangeAspect="1" noChangeShapeType="1"/>
            </p:cNvSpPr>
            <p:nvPr/>
          </p:nvSpPr>
          <p:spPr bwMode="auto">
            <a:xfrm>
              <a:off x="4537" y="2053"/>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23560" name="Group 23"/>
          <p:cNvGrpSpPr>
            <a:grpSpLocks/>
          </p:cNvGrpSpPr>
          <p:nvPr/>
        </p:nvGrpSpPr>
        <p:grpSpPr bwMode="auto">
          <a:xfrm>
            <a:off x="5338763" y="3127376"/>
            <a:ext cx="752475" cy="849313"/>
            <a:chOff x="3760" y="2116"/>
            <a:chExt cx="474" cy="535"/>
          </a:xfrm>
        </p:grpSpPr>
        <p:sp>
          <p:nvSpPr>
            <p:cNvPr id="23570" name="Line 24"/>
            <p:cNvSpPr>
              <a:spLocks noChangeAspect="1" noChangeShapeType="1"/>
            </p:cNvSpPr>
            <p:nvPr/>
          </p:nvSpPr>
          <p:spPr bwMode="auto">
            <a:xfrm>
              <a:off x="3760" y="2116"/>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3571" name="Line 25"/>
            <p:cNvSpPr>
              <a:spLocks noChangeAspect="1" noChangeShapeType="1"/>
            </p:cNvSpPr>
            <p:nvPr/>
          </p:nvSpPr>
          <p:spPr bwMode="auto">
            <a:xfrm>
              <a:off x="4064" y="2321"/>
              <a:ext cx="170" cy="330"/>
            </a:xfrm>
            <a:prstGeom prst="line">
              <a:avLst/>
            </a:prstGeom>
            <a:noFill/>
            <a:ln w="22225">
              <a:solidFill>
                <a:schemeClr val="tx1"/>
              </a:solidFill>
              <a:round/>
              <a:headEnd/>
              <a:tailEnd/>
            </a:ln>
          </p:spPr>
          <p:txBody>
            <a:bodyPr/>
            <a:lstStyle/>
            <a:p>
              <a:endParaRPr lang="he-IL">
                <a:solidFill>
                  <a:srgbClr val="000000"/>
                </a:solidFill>
              </a:endParaRPr>
            </a:p>
          </p:txBody>
        </p:sp>
      </p:grpSp>
      <p:grpSp>
        <p:nvGrpSpPr>
          <p:cNvPr id="23561" name="Group 29"/>
          <p:cNvGrpSpPr>
            <a:grpSpLocks/>
          </p:cNvGrpSpPr>
          <p:nvPr/>
        </p:nvGrpSpPr>
        <p:grpSpPr bwMode="auto">
          <a:xfrm>
            <a:off x="3513138" y="3132138"/>
            <a:ext cx="482600" cy="849312"/>
            <a:chOff x="1524" y="2151"/>
            <a:chExt cx="304" cy="535"/>
          </a:xfrm>
        </p:grpSpPr>
        <p:sp>
          <p:nvSpPr>
            <p:cNvPr id="23568" name="Line 30"/>
            <p:cNvSpPr>
              <a:spLocks noChangeAspect="1" noChangeShapeType="1"/>
            </p:cNvSpPr>
            <p:nvPr/>
          </p:nvSpPr>
          <p:spPr bwMode="auto">
            <a:xfrm>
              <a:off x="1524" y="2151"/>
              <a:ext cx="304" cy="205"/>
            </a:xfrm>
            <a:prstGeom prst="line">
              <a:avLst/>
            </a:prstGeom>
            <a:noFill/>
            <a:ln w="22225">
              <a:solidFill>
                <a:schemeClr val="tx1"/>
              </a:solidFill>
              <a:round/>
              <a:headEnd/>
              <a:tailEnd/>
            </a:ln>
          </p:spPr>
          <p:txBody>
            <a:bodyPr/>
            <a:lstStyle/>
            <a:p>
              <a:endParaRPr lang="he-IL">
                <a:solidFill>
                  <a:srgbClr val="000000"/>
                </a:solidFill>
              </a:endParaRPr>
            </a:p>
          </p:txBody>
        </p:sp>
        <p:sp>
          <p:nvSpPr>
            <p:cNvPr id="23569" name="Line 31"/>
            <p:cNvSpPr>
              <a:spLocks noChangeAspect="1" noChangeShapeType="1"/>
            </p:cNvSpPr>
            <p:nvPr/>
          </p:nvSpPr>
          <p:spPr bwMode="auto">
            <a:xfrm flipH="1">
              <a:off x="1634" y="2356"/>
              <a:ext cx="194" cy="330"/>
            </a:xfrm>
            <a:prstGeom prst="line">
              <a:avLst/>
            </a:prstGeom>
            <a:noFill/>
            <a:ln w="22225">
              <a:solidFill>
                <a:schemeClr val="tx1"/>
              </a:solidFill>
              <a:round/>
              <a:headEnd/>
              <a:tailEnd/>
            </a:ln>
          </p:spPr>
          <p:txBody>
            <a:bodyPr/>
            <a:lstStyle/>
            <a:p>
              <a:endParaRPr lang="he-IL">
                <a:solidFill>
                  <a:srgbClr val="000000"/>
                </a:solidFill>
              </a:endParaRPr>
            </a:p>
          </p:txBody>
        </p:sp>
      </p:grpSp>
      <p:sp>
        <p:nvSpPr>
          <p:cNvPr id="37930" name="Line 42"/>
          <p:cNvSpPr>
            <a:spLocks noChangeAspect="1" noChangeShapeType="1"/>
          </p:cNvSpPr>
          <p:nvPr/>
        </p:nvSpPr>
        <p:spPr bwMode="auto">
          <a:xfrm flipH="1">
            <a:off x="1374775" y="1754189"/>
            <a:ext cx="522288" cy="325437"/>
          </a:xfrm>
          <a:prstGeom prst="line">
            <a:avLst/>
          </a:prstGeom>
          <a:noFill/>
          <a:ln w="22225">
            <a:solidFill>
              <a:schemeClr val="tx1"/>
            </a:solidFill>
            <a:round/>
            <a:headEnd/>
            <a:tailEnd/>
          </a:ln>
        </p:spPr>
        <p:txBody>
          <a:bodyPr lIns="91430" tIns="45715" rIns="91430" bIns="45715"/>
          <a:lstStyle/>
          <a:p>
            <a:endParaRPr lang="he-IL">
              <a:solidFill>
                <a:srgbClr val="000000"/>
              </a:solidFill>
            </a:endParaRPr>
          </a:p>
        </p:txBody>
      </p:sp>
      <p:sp>
        <p:nvSpPr>
          <p:cNvPr id="37938" name="Line 50"/>
          <p:cNvSpPr>
            <a:spLocks noChangeAspect="1" noChangeShapeType="1"/>
          </p:cNvSpPr>
          <p:nvPr/>
        </p:nvSpPr>
        <p:spPr bwMode="auto">
          <a:xfrm flipH="1">
            <a:off x="7797801" y="3457576"/>
            <a:ext cx="307975" cy="523875"/>
          </a:xfrm>
          <a:prstGeom prst="line">
            <a:avLst/>
          </a:prstGeom>
          <a:noFill/>
          <a:ln w="22225">
            <a:solidFill>
              <a:schemeClr val="tx1"/>
            </a:solidFill>
            <a:round/>
            <a:headEnd/>
            <a:tailEnd/>
          </a:ln>
        </p:spPr>
        <p:txBody>
          <a:bodyPr lIns="91430" tIns="45715" rIns="91430" bIns="45715"/>
          <a:lstStyle/>
          <a:p>
            <a:endParaRPr lang="he-IL">
              <a:solidFill>
                <a:srgbClr val="000000"/>
              </a:solidFill>
            </a:endParaRPr>
          </a:p>
        </p:txBody>
      </p:sp>
      <p:sp>
        <p:nvSpPr>
          <p:cNvPr id="37939" name="Line 51"/>
          <p:cNvSpPr>
            <a:spLocks noChangeAspect="1" noChangeShapeType="1"/>
          </p:cNvSpPr>
          <p:nvPr/>
        </p:nvSpPr>
        <p:spPr bwMode="auto">
          <a:xfrm>
            <a:off x="8124826" y="3448051"/>
            <a:ext cx="269875" cy="523875"/>
          </a:xfrm>
          <a:prstGeom prst="line">
            <a:avLst/>
          </a:prstGeom>
          <a:noFill/>
          <a:ln w="22225">
            <a:solidFill>
              <a:schemeClr val="tx1"/>
            </a:solidFill>
            <a:round/>
            <a:headEnd/>
            <a:tailEnd/>
          </a:ln>
        </p:spPr>
        <p:txBody>
          <a:bodyPr lIns="91430" tIns="45715" rIns="91430" bIns="45715"/>
          <a:lstStyle/>
          <a:p>
            <a:endParaRPr lang="he-IL">
              <a:solidFill>
                <a:srgbClr val="000000"/>
              </a:solidFill>
            </a:endParaRPr>
          </a:p>
        </p:txBody>
      </p:sp>
      <p:sp>
        <p:nvSpPr>
          <p:cNvPr id="37942" name="Line 54"/>
          <p:cNvSpPr>
            <a:spLocks noChangeAspect="1" noChangeShapeType="1"/>
          </p:cNvSpPr>
          <p:nvPr/>
        </p:nvSpPr>
        <p:spPr bwMode="auto">
          <a:xfrm flipH="1">
            <a:off x="3690938" y="3455989"/>
            <a:ext cx="307975" cy="523875"/>
          </a:xfrm>
          <a:prstGeom prst="line">
            <a:avLst/>
          </a:prstGeom>
          <a:noFill/>
          <a:ln w="22225">
            <a:solidFill>
              <a:schemeClr val="tx1"/>
            </a:solidFill>
            <a:round/>
            <a:headEnd/>
            <a:tailEnd/>
          </a:ln>
        </p:spPr>
        <p:txBody>
          <a:bodyPr lIns="91430" tIns="45715" rIns="91430" bIns="45715"/>
          <a:lstStyle/>
          <a:p>
            <a:endParaRPr lang="he-IL">
              <a:solidFill>
                <a:srgbClr val="000000"/>
              </a:solidFill>
            </a:endParaRPr>
          </a:p>
        </p:txBody>
      </p:sp>
      <p:sp>
        <p:nvSpPr>
          <p:cNvPr id="37943" name="Line 55"/>
          <p:cNvSpPr>
            <a:spLocks noChangeAspect="1" noChangeShapeType="1"/>
          </p:cNvSpPr>
          <p:nvPr/>
        </p:nvSpPr>
        <p:spPr bwMode="auto">
          <a:xfrm>
            <a:off x="5818188" y="3446464"/>
            <a:ext cx="269875" cy="523875"/>
          </a:xfrm>
          <a:prstGeom prst="line">
            <a:avLst/>
          </a:prstGeom>
          <a:noFill/>
          <a:ln w="22225">
            <a:solidFill>
              <a:schemeClr val="tx1"/>
            </a:solidFill>
            <a:round/>
            <a:headEnd/>
            <a:tailEnd/>
          </a:ln>
        </p:spPr>
        <p:txBody>
          <a:bodyPr lIns="91430" tIns="45715" rIns="91430" bIns="45715"/>
          <a:lstStyle/>
          <a:p>
            <a:endParaRPr lang="he-IL">
              <a:solidFill>
                <a:srgbClr val="000000"/>
              </a:solidFill>
            </a:endParaRPr>
          </a:p>
        </p:txBody>
      </p:sp>
      <p:sp>
        <p:nvSpPr>
          <p:cNvPr id="37945" name="Line 57"/>
          <p:cNvSpPr>
            <a:spLocks noChangeAspect="1" noChangeShapeType="1"/>
          </p:cNvSpPr>
          <p:nvPr/>
        </p:nvSpPr>
        <p:spPr bwMode="auto">
          <a:xfrm flipH="1">
            <a:off x="4127500" y="1760539"/>
            <a:ext cx="522288" cy="325437"/>
          </a:xfrm>
          <a:prstGeom prst="line">
            <a:avLst/>
          </a:prstGeom>
          <a:noFill/>
          <a:ln w="22225">
            <a:solidFill>
              <a:schemeClr val="tx1"/>
            </a:solidFill>
            <a:round/>
            <a:headEnd/>
            <a:tailEnd/>
          </a:ln>
        </p:spPr>
        <p:txBody>
          <a:bodyPr lIns="91430" tIns="45715" rIns="91430" bIns="45715"/>
          <a:lstStyle/>
          <a:p>
            <a:endParaRPr lang="he-IL">
              <a:solidFill>
                <a:srgbClr val="000000"/>
              </a:solidFill>
            </a:endParaRPr>
          </a:p>
        </p:txBody>
      </p:sp>
    </p:spTree>
    <p:extLst>
      <p:ext uri="{BB962C8B-B14F-4D97-AF65-F5344CB8AC3E}">
        <p14:creationId xmlns:p14="http://schemas.microsoft.com/office/powerpoint/2010/main" val="99668701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55556E-7 1.85185E-6 L 5.55556E-7 0.36829 " pathEditMode="relative" rAng="0" ptsTypes="AA">
                                      <p:cBhvr>
                                        <p:cTn id="6" dur="500" fill="hold"/>
                                        <p:tgtEl>
                                          <p:spTgt spid="37930"/>
                                        </p:tgtEl>
                                        <p:attrNameLst>
                                          <p:attrName>ppt_x</p:attrName>
                                          <p:attrName>ppt_y</p:attrName>
                                        </p:attrNameLst>
                                      </p:cBhvr>
                                      <p:rCtr x="0" y="184"/>
                                    </p:animMotion>
                                  </p:childTnLst>
                                </p:cTn>
                              </p:par>
                              <p:par>
                                <p:cTn id="7" presetID="42" presetClass="path" presetSubtype="0" accel="50000" decel="50000" fill="hold" grpId="0" nodeType="withEffect">
                                  <p:stCondLst>
                                    <p:cond delay="0"/>
                                  </p:stCondLst>
                                  <p:childTnLst>
                                    <p:animMotion origin="layout" path="M -1.11111E-6 -4.07407E-6 L -0.30104 0.36737 " pathEditMode="relative" rAng="0" ptsTypes="AA">
                                      <p:cBhvr>
                                        <p:cTn id="8" dur="500" fill="hold"/>
                                        <p:tgtEl>
                                          <p:spTgt spid="37945"/>
                                        </p:tgtEl>
                                        <p:attrNameLst>
                                          <p:attrName>ppt_x</p:attrName>
                                          <p:attrName>ppt_y</p:attrName>
                                        </p:attrNameLst>
                                      </p:cBhvr>
                                      <p:rCtr x="-151" y="184"/>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1.94444E-6 -4.73282E-6 L -0.28125 0.1691 " pathEditMode="relative" rAng="0" ptsTypes="AA">
                                      <p:cBhvr>
                                        <p:cTn id="12" dur="500" fill="hold"/>
                                        <p:tgtEl>
                                          <p:spTgt spid="37938"/>
                                        </p:tgtEl>
                                        <p:attrNameLst>
                                          <p:attrName>ppt_x</p:attrName>
                                          <p:attrName>ppt_y</p:attrName>
                                        </p:attrNameLst>
                                      </p:cBhvr>
                                      <p:rCtr x="-141" y="84"/>
                                    </p:animMotion>
                                  </p:childTnLst>
                                </p:cTn>
                              </p:par>
                              <p:par>
                                <p:cTn id="13" presetID="42" presetClass="path" presetSubtype="0" accel="50000" decel="50000" fill="hold" grpId="0" nodeType="withEffect">
                                  <p:stCondLst>
                                    <p:cond delay="0"/>
                                  </p:stCondLst>
                                  <p:childTnLst>
                                    <p:animMotion origin="layout" path="M 3.88889E-6 -3.41198E-6 L 0.16788 0.16933 " pathEditMode="relative" rAng="0" ptsTypes="AA">
                                      <p:cBhvr>
                                        <p:cTn id="14" dur="500" fill="hold"/>
                                        <p:tgtEl>
                                          <p:spTgt spid="37942"/>
                                        </p:tgtEl>
                                        <p:attrNameLst>
                                          <p:attrName>ppt_x</p:attrName>
                                          <p:attrName>ppt_y</p:attrName>
                                        </p:attrNameLst>
                                      </p:cBhvr>
                                      <p:rCtr x="84" y="8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38889E-6 3.19223E-6 L -0.13073 0.17048 " pathEditMode="relative" rAng="0" ptsTypes="AA">
                                      <p:cBhvr>
                                        <p:cTn id="18" dur="500" fill="hold"/>
                                        <p:tgtEl>
                                          <p:spTgt spid="37939"/>
                                        </p:tgtEl>
                                        <p:attrNameLst>
                                          <p:attrName>ppt_x</p:attrName>
                                          <p:attrName>ppt_y</p:attrName>
                                        </p:attrNameLst>
                                      </p:cBhvr>
                                      <p:rCtr x="-65" y="85"/>
                                    </p:animMotion>
                                  </p:childTnLst>
                                </p:cTn>
                              </p:par>
                              <p:par>
                                <p:cTn id="19" presetID="42" presetClass="path" presetSubtype="0" accel="50000" decel="50000" fill="hold" grpId="0" nodeType="withEffect">
                                  <p:stCondLst>
                                    <p:cond delay="0"/>
                                  </p:stCondLst>
                                  <p:childTnLst>
                                    <p:animMotion origin="layout" path="M -1.66667E-6 4.51307E-6 L 0.12153 0.17048 " pathEditMode="relative" rAng="0" ptsTypes="AA">
                                      <p:cBhvr>
                                        <p:cTn id="20" dur="500" fill="hold"/>
                                        <p:tgtEl>
                                          <p:spTgt spid="37943"/>
                                        </p:tgtEl>
                                        <p:attrNameLst>
                                          <p:attrName>ppt_x</p:attrName>
                                          <p:attrName>ppt_y</p:attrName>
                                        </p:attrNameLst>
                                      </p:cBhvr>
                                      <p:rCtr x="61"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0" grpId="0" animBg="1"/>
      <p:bldP spid="37938" grpId="0" animBg="1"/>
      <p:bldP spid="37939" grpId="0" animBg="1"/>
      <p:bldP spid="37942" grpId="0" animBg="1"/>
      <p:bldP spid="37943" grpId="0" animBg="1"/>
      <p:bldP spid="37945"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a:t>Generalized Game</a:t>
            </a:r>
          </a:p>
        </p:txBody>
      </p:sp>
      <p:sp>
        <p:nvSpPr>
          <p:cNvPr id="24579" name="Rectangle 3"/>
          <p:cNvSpPr>
            <a:spLocks noChangeArrowheads="1"/>
          </p:cNvSpPr>
          <p:nvPr/>
        </p:nvSpPr>
        <p:spPr bwMode="auto">
          <a:xfrm>
            <a:off x="0" y="-184661"/>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24580" name="Rectangle 4"/>
          <p:cNvSpPr>
            <a:spLocks noChangeArrowheads="1"/>
          </p:cNvSpPr>
          <p:nvPr/>
        </p:nvSpPr>
        <p:spPr bwMode="auto">
          <a:xfrm>
            <a:off x="0" y="-41785"/>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24581" name="Rectangle 5"/>
          <p:cNvSpPr>
            <a:spLocks noChangeArrowheads="1"/>
          </p:cNvSpPr>
          <p:nvPr/>
        </p:nvSpPr>
        <p:spPr bwMode="auto">
          <a:xfrm>
            <a:off x="0" y="-184661"/>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24582" name="Rectangle 6"/>
          <p:cNvSpPr>
            <a:spLocks noChangeArrowheads="1"/>
          </p:cNvSpPr>
          <p:nvPr/>
        </p:nvSpPr>
        <p:spPr bwMode="auto">
          <a:xfrm>
            <a:off x="0" y="53465"/>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pic>
        <p:nvPicPr>
          <p:cNvPr id="24583" name="Picture 7"/>
          <p:cNvPicPr>
            <a:picLocks noChangeAspect="1" noChangeArrowheads="1"/>
          </p:cNvPicPr>
          <p:nvPr/>
        </p:nvPicPr>
        <p:blipFill>
          <a:blip r:embed="rId2" cstate="print"/>
          <a:srcRect/>
          <a:stretch>
            <a:fillRect/>
          </a:stretch>
        </p:blipFill>
        <p:spPr bwMode="auto">
          <a:xfrm>
            <a:off x="604838" y="1341438"/>
            <a:ext cx="7934325" cy="762000"/>
          </a:xfrm>
          <a:prstGeom prst="rect">
            <a:avLst/>
          </a:prstGeom>
          <a:noFill/>
          <a:ln w="25400">
            <a:noFill/>
            <a:prstDash val="dash"/>
            <a:miter lim="800000"/>
            <a:headEnd/>
            <a:tailEnd type="none" w="lg" len="lg"/>
          </a:ln>
        </p:spPr>
      </p:pic>
      <p:pic>
        <p:nvPicPr>
          <p:cNvPr id="24584" name="Picture 8"/>
          <p:cNvPicPr>
            <a:picLocks noChangeAspect="1" noChangeArrowheads="1"/>
          </p:cNvPicPr>
          <p:nvPr/>
        </p:nvPicPr>
        <p:blipFill>
          <a:blip r:embed="rId3" cstate="print"/>
          <a:srcRect/>
          <a:stretch>
            <a:fillRect/>
          </a:stretch>
        </p:blipFill>
        <p:spPr bwMode="auto">
          <a:xfrm>
            <a:off x="576263" y="2243139"/>
            <a:ext cx="7991475" cy="828675"/>
          </a:xfrm>
          <a:prstGeom prst="rect">
            <a:avLst/>
          </a:prstGeom>
          <a:noFill/>
          <a:ln w="25400">
            <a:noFill/>
            <a:prstDash val="dash"/>
            <a:miter lim="800000"/>
            <a:headEnd/>
            <a:tailEnd type="none" w="lg" len="lg"/>
          </a:ln>
        </p:spPr>
      </p:pic>
      <p:pic>
        <p:nvPicPr>
          <p:cNvPr id="181257" name="Picture 9"/>
          <p:cNvPicPr>
            <a:picLocks noChangeAspect="1" noChangeArrowheads="1"/>
          </p:cNvPicPr>
          <p:nvPr/>
        </p:nvPicPr>
        <p:blipFill>
          <a:blip r:embed="rId4" cstate="print"/>
          <a:srcRect/>
          <a:stretch>
            <a:fillRect/>
          </a:stretch>
        </p:blipFill>
        <p:spPr bwMode="auto">
          <a:xfrm>
            <a:off x="561975" y="3224214"/>
            <a:ext cx="7962900" cy="153352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043199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flipH="1">
            <a:off x="2676526" y="2546351"/>
            <a:ext cx="422275" cy="701675"/>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5603" name="Line 3"/>
          <p:cNvSpPr>
            <a:spLocks noChangeShapeType="1"/>
          </p:cNvSpPr>
          <p:nvPr/>
        </p:nvSpPr>
        <p:spPr bwMode="auto">
          <a:xfrm>
            <a:off x="3098800" y="2546351"/>
            <a:ext cx="0" cy="701675"/>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5604" name="Line 4"/>
          <p:cNvSpPr>
            <a:spLocks noChangeShapeType="1"/>
          </p:cNvSpPr>
          <p:nvPr/>
        </p:nvSpPr>
        <p:spPr bwMode="auto">
          <a:xfrm>
            <a:off x="3098800" y="2547939"/>
            <a:ext cx="420688" cy="700087"/>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5605" name="Text Box 5"/>
          <p:cNvSpPr txBox="1">
            <a:spLocks noChangeArrowheads="1"/>
          </p:cNvSpPr>
          <p:nvPr/>
        </p:nvSpPr>
        <p:spPr bwMode="auto">
          <a:xfrm>
            <a:off x="2935289" y="2352676"/>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25606" name="Text Box 7"/>
          <p:cNvSpPr txBox="1">
            <a:spLocks noChangeArrowheads="1"/>
          </p:cNvSpPr>
          <p:nvPr/>
        </p:nvSpPr>
        <p:spPr bwMode="auto">
          <a:xfrm>
            <a:off x="1992314" y="17129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5607" name="Text Box 8"/>
          <p:cNvSpPr txBox="1">
            <a:spLocks noChangeArrowheads="1"/>
          </p:cNvSpPr>
          <p:nvPr/>
        </p:nvSpPr>
        <p:spPr bwMode="auto">
          <a:xfrm>
            <a:off x="1057275" y="24145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5608" name="Text Box 9"/>
          <p:cNvSpPr txBox="1">
            <a:spLocks noChangeArrowheads="1"/>
          </p:cNvSpPr>
          <p:nvPr/>
        </p:nvSpPr>
        <p:spPr bwMode="auto">
          <a:xfrm>
            <a:off x="1308100" y="1528763"/>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25609" name="Text Box 12"/>
          <p:cNvSpPr txBox="1">
            <a:spLocks noChangeArrowheads="1"/>
          </p:cNvSpPr>
          <p:nvPr/>
        </p:nvSpPr>
        <p:spPr bwMode="auto">
          <a:xfrm>
            <a:off x="3348039" y="30638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25610" name="Text Box 13"/>
          <p:cNvSpPr txBox="1">
            <a:spLocks noChangeArrowheads="1"/>
          </p:cNvSpPr>
          <p:nvPr/>
        </p:nvSpPr>
        <p:spPr bwMode="auto">
          <a:xfrm>
            <a:off x="2936875" y="30638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5611" name="Text Box 14"/>
          <p:cNvSpPr txBox="1">
            <a:spLocks noChangeArrowheads="1"/>
          </p:cNvSpPr>
          <p:nvPr/>
        </p:nvSpPr>
        <p:spPr bwMode="auto">
          <a:xfrm>
            <a:off x="2514600" y="30638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99343" name="Text Box 15"/>
          <p:cNvSpPr txBox="1">
            <a:spLocks noChangeArrowheads="1"/>
          </p:cNvSpPr>
          <p:nvPr/>
        </p:nvSpPr>
        <p:spPr bwMode="auto">
          <a:xfrm>
            <a:off x="1317625" y="3816351"/>
            <a:ext cx="552450" cy="369322"/>
          </a:xfrm>
          <a:prstGeom prst="rect">
            <a:avLst/>
          </a:prstGeom>
          <a:noFill/>
          <a:ln w="25400">
            <a:noFill/>
            <a:miter lim="800000"/>
            <a:headEnd/>
            <a:tailEnd/>
          </a:ln>
        </p:spPr>
        <p:txBody>
          <a:bodyPr lIns="91430" tIns="45715" rIns="91430" bIns="45715">
            <a:spAutoFit/>
          </a:bodyPr>
          <a:lstStyle/>
          <a:p>
            <a:r>
              <a:rPr lang="en-US" i="1">
                <a:solidFill>
                  <a:srgbClr val="000000"/>
                </a:solidFill>
              </a:rPr>
              <a:t>T’</a:t>
            </a:r>
          </a:p>
        </p:txBody>
      </p:sp>
      <p:sp>
        <p:nvSpPr>
          <p:cNvPr id="99345" name="Text Box 17"/>
          <p:cNvSpPr txBox="1">
            <a:spLocks noChangeArrowheads="1"/>
          </p:cNvSpPr>
          <p:nvPr/>
        </p:nvSpPr>
        <p:spPr bwMode="auto">
          <a:xfrm>
            <a:off x="3136900" y="4591051"/>
            <a:ext cx="382588" cy="369322"/>
          </a:xfrm>
          <a:prstGeom prst="rect">
            <a:avLst/>
          </a:prstGeom>
          <a:noFill/>
          <a:ln w="12700">
            <a:noFill/>
            <a:miter lim="800000"/>
            <a:headEnd/>
            <a:tailEnd/>
          </a:ln>
        </p:spPr>
        <p:txBody>
          <a:bodyPr lIns="91430" tIns="45715" rIns="91430" bIns="45715">
            <a:spAutoFit/>
          </a:bodyPr>
          <a:lstStyle/>
          <a:p>
            <a:pPr>
              <a:spcBef>
                <a:spcPct val="50000"/>
              </a:spcBef>
            </a:pPr>
            <a:r>
              <a:rPr lang="en-US" i="1">
                <a:solidFill>
                  <a:srgbClr val="000000"/>
                </a:solidFill>
              </a:rPr>
              <a:t>n’</a:t>
            </a:r>
          </a:p>
        </p:txBody>
      </p:sp>
      <p:sp>
        <p:nvSpPr>
          <p:cNvPr id="25614" name="Line 20"/>
          <p:cNvSpPr>
            <a:spLocks noChangeShapeType="1"/>
          </p:cNvSpPr>
          <p:nvPr/>
        </p:nvSpPr>
        <p:spPr bwMode="auto">
          <a:xfrm flipH="1" flipV="1">
            <a:off x="2154238" y="1895476"/>
            <a:ext cx="944562" cy="650875"/>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5615" name="Line 22"/>
          <p:cNvSpPr>
            <a:spLocks noChangeShapeType="1"/>
          </p:cNvSpPr>
          <p:nvPr/>
        </p:nvSpPr>
        <p:spPr bwMode="auto">
          <a:xfrm flipH="1">
            <a:off x="1219200" y="1897064"/>
            <a:ext cx="944563" cy="701675"/>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99383" name="Line 55"/>
          <p:cNvSpPr>
            <a:spLocks noChangeShapeType="1"/>
          </p:cNvSpPr>
          <p:nvPr/>
        </p:nvSpPr>
        <p:spPr bwMode="auto">
          <a:xfrm flipH="1">
            <a:off x="5734051" y="1735138"/>
            <a:ext cx="2486025" cy="4038600"/>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99384" name="Line 56"/>
          <p:cNvSpPr>
            <a:spLocks noChangeShapeType="1"/>
          </p:cNvSpPr>
          <p:nvPr/>
        </p:nvSpPr>
        <p:spPr bwMode="auto">
          <a:xfrm>
            <a:off x="5438775" y="1812926"/>
            <a:ext cx="2684463" cy="4041775"/>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grpSp>
        <p:nvGrpSpPr>
          <p:cNvPr id="2" name="Group 66"/>
          <p:cNvGrpSpPr>
            <a:grpSpLocks/>
          </p:cNvGrpSpPr>
          <p:nvPr/>
        </p:nvGrpSpPr>
        <p:grpSpPr bwMode="auto">
          <a:xfrm>
            <a:off x="1990725" y="1720851"/>
            <a:ext cx="1679576" cy="1720850"/>
            <a:chOff x="1248" y="1876"/>
            <a:chExt cx="1058" cy="1084"/>
          </a:xfrm>
        </p:grpSpPr>
        <p:sp>
          <p:nvSpPr>
            <p:cNvPr id="25626" name="Line 57"/>
            <p:cNvSpPr>
              <a:spLocks noChangeShapeType="1"/>
            </p:cNvSpPr>
            <p:nvPr/>
          </p:nvSpPr>
          <p:spPr bwMode="auto">
            <a:xfrm flipH="1">
              <a:off x="1679" y="2401"/>
              <a:ext cx="266" cy="442"/>
            </a:xfrm>
            <a:prstGeom prst="line">
              <a:avLst/>
            </a:prstGeom>
            <a:noFill/>
            <a:ln w="25400">
              <a:solidFill>
                <a:schemeClr val="tx1"/>
              </a:solidFill>
              <a:round/>
              <a:headEnd/>
              <a:tailEnd/>
            </a:ln>
          </p:spPr>
          <p:txBody>
            <a:bodyPr/>
            <a:lstStyle/>
            <a:p>
              <a:endParaRPr lang="he-IL">
                <a:solidFill>
                  <a:srgbClr val="000000"/>
                </a:solidFill>
              </a:endParaRPr>
            </a:p>
          </p:txBody>
        </p:sp>
        <p:sp>
          <p:nvSpPr>
            <p:cNvPr id="25627" name="Line 58"/>
            <p:cNvSpPr>
              <a:spLocks noChangeShapeType="1"/>
            </p:cNvSpPr>
            <p:nvPr/>
          </p:nvSpPr>
          <p:spPr bwMode="auto">
            <a:xfrm>
              <a:off x="1945" y="2401"/>
              <a:ext cx="0" cy="442"/>
            </a:xfrm>
            <a:prstGeom prst="line">
              <a:avLst/>
            </a:prstGeom>
            <a:noFill/>
            <a:ln w="25400">
              <a:solidFill>
                <a:schemeClr val="tx1"/>
              </a:solidFill>
              <a:round/>
              <a:headEnd/>
              <a:tailEnd/>
            </a:ln>
          </p:spPr>
          <p:txBody>
            <a:bodyPr/>
            <a:lstStyle/>
            <a:p>
              <a:endParaRPr lang="he-IL">
                <a:solidFill>
                  <a:srgbClr val="000000"/>
                </a:solidFill>
              </a:endParaRPr>
            </a:p>
          </p:txBody>
        </p:sp>
        <p:sp>
          <p:nvSpPr>
            <p:cNvPr id="25628" name="Line 59"/>
            <p:cNvSpPr>
              <a:spLocks noChangeShapeType="1"/>
            </p:cNvSpPr>
            <p:nvPr/>
          </p:nvSpPr>
          <p:spPr bwMode="auto">
            <a:xfrm>
              <a:off x="1945" y="2402"/>
              <a:ext cx="265" cy="441"/>
            </a:xfrm>
            <a:prstGeom prst="line">
              <a:avLst/>
            </a:prstGeom>
            <a:noFill/>
            <a:ln w="25400">
              <a:solidFill>
                <a:schemeClr val="tx1"/>
              </a:solidFill>
              <a:round/>
              <a:headEnd/>
              <a:tailEnd/>
            </a:ln>
          </p:spPr>
          <p:txBody>
            <a:bodyPr/>
            <a:lstStyle/>
            <a:p>
              <a:endParaRPr lang="he-IL">
                <a:solidFill>
                  <a:srgbClr val="000000"/>
                </a:solidFill>
              </a:endParaRPr>
            </a:p>
          </p:txBody>
        </p:sp>
        <p:sp>
          <p:nvSpPr>
            <p:cNvPr id="25629" name="Text Box 60"/>
            <p:cNvSpPr txBox="1">
              <a:spLocks noChangeArrowheads="1"/>
            </p:cNvSpPr>
            <p:nvPr/>
          </p:nvSpPr>
          <p:spPr bwMode="auto">
            <a:xfrm>
              <a:off x="1842" y="2279"/>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25630" name="Text Box 61"/>
            <p:cNvSpPr txBox="1">
              <a:spLocks noChangeArrowheads="1"/>
            </p:cNvSpPr>
            <p:nvPr/>
          </p:nvSpPr>
          <p:spPr bwMode="auto">
            <a:xfrm>
              <a:off x="1248" y="1876"/>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25631" name="Text Box 62"/>
            <p:cNvSpPr txBox="1">
              <a:spLocks noChangeArrowheads="1"/>
            </p:cNvSpPr>
            <p:nvPr/>
          </p:nvSpPr>
          <p:spPr bwMode="auto">
            <a:xfrm>
              <a:off x="2102" y="2727"/>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25632" name="Text Box 63"/>
            <p:cNvSpPr txBox="1">
              <a:spLocks noChangeArrowheads="1"/>
            </p:cNvSpPr>
            <p:nvPr/>
          </p:nvSpPr>
          <p:spPr bwMode="auto">
            <a:xfrm>
              <a:off x="1843" y="2727"/>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25633" name="Text Box 64"/>
            <p:cNvSpPr txBox="1">
              <a:spLocks noChangeArrowheads="1"/>
            </p:cNvSpPr>
            <p:nvPr/>
          </p:nvSpPr>
          <p:spPr bwMode="auto">
            <a:xfrm>
              <a:off x="1577" y="2727"/>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25634" name="Line 65"/>
            <p:cNvSpPr>
              <a:spLocks noChangeShapeType="1"/>
            </p:cNvSpPr>
            <p:nvPr/>
          </p:nvSpPr>
          <p:spPr bwMode="auto">
            <a:xfrm flipH="1" flipV="1">
              <a:off x="1350" y="1991"/>
              <a:ext cx="595" cy="410"/>
            </a:xfrm>
            <a:prstGeom prst="line">
              <a:avLst/>
            </a:prstGeom>
            <a:noFill/>
            <a:ln w="25400">
              <a:solidFill>
                <a:schemeClr val="tx1"/>
              </a:solidFill>
              <a:round/>
              <a:headEnd/>
              <a:tailEnd/>
            </a:ln>
          </p:spPr>
          <p:txBody>
            <a:bodyPr/>
            <a:lstStyle/>
            <a:p>
              <a:endParaRPr lang="he-IL">
                <a:solidFill>
                  <a:srgbClr val="000000"/>
                </a:solidFill>
              </a:endParaRPr>
            </a:p>
          </p:txBody>
        </p:sp>
      </p:grpSp>
      <p:grpSp>
        <p:nvGrpSpPr>
          <p:cNvPr id="3" name="Group 72"/>
          <p:cNvGrpSpPr>
            <a:grpSpLocks/>
          </p:cNvGrpSpPr>
          <p:nvPr/>
        </p:nvGrpSpPr>
        <p:grpSpPr bwMode="auto">
          <a:xfrm>
            <a:off x="1055689" y="1720850"/>
            <a:ext cx="2201863" cy="1071564"/>
            <a:chOff x="1751" y="556"/>
            <a:chExt cx="1387" cy="675"/>
          </a:xfrm>
        </p:grpSpPr>
        <p:sp>
          <p:nvSpPr>
            <p:cNvPr id="25621" name="Text Box 67"/>
            <p:cNvSpPr txBox="1">
              <a:spLocks noChangeArrowheads="1"/>
            </p:cNvSpPr>
            <p:nvPr/>
          </p:nvSpPr>
          <p:spPr bwMode="auto">
            <a:xfrm>
              <a:off x="2934" y="959"/>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25622" name="Text Box 68"/>
            <p:cNvSpPr txBox="1">
              <a:spLocks noChangeArrowheads="1"/>
            </p:cNvSpPr>
            <p:nvPr/>
          </p:nvSpPr>
          <p:spPr bwMode="auto">
            <a:xfrm>
              <a:off x="2340" y="556"/>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25623" name="Text Box 69"/>
            <p:cNvSpPr txBox="1">
              <a:spLocks noChangeArrowheads="1"/>
            </p:cNvSpPr>
            <p:nvPr/>
          </p:nvSpPr>
          <p:spPr bwMode="auto">
            <a:xfrm>
              <a:off x="1751" y="998"/>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25624" name="Line 70"/>
            <p:cNvSpPr>
              <a:spLocks noChangeShapeType="1"/>
            </p:cNvSpPr>
            <p:nvPr/>
          </p:nvSpPr>
          <p:spPr bwMode="auto">
            <a:xfrm flipH="1" flipV="1">
              <a:off x="2442" y="671"/>
              <a:ext cx="595" cy="410"/>
            </a:xfrm>
            <a:prstGeom prst="line">
              <a:avLst/>
            </a:prstGeom>
            <a:noFill/>
            <a:ln w="25400">
              <a:solidFill>
                <a:schemeClr val="tx1"/>
              </a:solidFill>
              <a:round/>
              <a:headEnd/>
              <a:tailEnd/>
            </a:ln>
          </p:spPr>
          <p:txBody>
            <a:bodyPr/>
            <a:lstStyle/>
            <a:p>
              <a:endParaRPr lang="he-IL">
                <a:solidFill>
                  <a:srgbClr val="000000"/>
                </a:solidFill>
              </a:endParaRPr>
            </a:p>
          </p:txBody>
        </p:sp>
        <p:sp>
          <p:nvSpPr>
            <p:cNvPr id="25625" name="Line 71"/>
            <p:cNvSpPr>
              <a:spLocks noChangeShapeType="1"/>
            </p:cNvSpPr>
            <p:nvPr/>
          </p:nvSpPr>
          <p:spPr bwMode="auto">
            <a:xfrm flipH="1">
              <a:off x="1853" y="672"/>
              <a:ext cx="595" cy="442"/>
            </a:xfrm>
            <a:prstGeom prst="line">
              <a:avLst/>
            </a:prstGeom>
            <a:noFill/>
            <a:ln w="25400">
              <a:solidFill>
                <a:schemeClr val="tx1"/>
              </a:solidFill>
              <a:round/>
              <a:headEnd/>
              <a:tailEnd/>
            </a:ln>
          </p:spPr>
          <p:txBody>
            <a:bodyPr/>
            <a:lstStyle/>
            <a:p>
              <a:endParaRPr lang="he-IL">
                <a:solidFill>
                  <a:srgbClr val="000000"/>
                </a:solidFill>
              </a:endParaRPr>
            </a:p>
          </p:txBody>
        </p:sp>
      </p:grpSp>
      <p:pic>
        <p:nvPicPr>
          <p:cNvPr id="25620" name="Picture 74"/>
          <p:cNvPicPr>
            <a:picLocks noChangeAspect="1" noChangeArrowheads="1"/>
          </p:cNvPicPr>
          <p:nvPr/>
        </p:nvPicPr>
        <p:blipFill>
          <a:blip r:embed="rId2" cstate="print"/>
          <a:srcRect/>
          <a:stretch>
            <a:fillRect/>
          </a:stretch>
        </p:blipFill>
        <p:spPr bwMode="auto">
          <a:xfrm>
            <a:off x="417513" y="323850"/>
            <a:ext cx="7743825" cy="76200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193277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333  E"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9" presetClass="entr" presetSubtype="0" fill="hold" grpId="0" nodeType="afterEffect">
                                  <p:stCondLst>
                                    <p:cond delay="0"/>
                                  </p:stCondLst>
                                  <p:childTnLst>
                                    <p:set>
                                      <p:cBhvr>
                                        <p:cTn id="9" dur="1" fill="hold">
                                          <p:stCondLst>
                                            <p:cond delay="0"/>
                                          </p:stCondLst>
                                        </p:cTn>
                                        <p:tgtEl>
                                          <p:spTgt spid="99343"/>
                                        </p:tgtEl>
                                        <p:attrNameLst>
                                          <p:attrName>style.visibility</p:attrName>
                                        </p:attrNameLst>
                                      </p:cBhvr>
                                      <p:to>
                                        <p:strVal val="visible"/>
                                      </p:to>
                                    </p:set>
                                    <p:animEffect transition="in" filter="dissolve">
                                      <p:cBhvr>
                                        <p:cTn id="10" dur="500"/>
                                        <p:tgtEl>
                                          <p:spTgt spid="9934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9345"/>
                                        </p:tgtEl>
                                        <p:attrNameLst>
                                          <p:attrName>style.visibility</p:attrName>
                                        </p:attrNameLst>
                                      </p:cBhvr>
                                      <p:to>
                                        <p:strVal val="visible"/>
                                      </p:to>
                                    </p:set>
                                    <p:animEffect transition="in" filter="dissolve">
                                      <p:cBhvr>
                                        <p:cTn id="13" dur="500"/>
                                        <p:tgtEl>
                                          <p:spTgt spid="99345"/>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3.7037E-6 L 0.51841 0.24352 " pathEditMode="relative" rAng="0" ptsTypes="AA">
                                      <p:cBhvr>
                                        <p:cTn id="17" dur="2000" fill="hold"/>
                                        <p:tgtEl>
                                          <p:spTgt spid="3"/>
                                        </p:tgtEl>
                                        <p:attrNameLst>
                                          <p:attrName>ppt_x</p:attrName>
                                          <p:attrName>ppt_y</p:attrName>
                                        </p:attrNameLst>
                                      </p:cBhvr>
                                      <p:rCtr x="25900" y="12200"/>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9384"/>
                                        </p:tgtEl>
                                        <p:attrNameLst>
                                          <p:attrName>style.visibility</p:attrName>
                                        </p:attrNameLst>
                                      </p:cBhvr>
                                      <p:to>
                                        <p:strVal val="visible"/>
                                      </p:to>
                                    </p:set>
                                    <p:animEffect transition="in" filter="wipe(up)">
                                      <p:cBhvr>
                                        <p:cTn id="22" dur="500"/>
                                        <p:tgtEl>
                                          <p:spTgt spid="9938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9383"/>
                                        </p:tgtEl>
                                        <p:attrNameLst>
                                          <p:attrName>style.visibility</p:attrName>
                                        </p:attrNameLst>
                                      </p:cBhvr>
                                      <p:to>
                                        <p:strVal val="visible"/>
                                      </p:to>
                                    </p:set>
                                    <p:animEffect transition="in" filter="wipe(up)">
                                      <p:cBhvr>
                                        <p:cTn id="25" dur="500"/>
                                        <p:tgtEl>
                                          <p:spTgt spid="99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3" grpId="0"/>
      <p:bldP spid="99345" grpId="0"/>
      <p:bldP spid="99383" grpId="0" animBg="1"/>
      <p:bldP spid="99384"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a:t>Generalized Game</a:t>
            </a:r>
          </a:p>
        </p:txBody>
      </p:sp>
      <p:sp>
        <p:nvSpPr>
          <p:cNvPr id="26627" name="Rectangle 3"/>
          <p:cNvSpPr>
            <a:spLocks noChangeArrowheads="1"/>
          </p:cNvSpPr>
          <p:nvPr/>
        </p:nvSpPr>
        <p:spPr bwMode="auto">
          <a:xfrm>
            <a:off x="0" y="-184661"/>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26628" name="Rectangle 4"/>
          <p:cNvSpPr>
            <a:spLocks noChangeArrowheads="1"/>
          </p:cNvSpPr>
          <p:nvPr/>
        </p:nvSpPr>
        <p:spPr bwMode="auto">
          <a:xfrm>
            <a:off x="0" y="-41785"/>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26629" name="Rectangle 5"/>
          <p:cNvSpPr>
            <a:spLocks noChangeArrowheads="1"/>
          </p:cNvSpPr>
          <p:nvPr/>
        </p:nvSpPr>
        <p:spPr bwMode="auto">
          <a:xfrm>
            <a:off x="0" y="-184661"/>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26630" name="Rectangle 6"/>
          <p:cNvSpPr>
            <a:spLocks noChangeArrowheads="1"/>
          </p:cNvSpPr>
          <p:nvPr/>
        </p:nvSpPr>
        <p:spPr bwMode="auto">
          <a:xfrm>
            <a:off x="0" y="53465"/>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pic>
        <p:nvPicPr>
          <p:cNvPr id="26631" name="Picture 7"/>
          <p:cNvPicPr>
            <a:picLocks noChangeAspect="1" noChangeArrowheads="1"/>
          </p:cNvPicPr>
          <p:nvPr/>
        </p:nvPicPr>
        <p:blipFill>
          <a:blip r:embed="rId2" cstate="print"/>
          <a:srcRect/>
          <a:stretch>
            <a:fillRect/>
          </a:stretch>
        </p:blipFill>
        <p:spPr bwMode="auto">
          <a:xfrm>
            <a:off x="604838" y="1341438"/>
            <a:ext cx="7934325" cy="762000"/>
          </a:xfrm>
          <a:prstGeom prst="rect">
            <a:avLst/>
          </a:prstGeom>
          <a:noFill/>
          <a:ln w="25400">
            <a:noFill/>
            <a:prstDash val="dash"/>
            <a:miter lim="800000"/>
            <a:headEnd/>
            <a:tailEnd type="none" w="lg" len="lg"/>
          </a:ln>
        </p:spPr>
      </p:pic>
      <p:pic>
        <p:nvPicPr>
          <p:cNvPr id="26632" name="Picture 8"/>
          <p:cNvPicPr>
            <a:picLocks noChangeAspect="1" noChangeArrowheads="1"/>
          </p:cNvPicPr>
          <p:nvPr/>
        </p:nvPicPr>
        <p:blipFill>
          <a:blip r:embed="rId3" cstate="print"/>
          <a:srcRect/>
          <a:stretch>
            <a:fillRect/>
          </a:stretch>
        </p:blipFill>
        <p:spPr bwMode="auto">
          <a:xfrm>
            <a:off x="576263" y="2243139"/>
            <a:ext cx="7991475" cy="828675"/>
          </a:xfrm>
          <a:prstGeom prst="rect">
            <a:avLst/>
          </a:prstGeom>
          <a:noFill/>
          <a:ln w="25400">
            <a:noFill/>
            <a:prstDash val="dash"/>
            <a:miter lim="800000"/>
            <a:headEnd/>
            <a:tailEnd type="none" w="lg" len="lg"/>
          </a:ln>
        </p:spPr>
      </p:pic>
      <p:pic>
        <p:nvPicPr>
          <p:cNvPr id="26633" name="Picture 10"/>
          <p:cNvPicPr>
            <a:picLocks noChangeAspect="1" noChangeArrowheads="1"/>
          </p:cNvPicPr>
          <p:nvPr/>
        </p:nvPicPr>
        <p:blipFill>
          <a:blip r:embed="rId4" cstate="print"/>
          <a:srcRect/>
          <a:stretch>
            <a:fillRect/>
          </a:stretch>
        </p:blipFill>
        <p:spPr bwMode="auto">
          <a:xfrm>
            <a:off x="614363" y="3186114"/>
            <a:ext cx="7934325" cy="24669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197833453"/>
      </p:ext>
    </p:extLst>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flipH="1">
            <a:off x="1238250" y="1781175"/>
            <a:ext cx="1077913"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7651" name="Line 4"/>
          <p:cNvSpPr>
            <a:spLocks noChangeShapeType="1"/>
          </p:cNvSpPr>
          <p:nvPr/>
        </p:nvSpPr>
        <p:spPr bwMode="auto">
          <a:xfrm>
            <a:off x="2316163" y="1781175"/>
            <a:ext cx="1077912"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7652" name="Line 6"/>
          <p:cNvSpPr>
            <a:spLocks noChangeShapeType="1"/>
          </p:cNvSpPr>
          <p:nvPr/>
        </p:nvSpPr>
        <p:spPr bwMode="auto">
          <a:xfrm flipH="1">
            <a:off x="606426" y="2752726"/>
            <a:ext cx="631825"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7653" name="Line 7"/>
          <p:cNvSpPr>
            <a:spLocks noChangeShapeType="1"/>
          </p:cNvSpPr>
          <p:nvPr/>
        </p:nvSpPr>
        <p:spPr bwMode="auto">
          <a:xfrm>
            <a:off x="1238250" y="2752726"/>
            <a:ext cx="0"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7654" name="Line 8"/>
          <p:cNvSpPr>
            <a:spLocks noChangeShapeType="1"/>
          </p:cNvSpPr>
          <p:nvPr/>
        </p:nvSpPr>
        <p:spPr bwMode="auto">
          <a:xfrm>
            <a:off x="1238250" y="2752726"/>
            <a:ext cx="609600"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7655" name="Line 12"/>
          <p:cNvSpPr>
            <a:spLocks noChangeShapeType="1"/>
          </p:cNvSpPr>
          <p:nvPr/>
        </p:nvSpPr>
        <p:spPr bwMode="auto">
          <a:xfrm flipH="1">
            <a:off x="2757488" y="2751138"/>
            <a:ext cx="631825"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7656" name="Line 13"/>
          <p:cNvSpPr>
            <a:spLocks noChangeShapeType="1"/>
          </p:cNvSpPr>
          <p:nvPr/>
        </p:nvSpPr>
        <p:spPr bwMode="auto">
          <a:xfrm>
            <a:off x="3389313" y="2751138"/>
            <a:ext cx="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7657" name="Line 14"/>
          <p:cNvSpPr>
            <a:spLocks noChangeShapeType="1"/>
          </p:cNvSpPr>
          <p:nvPr/>
        </p:nvSpPr>
        <p:spPr bwMode="auto">
          <a:xfrm>
            <a:off x="3389313" y="2751138"/>
            <a:ext cx="60960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7658" name="Text Box 15"/>
          <p:cNvSpPr txBox="1">
            <a:spLocks noChangeArrowheads="1"/>
          </p:cNvSpPr>
          <p:nvPr/>
        </p:nvSpPr>
        <p:spPr bwMode="auto">
          <a:xfrm>
            <a:off x="2149475" y="15779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3024" name="Text Box 16"/>
          <p:cNvSpPr txBox="1">
            <a:spLocks noChangeArrowheads="1"/>
          </p:cNvSpPr>
          <p:nvPr/>
        </p:nvSpPr>
        <p:spPr bwMode="auto">
          <a:xfrm>
            <a:off x="1085850" y="2282825"/>
            <a:ext cx="516468"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43025" name="Text Box 17"/>
          <p:cNvSpPr txBox="1">
            <a:spLocks noChangeArrowheads="1"/>
          </p:cNvSpPr>
          <p:nvPr/>
        </p:nvSpPr>
        <p:spPr bwMode="auto">
          <a:xfrm>
            <a:off x="3227389" y="2271713"/>
            <a:ext cx="567764"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27661" name="Text Box 18"/>
          <p:cNvSpPr txBox="1">
            <a:spLocks noChangeArrowheads="1"/>
          </p:cNvSpPr>
          <p:nvPr/>
        </p:nvSpPr>
        <p:spPr bwMode="auto">
          <a:xfrm>
            <a:off x="3836989"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7662" name="Text Box 19"/>
          <p:cNvSpPr txBox="1">
            <a:spLocks noChangeArrowheads="1"/>
          </p:cNvSpPr>
          <p:nvPr/>
        </p:nvSpPr>
        <p:spPr bwMode="auto">
          <a:xfrm>
            <a:off x="3217864"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7663" name="Text Box 20"/>
          <p:cNvSpPr txBox="1">
            <a:spLocks noChangeArrowheads="1"/>
          </p:cNvSpPr>
          <p:nvPr/>
        </p:nvSpPr>
        <p:spPr bwMode="auto">
          <a:xfrm>
            <a:off x="2595564"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7664" name="Text Box 21"/>
          <p:cNvSpPr txBox="1">
            <a:spLocks noChangeArrowheads="1"/>
          </p:cNvSpPr>
          <p:nvPr/>
        </p:nvSpPr>
        <p:spPr bwMode="auto">
          <a:xfrm>
            <a:off x="1685925"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7665" name="Text Box 22"/>
          <p:cNvSpPr txBox="1">
            <a:spLocks noChangeArrowheads="1"/>
          </p:cNvSpPr>
          <p:nvPr/>
        </p:nvSpPr>
        <p:spPr bwMode="auto">
          <a:xfrm>
            <a:off x="1076325"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7666" name="Text Box 23"/>
          <p:cNvSpPr txBox="1">
            <a:spLocks noChangeArrowheads="1"/>
          </p:cNvSpPr>
          <p:nvPr/>
        </p:nvSpPr>
        <p:spPr bwMode="auto">
          <a:xfrm>
            <a:off x="427039"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3032" name="Text Box 24"/>
          <p:cNvSpPr txBox="1">
            <a:spLocks noChangeArrowheads="1"/>
          </p:cNvSpPr>
          <p:nvPr/>
        </p:nvSpPr>
        <p:spPr bwMode="auto">
          <a:xfrm>
            <a:off x="468314" y="3281363"/>
            <a:ext cx="336500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     b	c	     a      b    c</a:t>
            </a:r>
          </a:p>
        </p:txBody>
      </p:sp>
      <p:pic>
        <p:nvPicPr>
          <p:cNvPr id="27668" name="Picture 45"/>
          <p:cNvPicPr>
            <a:picLocks noChangeAspect="1" noChangeArrowheads="1"/>
          </p:cNvPicPr>
          <p:nvPr/>
        </p:nvPicPr>
        <p:blipFill>
          <a:blip r:embed="rId2" cstate="print"/>
          <a:srcRect/>
          <a:stretch>
            <a:fillRect/>
          </a:stretch>
        </p:blipFill>
        <p:spPr bwMode="auto">
          <a:xfrm>
            <a:off x="468313" y="328614"/>
            <a:ext cx="7667625" cy="8667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07144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animEffect transition="in" filter="dissolve">
                                      <p:cBhvr>
                                        <p:cTn id="7" dur="500"/>
                                        <p:tgtEl>
                                          <p:spTgt spid="430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025"/>
                                        </p:tgtEl>
                                        <p:attrNameLst>
                                          <p:attrName>style.visibility</p:attrName>
                                        </p:attrNameLst>
                                      </p:cBhvr>
                                      <p:to>
                                        <p:strVal val="visible"/>
                                      </p:to>
                                    </p:set>
                                    <p:animEffect transition="in" filter="dissolve">
                                      <p:cBhvr>
                                        <p:cTn id="10" dur="500"/>
                                        <p:tgtEl>
                                          <p:spTgt spid="43025"/>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43032">
                                            <p:txEl>
                                              <p:pRg st="0" end="0"/>
                                            </p:txEl>
                                          </p:spTgt>
                                        </p:tgtEl>
                                        <p:attrNameLst>
                                          <p:attrName>style.visibility</p:attrName>
                                        </p:attrNameLst>
                                      </p:cBhvr>
                                      <p:to>
                                        <p:strVal val="visible"/>
                                      </p:to>
                                    </p:set>
                                    <p:anim calcmode="discrete" valueType="clr">
                                      <p:cBhvr override="childStyle">
                                        <p:cTn id="15" dur="80"/>
                                        <p:tgtEl>
                                          <p:spTgt spid="430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3032">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303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p:bldP spid="430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400" b="1" dirty="0">
                <a:solidFill>
                  <a:srgbClr val="0000FF"/>
                </a:solidFill>
              </a:rPr>
              <a:t>2. Epistemic models of unawareness</a:t>
            </a:r>
          </a:p>
        </p:txBody>
      </p:sp>
    </p:spTree>
    <p:extLst>
      <p:ext uri="{BB962C8B-B14F-4D97-AF65-F5344CB8AC3E}">
        <p14:creationId xmlns:p14="http://schemas.microsoft.com/office/powerpoint/2010/main" val="350618626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3"/>
          <p:cNvSpPr>
            <a:spLocks noChangeShapeType="1"/>
          </p:cNvSpPr>
          <p:nvPr/>
        </p:nvSpPr>
        <p:spPr bwMode="auto">
          <a:xfrm flipH="1">
            <a:off x="1238250" y="1781175"/>
            <a:ext cx="1077913"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75" name="Line 4"/>
          <p:cNvSpPr>
            <a:spLocks noChangeShapeType="1"/>
          </p:cNvSpPr>
          <p:nvPr/>
        </p:nvSpPr>
        <p:spPr bwMode="auto">
          <a:xfrm>
            <a:off x="2316163" y="1781175"/>
            <a:ext cx="1077912"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76" name="Line 5"/>
          <p:cNvSpPr>
            <a:spLocks noChangeShapeType="1"/>
          </p:cNvSpPr>
          <p:nvPr/>
        </p:nvSpPr>
        <p:spPr bwMode="auto">
          <a:xfrm flipH="1">
            <a:off x="606426" y="2752726"/>
            <a:ext cx="631825"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77" name="Line 6"/>
          <p:cNvSpPr>
            <a:spLocks noChangeShapeType="1"/>
          </p:cNvSpPr>
          <p:nvPr/>
        </p:nvSpPr>
        <p:spPr bwMode="auto">
          <a:xfrm>
            <a:off x="1238250" y="2752726"/>
            <a:ext cx="0"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78" name="Line 7"/>
          <p:cNvSpPr>
            <a:spLocks noChangeShapeType="1"/>
          </p:cNvSpPr>
          <p:nvPr/>
        </p:nvSpPr>
        <p:spPr bwMode="auto">
          <a:xfrm>
            <a:off x="1238250" y="2752726"/>
            <a:ext cx="609600"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79" name="Line 8"/>
          <p:cNvSpPr>
            <a:spLocks noChangeShapeType="1"/>
          </p:cNvSpPr>
          <p:nvPr/>
        </p:nvSpPr>
        <p:spPr bwMode="auto">
          <a:xfrm flipH="1">
            <a:off x="2757488" y="2751138"/>
            <a:ext cx="631825"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80" name="Line 9"/>
          <p:cNvSpPr>
            <a:spLocks noChangeShapeType="1"/>
          </p:cNvSpPr>
          <p:nvPr/>
        </p:nvSpPr>
        <p:spPr bwMode="auto">
          <a:xfrm>
            <a:off x="3389313" y="2751138"/>
            <a:ext cx="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81" name="Line 10"/>
          <p:cNvSpPr>
            <a:spLocks noChangeShapeType="1"/>
          </p:cNvSpPr>
          <p:nvPr/>
        </p:nvSpPr>
        <p:spPr bwMode="auto">
          <a:xfrm>
            <a:off x="3389313" y="2751138"/>
            <a:ext cx="60960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82" name="Text Box 11"/>
          <p:cNvSpPr txBox="1">
            <a:spLocks noChangeArrowheads="1"/>
          </p:cNvSpPr>
          <p:nvPr/>
        </p:nvSpPr>
        <p:spPr bwMode="auto">
          <a:xfrm>
            <a:off x="2149475" y="15779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683" name="Text Box 12"/>
          <p:cNvSpPr txBox="1">
            <a:spLocks noChangeArrowheads="1"/>
          </p:cNvSpPr>
          <p:nvPr/>
        </p:nvSpPr>
        <p:spPr bwMode="auto">
          <a:xfrm>
            <a:off x="1085850" y="2282825"/>
            <a:ext cx="516468"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28684" name="Text Box 13"/>
          <p:cNvSpPr txBox="1">
            <a:spLocks noChangeArrowheads="1"/>
          </p:cNvSpPr>
          <p:nvPr/>
        </p:nvSpPr>
        <p:spPr bwMode="auto">
          <a:xfrm>
            <a:off x="3227389" y="2271713"/>
            <a:ext cx="567764"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28685" name="Text Box 14"/>
          <p:cNvSpPr txBox="1">
            <a:spLocks noChangeArrowheads="1"/>
          </p:cNvSpPr>
          <p:nvPr/>
        </p:nvSpPr>
        <p:spPr bwMode="auto">
          <a:xfrm>
            <a:off x="3836989"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686" name="Text Box 15"/>
          <p:cNvSpPr txBox="1">
            <a:spLocks noChangeArrowheads="1"/>
          </p:cNvSpPr>
          <p:nvPr/>
        </p:nvSpPr>
        <p:spPr bwMode="auto">
          <a:xfrm>
            <a:off x="3217864"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687" name="Text Box 16"/>
          <p:cNvSpPr txBox="1">
            <a:spLocks noChangeArrowheads="1"/>
          </p:cNvSpPr>
          <p:nvPr/>
        </p:nvSpPr>
        <p:spPr bwMode="auto">
          <a:xfrm>
            <a:off x="2595564"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688" name="Text Box 17"/>
          <p:cNvSpPr txBox="1">
            <a:spLocks noChangeArrowheads="1"/>
          </p:cNvSpPr>
          <p:nvPr/>
        </p:nvSpPr>
        <p:spPr bwMode="auto">
          <a:xfrm>
            <a:off x="1685925"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689" name="Text Box 18"/>
          <p:cNvSpPr txBox="1">
            <a:spLocks noChangeArrowheads="1"/>
          </p:cNvSpPr>
          <p:nvPr/>
        </p:nvSpPr>
        <p:spPr bwMode="auto">
          <a:xfrm>
            <a:off x="1076325"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690" name="Text Box 19"/>
          <p:cNvSpPr txBox="1">
            <a:spLocks noChangeArrowheads="1"/>
          </p:cNvSpPr>
          <p:nvPr/>
        </p:nvSpPr>
        <p:spPr bwMode="auto">
          <a:xfrm>
            <a:off x="427039"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691" name="Text Box 20"/>
          <p:cNvSpPr txBox="1">
            <a:spLocks noChangeArrowheads="1"/>
          </p:cNvSpPr>
          <p:nvPr/>
        </p:nvSpPr>
        <p:spPr bwMode="auto">
          <a:xfrm>
            <a:off x="468314" y="3281363"/>
            <a:ext cx="336500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     b	c	     a      b    c</a:t>
            </a:r>
          </a:p>
        </p:txBody>
      </p:sp>
      <p:sp>
        <p:nvSpPr>
          <p:cNvPr id="28692" name="Line 21"/>
          <p:cNvSpPr>
            <a:spLocks noChangeShapeType="1"/>
          </p:cNvSpPr>
          <p:nvPr/>
        </p:nvSpPr>
        <p:spPr bwMode="auto">
          <a:xfrm flipH="1">
            <a:off x="5599113" y="1779588"/>
            <a:ext cx="1077912"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93" name="Line 22"/>
          <p:cNvSpPr>
            <a:spLocks noChangeShapeType="1"/>
          </p:cNvSpPr>
          <p:nvPr/>
        </p:nvSpPr>
        <p:spPr bwMode="auto">
          <a:xfrm>
            <a:off x="6677025" y="1779588"/>
            <a:ext cx="1077913"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94" name="Line 23"/>
          <p:cNvSpPr>
            <a:spLocks noChangeShapeType="1"/>
          </p:cNvSpPr>
          <p:nvPr/>
        </p:nvSpPr>
        <p:spPr bwMode="auto">
          <a:xfrm flipH="1">
            <a:off x="4967288" y="2751138"/>
            <a:ext cx="631825"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95" name="Line 24"/>
          <p:cNvSpPr>
            <a:spLocks noChangeShapeType="1"/>
          </p:cNvSpPr>
          <p:nvPr/>
        </p:nvSpPr>
        <p:spPr bwMode="auto">
          <a:xfrm>
            <a:off x="5599113" y="2751138"/>
            <a:ext cx="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96" name="Line 25"/>
          <p:cNvSpPr>
            <a:spLocks noChangeShapeType="1"/>
          </p:cNvSpPr>
          <p:nvPr/>
        </p:nvSpPr>
        <p:spPr bwMode="auto">
          <a:xfrm>
            <a:off x="5599113" y="2751138"/>
            <a:ext cx="60960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97" name="Line 26"/>
          <p:cNvSpPr>
            <a:spLocks noChangeShapeType="1"/>
          </p:cNvSpPr>
          <p:nvPr/>
        </p:nvSpPr>
        <p:spPr bwMode="auto">
          <a:xfrm flipH="1">
            <a:off x="7118351" y="2749551"/>
            <a:ext cx="631825"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698" name="Line 27"/>
          <p:cNvSpPr>
            <a:spLocks noChangeShapeType="1"/>
          </p:cNvSpPr>
          <p:nvPr/>
        </p:nvSpPr>
        <p:spPr bwMode="auto">
          <a:xfrm>
            <a:off x="7750175" y="2749551"/>
            <a:ext cx="0"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4060" name="Line 28"/>
          <p:cNvSpPr>
            <a:spLocks noChangeShapeType="1"/>
          </p:cNvSpPr>
          <p:nvPr/>
        </p:nvSpPr>
        <p:spPr bwMode="auto">
          <a:xfrm>
            <a:off x="7750175" y="2749551"/>
            <a:ext cx="609600"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8700" name="Text Box 29"/>
          <p:cNvSpPr txBox="1">
            <a:spLocks noChangeArrowheads="1"/>
          </p:cNvSpPr>
          <p:nvPr/>
        </p:nvSpPr>
        <p:spPr bwMode="auto">
          <a:xfrm>
            <a:off x="6510339" y="15763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701" name="Text Box 30"/>
          <p:cNvSpPr txBox="1">
            <a:spLocks noChangeArrowheads="1"/>
          </p:cNvSpPr>
          <p:nvPr/>
        </p:nvSpPr>
        <p:spPr bwMode="auto">
          <a:xfrm>
            <a:off x="5446714" y="2281238"/>
            <a:ext cx="516468"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28702" name="Text Box 31"/>
          <p:cNvSpPr txBox="1">
            <a:spLocks noChangeArrowheads="1"/>
          </p:cNvSpPr>
          <p:nvPr/>
        </p:nvSpPr>
        <p:spPr bwMode="auto">
          <a:xfrm>
            <a:off x="7588250" y="2270125"/>
            <a:ext cx="567764"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44064" name="Text Box 32"/>
          <p:cNvSpPr txBox="1">
            <a:spLocks noChangeArrowheads="1"/>
          </p:cNvSpPr>
          <p:nvPr/>
        </p:nvSpPr>
        <p:spPr bwMode="auto">
          <a:xfrm>
            <a:off x="8197850"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704" name="Text Box 33"/>
          <p:cNvSpPr txBox="1">
            <a:spLocks noChangeArrowheads="1"/>
          </p:cNvSpPr>
          <p:nvPr/>
        </p:nvSpPr>
        <p:spPr bwMode="auto">
          <a:xfrm>
            <a:off x="7578725" y="36433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705" name="Text Box 34"/>
          <p:cNvSpPr txBox="1">
            <a:spLocks noChangeArrowheads="1"/>
          </p:cNvSpPr>
          <p:nvPr/>
        </p:nvSpPr>
        <p:spPr bwMode="auto">
          <a:xfrm>
            <a:off x="6956425"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706" name="Text Box 35"/>
          <p:cNvSpPr txBox="1">
            <a:spLocks noChangeArrowheads="1"/>
          </p:cNvSpPr>
          <p:nvPr/>
        </p:nvSpPr>
        <p:spPr bwMode="auto">
          <a:xfrm>
            <a:off x="6046789" y="36433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707" name="Text Box 36"/>
          <p:cNvSpPr txBox="1">
            <a:spLocks noChangeArrowheads="1"/>
          </p:cNvSpPr>
          <p:nvPr/>
        </p:nvSpPr>
        <p:spPr bwMode="auto">
          <a:xfrm>
            <a:off x="5437189"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708" name="Text Box 37"/>
          <p:cNvSpPr txBox="1">
            <a:spLocks noChangeArrowheads="1"/>
          </p:cNvSpPr>
          <p:nvPr/>
        </p:nvSpPr>
        <p:spPr bwMode="auto">
          <a:xfrm>
            <a:off x="4787900"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8709" name="Text Box 38"/>
          <p:cNvSpPr txBox="1">
            <a:spLocks noChangeArrowheads="1"/>
          </p:cNvSpPr>
          <p:nvPr/>
        </p:nvSpPr>
        <p:spPr bwMode="auto">
          <a:xfrm>
            <a:off x="4829175" y="3279776"/>
            <a:ext cx="336500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     b	c	     a      b    c</a:t>
            </a:r>
          </a:p>
        </p:txBody>
      </p:sp>
      <p:sp>
        <p:nvSpPr>
          <p:cNvPr id="44071" name="Rectangle 39"/>
          <p:cNvSpPr>
            <a:spLocks noChangeArrowheads="1"/>
          </p:cNvSpPr>
          <p:nvPr/>
        </p:nvSpPr>
        <p:spPr bwMode="auto">
          <a:xfrm>
            <a:off x="7900988" y="3279775"/>
            <a:ext cx="296862" cy="368300"/>
          </a:xfrm>
          <a:prstGeom prst="rect">
            <a:avLst/>
          </a:prstGeom>
          <a:solidFill>
            <a:schemeClr val="bg1"/>
          </a:solidFill>
          <a:ln w="25400">
            <a:noFill/>
            <a:miter lim="800000"/>
            <a:headEnd/>
            <a:tailEnd/>
          </a:ln>
        </p:spPr>
        <p:txBody>
          <a:bodyPr wrap="none" lIns="91430" tIns="45715" rIns="91430" bIns="45715" anchor="ctr"/>
          <a:lstStyle/>
          <a:p>
            <a:endParaRPr lang="he-IL">
              <a:solidFill>
                <a:srgbClr val="000000"/>
              </a:solidFill>
            </a:endParaRPr>
          </a:p>
        </p:txBody>
      </p:sp>
      <p:sp>
        <p:nvSpPr>
          <p:cNvPr id="44072" name="Line 40"/>
          <p:cNvSpPr>
            <a:spLocks noChangeShapeType="1"/>
          </p:cNvSpPr>
          <p:nvPr/>
        </p:nvSpPr>
        <p:spPr bwMode="auto">
          <a:xfrm>
            <a:off x="5313363" y="1577975"/>
            <a:ext cx="3467100" cy="3302000"/>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44073" name="Line 41"/>
          <p:cNvSpPr>
            <a:spLocks noChangeShapeType="1"/>
          </p:cNvSpPr>
          <p:nvPr/>
        </p:nvSpPr>
        <p:spPr bwMode="auto">
          <a:xfrm flipH="1">
            <a:off x="4967288" y="1577976"/>
            <a:ext cx="3184525" cy="3128963"/>
          </a:xfrm>
          <a:prstGeom prst="line">
            <a:avLst/>
          </a:prstGeom>
          <a:noFill/>
          <a:ln w="44450">
            <a:solidFill>
              <a:srgbClr val="FF3300"/>
            </a:solidFill>
            <a:round/>
            <a:headEnd/>
            <a:tailEnd/>
          </a:ln>
        </p:spPr>
        <p:txBody>
          <a:bodyPr lIns="91430" tIns="45715" rIns="91430" bIns="45715"/>
          <a:lstStyle/>
          <a:p>
            <a:endParaRPr lang="he-IL">
              <a:solidFill>
                <a:srgbClr val="000000"/>
              </a:solidFill>
            </a:endParaRPr>
          </a:p>
        </p:txBody>
      </p:sp>
      <p:pic>
        <p:nvPicPr>
          <p:cNvPr id="28713" name="Picture 43"/>
          <p:cNvPicPr>
            <a:picLocks noChangeAspect="1" noChangeArrowheads="1"/>
          </p:cNvPicPr>
          <p:nvPr/>
        </p:nvPicPr>
        <p:blipFill>
          <a:blip r:embed="rId2" cstate="print"/>
          <a:srcRect/>
          <a:stretch>
            <a:fillRect/>
          </a:stretch>
        </p:blipFill>
        <p:spPr bwMode="auto">
          <a:xfrm>
            <a:off x="468313" y="328614"/>
            <a:ext cx="7667625" cy="8667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738313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4060"/>
                                        </p:tgtEl>
                                      </p:cBhvr>
                                    </p:animEffect>
                                    <p:set>
                                      <p:cBhvr>
                                        <p:cTn id="7" dur="1" fill="hold">
                                          <p:stCondLst>
                                            <p:cond delay="499"/>
                                          </p:stCondLst>
                                        </p:cTn>
                                        <p:tgtEl>
                                          <p:spTgt spid="44060"/>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4064"/>
                                        </p:tgtEl>
                                      </p:cBhvr>
                                    </p:animEffect>
                                    <p:set>
                                      <p:cBhvr>
                                        <p:cTn id="10" dur="1" fill="hold">
                                          <p:stCondLst>
                                            <p:cond delay="499"/>
                                          </p:stCondLst>
                                        </p:cTn>
                                        <p:tgtEl>
                                          <p:spTgt spid="44064"/>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44071"/>
                                        </p:tgtEl>
                                        <p:attrNameLst>
                                          <p:attrName>style.visibility</p:attrName>
                                        </p:attrNameLst>
                                      </p:cBhvr>
                                      <p:to>
                                        <p:strVal val="visible"/>
                                      </p:to>
                                    </p:set>
                                    <p:animEffect transition="in" filter="dissolve">
                                      <p:cBhvr>
                                        <p:cTn id="13" dur="500"/>
                                        <p:tgtEl>
                                          <p:spTgt spid="4407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4072"/>
                                        </p:tgtEl>
                                        <p:attrNameLst>
                                          <p:attrName>style.visibility</p:attrName>
                                        </p:attrNameLst>
                                      </p:cBhvr>
                                      <p:to>
                                        <p:strVal val="visible"/>
                                      </p:to>
                                    </p:set>
                                    <p:animEffect transition="in" filter="wipe(up)">
                                      <p:cBhvr>
                                        <p:cTn id="18" dur="500"/>
                                        <p:tgtEl>
                                          <p:spTgt spid="44072"/>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4073"/>
                                        </p:tgtEl>
                                        <p:attrNameLst>
                                          <p:attrName>style.visibility</p:attrName>
                                        </p:attrNameLst>
                                      </p:cBhvr>
                                      <p:to>
                                        <p:strVal val="visible"/>
                                      </p:to>
                                    </p:set>
                                    <p:animEffect transition="in" filter="wipe(up)">
                                      <p:cBhvr>
                                        <p:cTn id="22" dur="500"/>
                                        <p:tgtEl>
                                          <p:spTgt spid="44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0" grpId="0" animBg="1"/>
      <p:bldP spid="44064" grpId="0"/>
      <p:bldP spid="44071" grpId="0" animBg="1"/>
      <p:bldP spid="44072" grpId="0" animBg="1"/>
      <p:bldP spid="44073"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
          <p:cNvSpPr>
            <a:spLocks noChangeShapeType="1"/>
          </p:cNvSpPr>
          <p:nvPr/>
        </p:nvSpPr>
        <p:spPr bwMode="auto">
          <a:xfrm flipH="1">
            <a:off x="1238250" y="1781175"/>
            <a:ext cx="1077913"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699" name="Line 4"/>
          <p:cNvSpPr>
            <a:spLocks noChangeShapeType="1"/>
          </p:cNvSpPr>
          <p:nvPr/>
        </p:nvSpPr>
        <p:spPr bwMode="auto">
          <a:xfrm>
            <a:off x="2316163" y="1781175"/>
            <a:ext cx="1077912"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00" name="Line 5"/>
          <p:cNvSpPr>
            <a:spLocks noChangeShapeType="1"/>
          </p:cNvSpPr>
          <p:nvPr/>
        </p:nvSpPr>
        <p:spPr bwMode="auto">
          <a:xfrm flipH="1">
            <a:off x="606426" y="2752726"/>
            <a:ext cx="631825"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01" name="Line 6"/>
          <p:cNvSpPr>
            <a:spLocks noChangeShapeType="1"/>
          </p:cNvSpPr>
          <p:nvPr/>
        </p:nvSpPr>
        <p:spPr bwMode="auto">
          <a:xfrm>
            <a:off x="1238250" y="2752726"/>
            <a:ext cx="0"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02" name="Line 7"/>
          <p:cNvSpPr>
            <a:spLocks noChangeShapeType="1"/>
          </p:cNvSpPr>
          <p:nvPr/>
        </p:nvSpPr>
        <p:spPr bwMode="auto">
          <a:xfrm>
            <a:off x="1238250" y="2752726"/>
            <a:ext cx="609600"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03" name="Line 8"/>
          <p:cNvSpPr>
            <a:spLocks noChangeShapeType="1"/>
          </p:cNvSpPr>
          <p:nvPr/>
        </p:nvSpPr>
        <p:spPr bwMode="auto">
          <a:xfrm flipH="1">
            <a:off x="2757488" y="2751138"/>
            <a:ext cx="631825"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04" name="Line 9"/>
          <p:cNvSpPr>
            <a:spLocks noChangeShapeType="1"/>
          </p:cNvSpPr>
          <p:nvPr/>
        </p:nvSpPr>
        <p:spPr bwMode="auto">
          <a:xfrm>
            <a:off x="3389313" y="2751138"/>
            <a:ext cx="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05" name="Line 10"/>
          <p:cNvSpPr>
            <a:spLocks noChangeShapeType="1"/>
          </p:cNvSpPr>
          <p:nvPr/>
        </p:nvSpPr>
        <p:spPr bwMode="auto">
          <a:xfrm>
            <a:off x="3389313" y="2751138"/>
            <a:ext cx="60960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06" name="Text Box 11"/>
          <p:cNvSpPr txBox="1">
            <a:spLocks noChangeArrowheads="1"/>
          </p:cNvSpPr>
          <p:nvPr/>
        </p:nvSpPr>
        <p:spPr bwMode="auto">
          <a:xfrm>
            <a:off x="2149475" y="15779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07" name="Text Box 12"/>
          <p:cNvSpPr txBox="1">
            <a:spLocks noChangeArrowheads="1"/>
          </p:cNvSpPr>
          <p:nvPr/>
        </p:nvSpPr>
        <p:spPr bwMode="auto">
          <a:xfrm>
            <a:off x="1085850" y="2282825"/>
            <a:ext cx="516468"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29708" name="Text Box 13"/>
          <p:cNvSpPr txBox="1">
            <a:spLocks noChangeArrowheads="1"/>
          </p:cNvSpPr>
          <p:nvPr/>
        </p:nvSpPr>
        <p:spPr bwMode="auto">
          <a:xfrm>
            <a:off x="3227389" y="2271713"/>
            <a:ext cx="567764"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29709" name="Text Box 14"/>
          <p:cNvSpPr txBox="1">
            <a:spLocks noChangeArrowheads="1"/>
          </p:cNvSpPr>
          <p:nvPr/>
        </p:nvSpPr>
        <p:spPr bwMode="auto">
          <a:xfrm>
            <a:off x="3836989"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10" name="Text Box 15"/>
          <p:cNvSpPr txBox="1">
            <a:spLocks noChangeArrowheads="1"/>
          </p:cNvSpPr>
          <p:nvPr/>
        </p:nvSpPr>
        <p:spPr bwMode="auto">
          <a:xfrm>
            <a:off x="3217864"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11" name="Text Box 16"/>
          <p:cNvSpPr txBox="1">
            <a:spLocks noChangeArrowheads="1"/>
          </p:cNvSpPr>
          <p:nvPr/>
        </p:nvSpPr>
        <p:spPr bwMode="auto">
          <a:xfrm>
            <a:off x="2595564"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12" name="Text Box 17"/>
          <p:cNvSpPr txBox="1">
            <a:spLocks noChangeArrowheads="1"/>
          </p:cNvSpPr>
          <p:nvPr/>
        </p:nvSpPr>
        <p:spPr bwMode="auto">
          <a:xfrm>
            <a:off x="1685925"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13" name="Text Box 18"/>
          <p:cNvSpPr txBox="1">
            <a:spLocks noChangeArrowheads="1"/>
          </p:cNvSpPr>
          <p:nvPr/>
        </p:nvSpPr>
        <p:spPr bwMode="auto">
          <a:xfrm>
            <a:off x="1076325"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14" name="Text Box 19"/>
          <p:cNvSpPr txBox="1">
            <a:spLocks noChangeArrowheads="1"/>
          </p:cNvSpPr>
          <p:nvPr/>
        </p:nvSpPr>
        <p:spPr bwMode="auto">
          <a:xfrm>
            <a:off x="427039" y="3646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15" name="Text Box 20"/>
          <p:cNvSpPr txBox="1">
            <a:spLocks noChangeArrowheads="1"/>
          </p:cNvSpPr>
          <p:nvPr/>
        </p:nvSpPr>
        <p:spPr bwMode="auto">
          <a:xfrm>
            <a:off x="468314" y="3281363"/>
            <a:ext cx="336500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     b	c	     a      b    c</a:t>
            </a:r>
          </a:p>
        </p:txBody>
      </p:sp>
      <p:sp>
        <p:nvSpPr>
          <p:cNvPr id="29716" name="Line 21"/>
          <p:cNvSpPr>
            <a:spLocks noChangeShapeType="1"/>
          </p:cNvSpPr>
          <p:nvPr/>
        </p:nvSpPr>
        <p:spPr bwMode="auto">
          <a:xfrm flipH="1">
            <a:off x="5599113" y="1779588"/>
            <a:ext cx="1077912"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17" name="Line 22"/>
          <p:cNvSpPr>
            <a:spLocks noChangeShapeType="1"/>
          </p:cNvSpPr>
          <p:nvPr/>
        </p:nvSpPr>
        <p:spPr bwMode="auto">
          <a:xfrm>
            <a:off x="6677025" y="1779588"/>
            <a:ext cx="1077913" cy="9715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18" name="Line 23"/>
          <p:cNvSpPr>
            <a:spLocks noChangeShapeType="1"/>
          </p:cNvSpPr>
          <p:nvPr/>
        </p:nvSpPr>
        <p:spPr bwMode="auto">
          <a:xfrm flipH="1">
            <a:off x="4967288" y="2751138"/>
            <a:ext cx="631825"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19" name="Line 24"/>
          <p:cNvSpPr>
            <a:spLocks noChangeShapeType="1"/>
          </p:cNvSpPr>
          <p:nvPr/>
        </p:nvSpPr>
        <p:spPr bwMode="auto">
          <a:xfrm>
            <a:off x="5599113" y="2751138"/>
            <a:ext cx="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20" name="Line 25"/>
          <p:cNvSpPr>
            <a:spLocks noChangeShapeType="1"/>
          </p:cNvSpPr>
          <p:nvPr/>
        </p:nvSpPr>
        <p:spPr bwMode="auto">
          <a:xfrm>
            <a:off x="5599113" y="2751138"/>
            <a:ext cx="609600" cy="1077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21" name="Line 26"/>
          <p:cNvSpPr>
            <a:spLocks noChangeShapeType="1"/>
          </p:cNvSpPr>
          <p:nvPr/>
        </p:nvSpPr>
        <p:spPr bwMode="auto">
          <a:xfrm flipH="1">
            <a:off x="7118351" y="2749551"/>
            <a:ext cx="631825"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22" name="Line 27"/>
          <p:cNvSpPr>
            <a:spLocks noChangeShapeType="1"/>
          </p:cNvSpPr>
          <p:nvPr/>
        </p:nvSpPr>
        <p:spPr bwMode="auto">
          <a:xfrm>
            <a:off x="7750175" y="2749551"/>
            <a:ext cx="0" cy="1077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29723" name="Text Box 29"/>
          <p:cNvSpPr txBox="1">
            <a:spLocks noChangeArrowheads="1"/>
          </p:cNvSpPr>
          <p:nvPr/>
        </p:nvSpPr>
        <p:spPr bwMode="auto">
          <a:xfrm>
            <a:off x="6510339" y="15763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24" name="Text Box 30"/>
          <p:cNvSpPr txBox="1">
            <a:spLocks noChangeArrowheads="1"/>
          </p:cNvSpPr>
          <p:nvPr/>
        </p:nvSpPr>
        <p:spPr bwMode="auto">
          <a:xfrm>
            <a:off x="5446714" y="2281238"/>
            <a:ext cx="516468"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29725" name="Text Box 31"/>
          <p:cNvSpPr txBox="1">
            <a:spLocks noChangeArrowheads="1"/>
          </p:cNvSpPr>
          <p:nvPr/>
        </p:nvSpPr>
        <p:spPr bwMode="auto">
          <a:xfrm>
            <a:off x="7588250" y="2270125"/>
            <a:ext cx="567764"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i</a:t>
            </a:r>
          </a:p>
          <a:p>
            <a:r>
              <a:rPr lang="en-US">
                <a:solidFill>
                  <a:srgbClr val="000000"/>
                </a:solidFill>
              </a:rPr>
              <a:t>● </a:t>
            </a:r>
            <a:r>
              <a:rPr lang="en-US" i="1">
                <a:solidFill>
                  <a:srgbClr val="000000"/>
                </a:solidFill>
              </a:rPr>
              <a:t>n’</a:t>
            </a:r>
          </a:p>
        </p:txBody>
      </p:sp>
      <p:sp>
        <p:nvSpPr>
          <p:cNvPr id="29726" name="Text Box 33"/>
          <p:cNvSpPr txBox="1">
            <a:spLocks noChangeArrowheads="1"/>
          </p:cNvSpPr>
          <p:nvPr/>
        </p:nvSpPr>
        <p:spPr bwMode="auto">
          <a:xfrm>
            <a:off x="7578725" y="36433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27" name="Text Box 34"/>
          <p:cNvSpPr txBox="1">
            <a:spLocks noChangeArrowheads="1"/>
          </p:cNvSpPr>
          <p:nvPr/>
        </p:nvSpPr>
        <p:spPr bwMode="auto">
          <a:xfrm>
            <a:off x="6956425"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28" name="Text Box 35"/>
          <p:cNvSpPr txBox="1">
            <a:spLocks noChangeArrowheads="1"/>
          </p:cNvSpPr>
          <p:nvPr/>
        </p:nvSpPr>
        <p:spPr bwMode="auto">
          <a:xfrm>
            <a:off x="6046789" y="36433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29" name="Text Box 36"/>
          <p:cNvSpPr txBox="1">
            <a:spLocks noChangeArrowheads="1"/>
          </p:cNvSpPr>
          <p:nvPr/>
        </p:nvSpPr>
        <p:spPr bwMode="auto">
          <a:xfrm>
            <a:off x="5437189"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30" name="Text Box 37"/>
          <p:cNvSpPr txBox="1">
            <a:spLocks noChangeArrowheads="1"/>
          </p:cNvSpPr>
          <p:nvPr/>
        </p:nvSpPr>
        <p:spPr bwMode="auto">
          <a:xfrm>
            <a:off x="4787900" y="3644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5094" name="Text Box 38"/>
          <p:cNvSpPr txBox="1">
            <a:spLocks noChangeArrowheads="1"/>
          </p:cNvSpPr>
          <p:nvPr/>
        </p:nvSpPr>
        <p:spPr bwMode="auto">
          <a:xfrm>
            <a:off x="4829176" y="3279776"/>
            <a:ext cx="3121347"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     b	c	     a      b  </a:t>
            </a:r>
          </a:p>
        </p:txBody>
      </p:sp>
      <p:sp>
        <p:nvSpPr>
          <p:cNvPr id="45096" name="Line 40"/>
          <p:cNvSpPr>
            <a:spLocks noChangeShapeType="1"/>
          </p:cNvSpPr>
          <p:nvPr/>
        </p:nvSpPr>
        <p:spPr bwMode="auto">
          <a:xfrm>
            <a:off x="5313363" y="1577975"/>
            <a:ext cx="3467100" cy="3302000"/>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45097" name="Line 41"/>
          <p:cNvSpPr>
            <a:spLocks noChangeShapeType="1"/>
          </p:cNvSpPr>
          <p:nvPr/>
        </p:nvSpPr>
        <p:spPr bwMode="auto">
          <a:xfrm flipH="1">
            <a:off x="4967288" y="1577976"/>
            <a:ext cx="3184525" cy="3128963"/>
          </a:xfrm>
          <a:prstGeom prst="line">
            <a:avLst/>
          </a:prstGeom>
          <a:noFill/>
          <a:ln w="44450">
            <a:solidFill>
              <a:srgbClr val="FF3300"/>
            </a:solidFill>
            <a:round/>
            <a:headEnd/>
            <a:tailEnd/>
          </a:ln>
        </p:spPr>
        <p:txBody>
          <a:bodyPr lIns="91430" tIns="45715" rIns="91430" bIns="45715"/>
          <a:lstStyle/>
          <a:p>
            <a:endParaRPr lang="he-IL">
              <a:solidFill>
                <a:srgbClr val="000000"/>
              </a:solidFill>
            </a:endParaRPr>
          </a:p>
        </p:txBody>
      </p:sp>
      <p:sp>
        <p:nvSpPr>
          <p:cNvPr id="45098" name="Text Box 42"/>
          <p:cNvSpPr txBox="1">
            <a:spLocks noChangeArrowheads="1"/>
          </p:cNvSpPr>
          <p:nvPr/>
        </p:nvSpPr>
        <p:spPr bwMode="auto">
          <a:xfrm>
            <a:off x="4827589" y="3278188"/>
            <a:ext cx="3121347"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     b	c	     d      e  </a:t>
            </a:r>
          </a:p>
        </p:txBody>
      </p:sp>
      <p:sp>
        <p:nvSpPr>
          <p:cNvPr id="45099" name="Text Box 43"/>
          <p:cNvSpPr txBox="1">
            <a:spLocks noChangeArrowheads="1"/>
          </p:cNvSpPr>
          <p:nvPr/>
        </p:nvSpPr>
        <p:spPr bwMode="auto">
          <a:xfrm>
            <a:off x="7558088" y="1184276"/>
            <a:ext cx="1057275" cy="1200318"/>
          </a:xfrm>
          <a:prstGeom prst="rect">
            <a:avLst/>
          </a:prstGeom>
          <a:noFill/>
          <a:ln w="25400">
            <a:noFill/>
            <a:miter lim="800000"/>
            <a:headEnd/>
            <a:tailEnd/>
          </a:ln>
        </p:spPr>
        <p:txBody>
          <a:bodyPr lIns="91430" tIns="45715" rIns="91430" bIns="45715">
            <a:spAutoFit/>
          </a:bodyPr>
          <a:lstStyle/>
          <a:p>
            <a:r>
              <a:rPr lang="en-US" sz="7200" b="1" i="1">
                <a:solidFill>
                  <a:srgbClr val="99FF33"/>
                </a:solidFill>
                <a:sym typeface="Symbol" pitchFamily="18" charset="2"/>
              </a:rPr>
              <a:t></a:t>
            </a:r>
          </a:p>
        </p:txBody>
      </p:sp>
      <p:pic>
        <p:nvPicPr>
          <p:cNvPr id="29736" name="Picture 45"/>
          <p:cNvPicPr>
            <a:picLocks noChangeAspect="1" noChangeArrowheads="1"/>
          </p:cNvPicPr>
          <p:nvPr/>
        </p:nvPicPr>
        <p:blipFill>
          <a:blip r:embed="rId2" cstate="print"/>
          <a:srcRect/>
          <a:stretch>
            <a:fillRect/>
          </a:stretch>
        </p:blipFill>
        <p:spPr bwMode="auto">
          <a:xfrm>
            <a:off x="468313" y="328614"/>
            <a:ext cx="7667625" cy="8667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368567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45096"/>
                                        </p:tgtEl>
                                      </p:cBhvr>
                                    </p:animEffect>
                                    <p:set>
                                      <p:cBhvr>
                                        <p:cTn id="7" dur="1" fill="hold">
                                          <p:stCondLst>
                                            <p:cond delay="499"/>
                                          </p:stCondLst>
                                        </p:cTn>
                                        <p:tgtEl>
                                          <p:spTgt spid="4509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5097"/>
                                        </p:tgtEl>
                                      </p:cBhvr>
                                    </p:animEffect>
                                    <p:set>
                                      <p:cBhvr>
                                        <p:cTn id="10" dur="1" fill="hold">
                                          <p:stCondLst>
                                            <p:cond delay="499"/>
                                          </p:stCondLst>
                                        </p:cTn>
                                        <p:tgtEl>
                                          <p:spTgt spid="4509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5094"/>
                                        </p:tgtEl>
                                      </p:cBhvr>
                                    </p:animEffect>
                                    <p:set>
                                      <p:cBhvr>
                                        <p:cTn id="13" dur="1" fill="hold">
                                          <p:stCondLst>
                                            <p:cond delay="499"/>
                                          </p:stCondLst>
                                        </p:cTn>
                                        <p:tgtEl>
                                          <p:spTgt spid="4509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5098"/>
                                        </p:tgtEl>
                                        <p:attrNameLst>
                                          <p:attrName>style.visibility</p:attrName>
                                        </p:attrNameLst>
                                      </p:cBhvr>
                                      <p:to>
                                        <p:strVal val="visible"/>
                                      </p:to>
                                    </p:set>
                                    <p:anim calcmode="discrete" valueType="clr">
                                      <p:cBhvr override="childStyle">
                                        <p:cTn id="18" dur="80"/>
                                        <p:tgtEl>
                                          <p:spTgt spid="4509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5098"/>
                                        </p:tgtEl>
                                        <p:attrNameLst>
                                          <p:attrName>fillcolor</p:attrName>
                                        </p:attrNameLst>
                                      </p:cBhvr>
                                      <p:tavLst>
                                        <p:tav tm="0">
                                          <p:val>
                                            <p:clrVal>
                                              <a:schemeClr val="accent2"/>
                                            </p:clrVal>
                                          </p:val>
                                        </p:tav>
                                        <p:tav tm="50000">
                                          <p:val>
                                            <p:clrVal>
                                              <a:schemeClr val="hlink"/>
                                            </p:clrVal>
                                          </p:val>
                                        </p:tav>
                                      </p:tavLst>
                                    </p:anim>
                                    <p:set>
                                      <p:cBhvr>
                                        <p:cTn id="20" dur="80"/>
                                        <p:tgtEl>
                                          <p:spTgt spid="45098"/>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5099"/>
                                        </p:tgtEl>
                                        <p:attrNameLst>
                                          <p:attrName>style.visibility</p:attrName>
                                        </p:attrNameLst>
                                      </p:cBhvr>
                                      <p:to>
                                        <p:strVal val="visible"/>
                                      </p:to>
                                    </p:set>
                                    <p:animEffect transition="in" filter="wipe(down)">
                                      <p:cBhvr>
                                        <p:cTn id="25" dur="500"/>
                                        <p:tgtEl>
                                          <p:spTgt spid="45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4" grpId="0"/>
      <p:bldP spid="45096" grpId="0" animBg="1"/>
      <p:bldP spid="45097" grpId="0" animBg="1"/>
      <p:bldP spid="45098" grpId="0"/>
      <p:bldP spid="45099"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0" y="-184661"/>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30724" name="Rectangle 5"/>
          <p:cNvSpPr>
            <a:spLocks noChangeArrowheads="1"/>
          </p:cNvSpPr>
          <p:nvPr/>
        </p:nvSpPr>
        <p:spPr bwMode="auto">
          <a:xfrm>
            <a:off x="0" y="-41785"/>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30725" name="Rectangle 12"/>
          <p:cNvSpPr>
            <a:spLocks noChangeArrowheads="1"/>
          </p:cNvSpPr>
          <p:nvPr/>
        </p:nvSpPr>
        <p:spPr bwMode="auto">
          <a:xfrm>
            <a:off x="0" y="3144328"/>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sp>
        <p:nvSpPr>
          <p:cNvPr id="30726" name="Rectangle 13"/>
          <p:cNvSpPr>
            <a:spLocks noChangeArrowheads="1"/>
          </p:cNvSpPr>
          <p:nvPr/>
        </p:nvSpPr>
        <p:spPr bwMode="auto">
          <a:xfrm>
            <a:off x="0" y="3344353"/>
            <a:ext cx="184710" cy="369322"/>
          </a:xfrm>
          <a:prstGeom prst="rect">
            <a:avLst/>
          </a:prstGeom>
          <a:noFill/>
          <a:ln w="25400">
            <a:noFill/>
            <a:miter lim="800000"/>
            <a:headEnd/>
            <a:tailEnd/>
          </a:ln>
        </p:spPr>
        <p:txBody>
          <a:bodyPr wrap="none" lIns="91430" tIns="45715" rIns="91430" bIns="45715" anchor="ctr">
            <a:spAutoFit/>
          </a:bodyPr>
          <a:lstStyle/>
          <a:p>
            <a:endParaRPr lang="he-IL">
              <a:solidFill>
                <a:srgbClr val="000000"/>
              </a:solidFill>
            </a:endParaRPr>
          </a:p>
        </p:txBody>
      </p:sp>
      <p:pic>
        <p:nvPicPr>
          <p:cNvPr id="77839" name="Picture 15"/>
          <p:cNvPicPr>
            <a:picLocks noChangeAspect="1" noChangeArrowheads="1"/>
          </p:cNvPicPr>
          <p:nvPr/>
        </p:nvPicPr>
        <p:blipFill>
          <a:blip r:embed="rId2" cstate="print"/>
          <a:srcRect/>
          <a:stretch>
            <a:fillRect/>
          </a:stretch>
        </p:blipFill>
        <p:spPr bwMode="auto">
          <a:xfrm>
            <a:off x="800100" y="984054"/>
            <a:ext cx="5695950" cy="1895475"/>
          </a:xfrm>
          <a:prstGeom prst="rect">
            <a:avLst/>
          </a:prstGeom>
          <a:noFill/>
          <a:ln w="25400">
            <a:noFill/>
            <a:prstDash val="dash"/>
            <a:miter lim="800000"/>
            <a:headEnd/>
            <a:tailEnd type="none" w="lg" len="lg"/>
          </a:ln>
        </p:spPr>
      </p:pic>
      <p:pic>
        <p:nvPicPr>
          <p:cNvPr id="77840" name="Picture 16"/>
          <p:cNvPicPr>
            <a:picLocks noChangeAspect="1" noChangeArrowheads="1"/>
          </p:cNvPicPr>
          <p:nvPr/>
        </p:nvPicPr>
        <p:blipFill>
          <a:blip r:embed="rId3" cstate="print"/>
          <a:srcRect/>
          <a:stretch>
            <a:fillRect/>
          </a:stretch>
        </p:blipFill>
        <p:spPr bwMode="auto">
          <a:xfrm>
            <a:off x="890588" y="3284340"/>
            <a:ext cx="2105025" cy="53340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4204813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7839"/>
                                        </p:tgtEl>
                                        <p:attrNameLst>
                                          <p:attrName>style.visibility</p:attrName>
                                        </p:attrNameLst>
                                      </p:cBhvr>
                                      <p:to>
                                        <p:strVal val="visible"/>
                                      </p:to>
                                    </p:set>
                                    <p:animEffect transition="in" filter="dissolve">
                                      <p:cBhvr>
                                        <p:cTn id="7" dur="500"/>
                                        <p:tgtEl>
                                          <p:spTgt spid="778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7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a:t>Information sets in a generalized game</a:t>
            </a:r>
          </a:p>
        </p:txBody>
      </p:sp>
      <p:sp>
        <p:nvSpPr>
          <p:cNvPr id="31747" name="Text Box 4"/>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31748" name="Picture 8"/>
          <p:cNvPicPr>
            <a:picLocks noChangeAspect="1" noChangeArrowheads="1"/>
          </p:cNvPicPr>
          <p:nvPr/>
        </p:nvPicPr>
        <p:blipFill>
          <a:blip r:embed="rId2" cstate="print"/>
          <a:srcRect/>
          <a:stretch>
            <a:fillRect/>
          </a:stretch>
        </p:blipFill>
        <p:spPr bwMode="auto">
          <a:xfrm>
            <a:off x="542925" y="1273176"/>
            <a:ext cx="7867650" cy="8667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420203715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32771" name="Picture 7"/>
          <p:cNvPicPr>
            <a:picLocks noChangeAspect="1" noChangeArrowheads="1"/>
          </p:cNvPicPr>
          <p:nvPr/>
        </p:nvPicPr>
        <p:blipFill>
          <a:blip r:embed="rId2" cstate="print"/>
          <a:srcRect/>
          <a:stretch>
            <a:fillRect/>
          </a:stretch>
        </p:blipFill>
        <p:spPr bwMode="auto">
          <a:xfrm>
            <a:off x="419100" y="866775"/>
            <a:ext cx="8305800" cy="512445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13590118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33795" name="Picture 5"/>
          <p:cNvPicPr>
            <a:picLocks noChangeAspect="1" noChangeArrowheads="1"/>
          </p:cNvPicPr>
          <p:nvPr/>
        </p:nvPicPr>
        <p:blipFill>
          <a:blip r:embed="rId2" cstate="print"/>
          <a:srcRect/>
          <a:stretch>
            <a:fillRect/>
          </a:stretch>
        </p:blipFill>
        <p:spPr bwMode="auto">
          <a:xfrm>
            <a:off x="381001" y="852488"/>
            <a:ext cx="8353425" cy="5124450"/>
          </a:xfrm>
          <a:prstGeom prst="rect">
            <a:avLst/>
          </a:prstGeom>
          <a:noFill/>
          <a:ln w="25400">
            <a:noFill/>
            <a:prstDash val="dash"/>
            <a:miter lim="800000"/>
            <a:headEnd/>
            <a:tailEnd type="none" w="lg" len="lg"/>
          </a:ln>
        </p:spPr>
      </p:pic>
      <p:sp>
        <p:nvSpPr>
          <p:cNvPr id="8" name="TextBox 7"/>
          <p:cNvSpPr txBox="1">
            <a:spLocks noChangeArrowheads="1"/>
          </p:cNvSpPr>
          <p:nvPr/>
        </p:nvSpPr>
        <p:spPr bwMode="auto">
          <a:xfrm>
            <a:off x="6705601" y="417513"/>
            <a:ext cx="1184920" cy="369322"/>
          </a:xfrm>
          <a:prstGeom prst="rect">
            <a:avLst/>
          </a:prstGeom>
          <a:noFill/>
          <a:ln w="9525">
            <a:noFill/>
            <a:miter lim="800000"/>
            <a:headEnd/>
            <a:tailEnd/>
          </a:ln>
        </p:spPr>
        <p:txBody>
          <a:bodyPr wrap="none" lIns="91430" tIns="45715" rIns="91430" bIns="45715">
            <a:spAutoFit/>
          </a:bodyPr>
          <a:lstStyle/>
          <a:p>
            <a:r>
              <a:rPr lang="en-US" b="1">
                <a:solidFill>
                  <a:srgbClr val="6666FF"/>
                </a:solidFill>
              </a:rPr>
              <a:t>Standard</a:t>
            </a:r>
          </a:p>
        </p:txBody>
      </p:sp>
    </p:spTree>
    <p:extLst>
      <p:ext uri="{BB962C8B-B14F-4D97-AF65-F5344CB8AC3E}">
        <p14:creationId xmlns:p14="http://schemas.microsoft.com/office/powerpoint/2010/main" val="13042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34819" name="Picture 2"/>
          <p:cNvPicPr>
            <a:picLocks noChangeAspect="1" noChangeArrowheads="1"/>
          </p:cNvPicPr>
          <p:nvPr/>
        </p:nvPicPr>
        <p:blipFill>
          <a:blip r:embed="rId2" cstate="print"/>
          <a:srcRect/>
          <a:stretch>
            <a:fillRect/>
          </a:stretch>
        </p:blipFill>
        <p:spPr bwMode="auto">
          <a:xfrm>
            <a:off x="395288" y="857250"/>
            <a:ext cx="8353425" cy="5143500"/>
          </a:xfrm>
          <a:prstGeom prst="rect">
            <a:avLst/>
          </a:prstGeom>
          <a:noFill/>
          <a:ln w="25400">
            <a:noFill/>
            <a:prstDash val="dash"/>
            <a:miter lim="800000"/>
            <a:headEnd/>
            <a:tailEnd type="none" w="lg" len="lg"/>
          </a:ln>
        </p:spPr>
      </p:pic>
      <p:sp>
        <p:nvSpPr>
          <p:cNvPr id="5" name="TextBox 4"/>
          <p:cNvSpPr txBox="1">
            <a:spLocks noChangeArrowheads="1"/>
          </p:cNvSpPr>
          <p:nvPr/>
        </p:nvSpPr>
        <p:spPr bwMode="auto">
          <a:xfrm>
            <a:off x="6705600" y="417513"/>
            <a:ext cx="1492696" cy="646321"/>
          </a:xfrm>
          <a:prstGeom prst="rect">
            <a:avLst/>
          </a:prstGeom>
          <a:noFill/>
          <a:ln w="9525">
            <a:noFill/>
            <a:miter lim="800000"/>
            <a:headEnd/>
            <a:tailEnd/>
          </a:ln>
        </p:spPr>
        <p:txBody>
          <a:bodyPr wrap="none" lIns="91430" tIns="45715" rIns="91430" bIns="45715">
            <a:spAutoFit/>
          </a:bodyPr>
          <a:lstStyle/>
          <a:p>
            <a:r>
              <a:rPr lang="en-US" b="1">
                <a:solidFill>
                  <a:srgbClr val="6666FF"/>
                </a:solidFill>
              </a:rPr>
              <a:t>Standard</a:t>
            </a:r>
          </a:p>
          <a:p>
            <a:r>
              <a:rPr lang="en-US" b="1">
                <a:solidFill>
                  <a:srgbClr val="FF0000"/>
                </a:solidFill>
              </a:rPr>
              <a:t>Generalized</a:t>
            </a:r>
          </a:p>
        </p:txBody>
      </p:sp>
    </p:spTree>
    <p:extLst>
      <p:ext uri="{BB962C8B-B14F-4D97-AF65-F5344CB8AC3E}">
        <p14:creationId xmlns:p14="http://schemas.microsoft.com/office/powerpoint/2010/main" val="110216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35843" name="Picture 2"/>
          <p:cNvPicPr>
            <a:picLocks noChangeAspect="1" noChangeArrowheads="1"/>
          </p:cNvPicPr>
          <p:nvPr/>
        </p:nvPicPr>
        <p:blipFill>
          <a:blip r:embed="rId2" cstate="print"/>
          <a:srcRect/>
          <a:stretch>
            <a:fillRect/>
          </a:stretch>
        </p:blipFill>
        <p:spPr bwMode="auto">
          <a:xfrm>
            <a:off x="390526" y="847725"/>
            <a:ext cx="8391525" cy="5162550"/>
          </a:xfrm>
          <a:prstGeom prst="rect">
            <a:avLst/>
          </a:prstGeom>
          <a:noFill/>
          <a:ln w="25400">
            <a:noFill/>
            <a:prstDash val="dash"/>
            <a:miter lim="800000"/>
            <a:headEnd/>
            <a:tailEnd type="none" w="lg" len="lg"/>
          </a:ln>
        </p:spPr>
      </p:pic>
      <p:sp>
        <p:nvSpPr>
          <p:cNvPr id="5" name="TextBox 4"/>
          <p:cNvSpPr txBox="1">
            <a:spLocks noChangeArrowheads="1"/>
          </p:cNvSpPr>
          <p:nvPr/>
        </p:nvSpPr>
        <p:spPr bwMode="auto">
          <a:xfrm>
            <a:off x="6705600" y="417514"/>
            <a:ext cx="1492696" cy="923320"/>
          </a:xfrm>
          <a:prstGeom prst="rect">
            <a:avLst/>
          </a:prstGeom>
          <a:noFill/>
          <a:ln w="9525">
            <a:noFill/>
            <a:miter lim="800000"/>
            <a:headEnd/>
            <a:tailEnd/>
          </a:ln>
        </p:spPr>
        <p:txBody>
          <a:bodyPr wrap="none" lIns="91430" tIns="45715" rIns="91430" bIns="45715">
            <a:spAutoFit/>
          </a:bodyPr>
          <a:lstStyle/>
          <a:p>
            <a:r>
              <a:rPr lang="en-US" b="1">
                <a:solidFill>
                  <a:srgbClr val="6666FF"/>
                </a:solidFill>
              </a:rPr>
              <a:t>Standard</a:t>
            </a:r>
          </a:p>
          <a:p>
            <a:r>
              <a:rPr lang="en-US" b="1">
                <a:solidFill>
                  <a:srgbClr val="FF0000"/>
                </a:solidFill>
              </a:rPr>
              <a:t>Generalized</a:t>
            </a:r>
          </a:p>
          <a:p>
            <a:r>
              <a:rPr lang="en-US" b="1">
                <a:solidFill>
                  <a:srgbClr val="92D050"/>
                </a:solidFill>
              </a:rPr>
              <a:t>New</a:t>
            </a:r>
          </a:p>
        </p:txBody>
      </p:sp>
    </p:spTree>
    <p:extLst>
      <p:ext uri="{BB962C8B-B14F-4D97-AF65-F5344CB8AC3E}">
        <p14:creationId xmlns:p14="http://schemas.microsoft.com/office/powerpoint/2010/main" val="8767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38915" name="Picture 4"/>
          <p:cNvPicPr>
            <a:picLocks noChangeAspect="1" noChangeArrowheads="1"/>
          </p:cNvPicPr>
          <p:nvPr/>
        </p:nvPicPr>
        <p:blipFill>
          <a:blip r:embed="rId2" cstate="print"/>
          <a:srcRect/>
          <a:stretch>
            <a:fillRect/>
          </a:stretch>
        </p:blipFill>
        <p:spPr bwMode="auto">
          <a:xfrm>
            <a:off x="414338" y="876300"/>
            <a:ext cx="8315325" cy="510540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4055226246"/>
      </p:ext>
    </p:extLst>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p:cNvSpPr>
            <a:spLocks noChangeAspect="1" noChangeShapeType="1"/>
          </p:cNvSpPr>
          <p:nvPr/>
        </p:nvSpPr>
        <p:spPr bwMode="auto">
          <a:xfrm flipH="1">
            <a:off x="473076" y="1677988"/>
            <a:ext cx="942975"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39939" name="Line 3"/>
          <p:cNvSpPr>
            <a:spLocks noChangeAspect="1" noChangeShapeType="1"/>
          </p:cNvSpPr>
          <p:nvPr/>
        </p:nvSpPr>
        <p:spPr bwMode="auto">
          <a:xfrm>
            <a:off x="1416050" y="1677988"/>
            <a:ext cx="0"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39940" name="Line 4"/>
          <p:cNvSpPr>
            <a:spLocks noChangeAspect="1" noChangeShapeType="1"/>
          </p:cNvSpPr>
          <p:nvPr/>
        </p:nvSpPr>
        <p:spPr bwMode="auto">
          <a:xfrm>
            <a:off x="1416050" y="1679576"/>
            <a:ext cx="939800" cy="690563"/>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39941" name="Text Box 5"/>
          <p:cNvSpPr txBox="1">
            <a:spLocks noChangeAspect="1" noChangeArrowheads="1"/>
          </p:cNvSpPr>
          <p:nvPr/>
        </p:nvSpPr>
        <p:spPr bwMode="auto">
          <a:xfrm>
            <a:off x="1252539" y="1476376"/>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39942" name="Text Box 6"/>
          <p:cNvSpPr txBox="1">
            <a:spLocks noChangeAspect="1" noChangeArrowheads="1"/>
          </p:cNvSpPr>
          <p:nvPr/>
        </p:nvSpPr>
        <p:spPr bwMode="auto">
          <a:xfrm>
            <a:off x="2224089" y="21828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9943" name="Text Box 7"/>
          <p:cNvSpPr txBox="1">
            <a:spLocks noChangeAspect="1" noChangeArrowheads="1"/>
          </p:cNvSpPr>
          <p:nvPr/>
        </p:nvSpPr>
        <p:spPr bwMode="auto">
          <a:xfrm>
            <a:off x="1255714" y="21812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9944" name="Text Box 8"/>
          <p:cNvSpPr txBox="1">
            <a:spLocks noChangeAspect="1" noChangeArrowheads="1"/>
          </p:cNvSpPr>
          <p:nvPr/>
        </p:nvSpPr>
        <p:spPr bwMode="auto">
          <a:xfrm>
            <a:off x="328614" y="21732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9945" name="Text Box 9"/>
          <p:cNvSpPr txBox="1">
            <a:spLocks noChangeAspect="1" noChangeArrowheads="1"/>
          </p:cNvSpPr>
          <p:nvPr/>
        </p:nvSpPr>
        <p:spPr bwMode="auto">
          <a:xfrm>
            <a:off x="1577975" y="968376"/>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8208" name="Text Box 16"/>
          <p:cNvSpPr txBox="1">
            <a:spLocks noChangeArrowheads="1"/>
          </p:cNvSpPr>
          <p:nvPr/>
        </p:nvSpPr>
        <p:spPr bwMode="auto">
          <a:xfrm>
            <a:off x="1601788" y="3200401"/>
            <a:ext cx="552450" cy="369322"/>
          </a:xfrm>
          <a:prstGeom prst="rect">
            <a:avLst/>
          </a:prstGeom>
          <a:noFill/>
          <a:ln w="25400">
            <a:noFill/>
            <a:miter lim="800000"/>
            <a:headEnd/>
            <a:tailEnd/>
          </a:ln>
        </p:spPr>
        <p:txBody>
          <a:bodyPr lIns="91430" tIns="45715" rIns="91430" bIns="45715">
            <a:spAutoFit/>
          </a:bodyPr>
          <a:lstStyle/>
          <a:p>
            <a:r>
              <a:rPr lang="en-US" i="1">
                <a:solidFill>
                  <a:srgbClr val="000000"/>
                </a:solidFill>
              </a:rPr>
              <a:t>T’</a:t>
            </a:r>
          </a:p>
        </p:txBody>
      </p:sp>
      <p:sp>
        <p:nvSpPr>
          <p:cNvPr id="8213" name="Text Box 21"/>
          <p:cNvSpPr txBox="1">
            <a:spLocks noChangeArrowheads="1"/>
          </p:cNvSpPr>
          <p:nvPr/>
        </p:nvSpPr>
        <p:spPr bwMode="auto">
          <a:xfrm>
            <a:off x="1447800" y="3787776"/>
            <a:ext cx="382588" cy="369322"/>
          </a:xfrm>
          <a:prstGeom prst="rect">
            <a:avLst/>
          </a:prstGeom>
          <a:noFill/>
          <a:ln w="12700">
            <a:noFill/>
            <a:miter lim="800000"/>
            <a:headEnd/>
            <a:tailEnd/>
          </a:ln>
        </p:spPr>
        <p:txBody>
          <a:bodyPr lIns="91430" tIns="45715" rIns="91430" bIns="45715">
            <a:spAutoFit/>
          </a:bodyPr>
          <a:lstStyle/>
          <a:p>
            <a:pPr>
              <a:spcBef>
                <a:spcPct val="50000"/>
              </a:spcBef>
            </a:pPr>
            <a:r>
              <a:rPr lang="en-US" i="1">
                <a:solidFill>
                  <a:srgbClr val="000000"/>
                </a:solidFill>
              </a:rPr>
              <a:t>n’</a:t>
            </a:r>
          </a:p>
        </p:txBody>
      </p:sp>
      <p:sp>
        <p:nvSpPr>
          <p:cNvPr id="39948" name="Line 42"/>
          <p:cNvSpPr>
            <a:spLocks noChangeShapeType="1"/>
          </p:cNvSpPr>
          <p:nvPr/>
        </p:nvSpPr>
        <p:spPr bwMode="auto">
          <a:xfrm flipV="1">
            <a:off x="1406525" y="1152525"/>
            <a:ext cx="1357313" cy="5270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9949" name="Line 58"/>
          <p:cNvSpPr>
            <a:spLocks noChangeAspect="1" noChangeShapeType="1"/>
          </p:cNvSpPr>
          <p:nvPr/>
        </p:nvSpPr>
        <p:spPr bwMode="auto">
          <a:xfrm flipH="1">
            <a:off x="2967038" y="1676400"/>
            <a:ext cx="942975"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39950" name="Line 59"/>
          <p:cNvSpPr>
            <a:spLocks noChangeAspect="1" noChangeShapeType="1"/>
          </p:cNvSpPr>
          <p:nvPr/>
        </p:nvSpPr>
        <p:spPr bwMode="auto">
          <a:xfrm>
            <a:off x="3910013" y="1676400"/>
            <a:ext cx="0"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39951" name="Line 60"/>
          <p:cNvSpPr>
            <a:spLocks noChangeAspect="1" noChangeShapeType="1"/>
          </p:cNvSpPr>
          <p:nvPr/>
        </p:nvSpPr>
        <p:spPr bwMode="auto">
          <a:xfrm>
            <a:off x="3910013" y="1677988"/>
            <a:ext cx="939800" cy="690562"/>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39952" name="Text Box 61"/>
          <p:cNvSpPr txBox="1">
            <a:spLocks noChangeAspect="1" noChangeArrowheads="1"/>
          </p:cNvSpPr>
          <p:nvPr/>
        </p:nvSpPr>
        <p:spPr bwMode="auto">
          <a:xfrm>
            <a:off x="4718050" y="21812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9953" name="Text Box 62"/>
          <p:cNvSpPr txBox="1">
            <a:spLocks noChangeAspect="1" noChangeArrowheads="1"/>
          </p:cNvSpPr>
          <p:nvPr/>
        </p:nvSpPr>
        <p:spPr bwMode="auto">
          <a:xfrm>
            <a:off x="3749675" y="21796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9954" name="Text Box 63"/>
          <p:cNvSpPr txBox="1">
            <a:spLocks noChangeAspect="1" noChangeArrowheads="1"/>
          </p:cNvSpPr>
          <p:nvPr/>
        </p:nvSpPr>
        <p:spPr bwMode="auto">
          <a:xfrm>
            <a:off x="2822575" y="21717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9955" name="Line 70"/>
          <p:cNvSpPr>
            <a:spLocks noChangeShapeType="1"/>
          </p:cNvSpPr>
          <p:nvPr/>
        </p:nvSpPr>
        <p:spPr bwMode="auto">
          <a:xfrm>
            <a:off x="2763838" y="1152525"/>
            <a:ext cx="1146175" cy="52228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9956" name="Text Box 71"/>
          <p:cNvSpPr txBox="1">
            <a:spLocks noChangeAspect="1" noChangeArrowheads="1"/>
          </p:cNvSpPr>
          <p:nvPr/>
        </p:nvSpPr>
        <p:spPr bwMode="auto">
          <a:xfrm>
            <a:off x="3746500" y="14922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39957" name="Text Box 72"/>
          <p:cNvSpPr txBox="1">
            <a:spLocks noChangeAspect="1" noChangeArrowheads="1"/>
          </p:cNvSpPr>
          <p:nvPr/>
        </p:nvSpPr>
        <p:spPr bwMode="auto">
          <a:xfrm>
            <a:off x="2601914" y="9683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grpSp>
        <p:nvGrpSpPr>
          <p:cNvPr id="2" name="Group 103"/>
          <p:cNvGrpSpPr>
            <a:grpSpLocks/>
          </p:cNvGrpSpPr>
          <p:nvPr/>
        </p:nvGrpSpPr>
        <p:grpSpPr bwMode="auto">
          <a:xfrm>
            <a:off x="327026" y="966788"/>
            <a:ext cx="3744913" cy="1582737"/>
            <a:chOff x="320" y="1935"/>
            <a:chExt cx="2359" cy="997"/>
          </a:xfrm>
        </p:grpSpPr>
        <p:sp>
          <p:nvSpPr>
            <p:cNvPr id="39960" name="Line 73"/>
            <p:cNvSpPr>
              <a:spLocks noChangeAspect="1" noChangeShapeType="1"/>
            </p:cNvSpPr>
            <p:nvPr/>
          </p:nvSpPr>
          <p:spPr bwMode="auto">
            <a:xfrm flipH="1">
              <a:off x="411" y="2382"/>
              <a:ext cx="594"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39961" name="Line 74"/>
            <p:cNvSpPr>
              <a:spLocks noChangeAspect="1" noChangeShapeType="1"/>
            </p:cNvSpPr>
            <p:nvPr/>
          </p:nvSpPr>
          <p:spPr bwMode="auto">
            <a:xfrm>
              <a:off x="1005" y="2382"/>
              <a:ext cx="0"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39962" name="Text Box 76"/>
            <p:cNvSpPr txBox="1">
              <a:spLocks noChangeAspect="1" noChangeArrowheads="1"/>
            </p:cNvSpPr>
            <p:nvPr/>
          </p:nvSpPr>
          <p:spPr bwMode="auto">
            <a:xfrm>
              <a:off x="902" y="2255"/>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39963" name="Text Box 78"/>
            <p:cNvSpPr txBox="1">
              <a:spLocks noChangeAspect="1" noChangeArrowheads="1"/>
            </p:cNvSpPr>
            <p:nvPr/>
          </p:nvSpPr>
          <p:spPr bwMode="auto">
            <a:xfrm>
              <a:off x="904" y="2699"/>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39964" name="Text Box 79"/>
            <p:cNvSpPr txBox="1">
              <a:spLocks noChangeAspect="1" noChangeArrowheads="1"/>
            </p:cNvSpPr>
            <p:nvPr/>
          </p:nvSpPr>
          <p:spPr bwMode="auto">
            <a:xfrm>
              <a:off x="320" y="2694"/>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39965" name="Line 81"/>
            <p:cNvSpPr>
              <a:spLocks noChangeShapeType="1"/>
            </p:cNvSpPr>
            <p:nvPr/>
          </p:nvSpPr>
          <p:spPr bwMode="auto">
            <a:xfrm flipV="1">
              <a:off x="999" y="2051"/>
              <a:ext cx="855" cy="332"/>
            </a:xfrm>
            <a:prstGeom prst="line">
              <a:avLst/>
            </a:prstGeom>
            <a:noFill/>
            <a:ln w="25400">
              <a:solidFill>
                <a:schemeClr val="tx1"/>
              </a:solidFill>
              <a:round/>
              <a:headEnd/>
              <a:tailEnd/>
            </a:ln>
          </p:spPr>
          <p:txBody>
            <a:bodyPr/>
            <a:lstStyle/>
            <a:p>
              <a:endParaRPr lang="he-IL">
                <a:solidFill>
                  <a:srgbClr val="000000"/>
                </a:solidFill>
              </a:endParaRPr>
            </a:p>
          </p:txBody>
        </p:sp>
        <p:sp>
          <p:nvSpPr>
            <p:cNvPr id="39966" name="Line 88"/>
            <p:cNvSpPr>
              <a:spLocks noChangeAspect="1" noChangeShapeType="1"/>
            </p:cNvSpPr>
            <p:nvPr/>
          </p:nvSpPr>
          <p:spPr bwMode="auto">
            <a:xfrm flipH="1">
              <a:off x="1982" y="2381"/>
              <a:ext cx="594"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39967" name="Line 89"/>
            <p:cNvSpPr>
              <a:spLocks noChangeAspect="1" noChangeShapeType="1"/>
            </p:cNvSpPr>
            <p:nvPr/>
          </p:nvSpPr>
          <p:spPr bwMode="auto">
            <a:xfrm>
              <a:off x="2576" y="2381"/>
              <a:ext cx="0"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39968" name="Text Box 92"/>
            <p:cNvSpPr txBox="1">
              <a:spLocks noChangeAspect="1" noChangeArrowheads="1"/>
            </p:cNvSpPr>
            <p:nvPr/>
          </p:nvSpPr>
          <p:spPr bwMode="auto">
            <a:xfrm>
              <a:off x="2475" y="2698"/>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39969" name="Text Box 93"/>
            <p:cNvSpPr txBox="1">
              <a:spLocks noChangeAspect="1" noChangeArrowheads="1"/>
            </p:cNvSpPr>
            <p:nvPr/>
          </p:nvSpPr>
          <p:spPr bwMode="auto">
            <a:xfrm>
              <a:off x="1891" y="2693"/>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39970" name="Line 100"/>
            <p:cNvSpPr>
              <a:spLocks noChangeShapeType="1"/>
            </p:cNvSpPr>
            <p:nvPr/>
          </p:nvSpPr>
          <p:spPr bwMode="auto">
            <a:xfrm>
              <a:off x="1854" y="2051"/>
              <a:ext cx="722" cy="329"/>
            </a:xfrm>
            <a:prstGeom prst="line">
              <a:avLst/>
            </a:prstGeom>
            <a:noFill/>
            <a:ln w="25400">
              <a:solidFill>
                <a:schemeClr val="tx1"/>
              </a:solidFill>
              <a:round/>
              <a:headEnd/>
              <a:tailEnd/>
            </a:ln>
          </p:spPr>
          <p:txBody>
            <a:bodyPr/>
            <a:lstStyle/>
            <a:p>
              <a:endParaRPr lang="he-IL">
                <a:solidFill>
                  <a:srgbClr val="000000"/>
                </a:solidFill>
              </a:endParaRPr>
            </a:p>
          </p:txBody>
        </p:sp>
        <p:sp>
          <p:nvSpPr>
            <p:cNvPr id="39971" name="Text Box 101"/>
            <p:cNvSpPr txBox="1">
              <a:spLocks noChangeAspect="1" noChangeArrowheads="1"/>
            </p:cNvSpPr>
            <p:nvPr/>
          </p:nvSpPr>
          <p:spPr bwMode="auto">
            <a:xfrm>
              <a:off x="2473" y="2265"/>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39972" name="Text Box 102"/>
            <p:cNvSpPr txBox="1">
              <a:spLocks noChangeAspect="1" noChangeArrowheads="1"/>
            </p:cNvSpPr>
            <p:nvPr/>
          </p:nvSpPr>
          <p:spPr bwMode="auto">
            <a:xfrm>
              <a:off x="1752" y="1935"/>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grpSp>
      <p:pic>
        <p:nvPicPr>
          <p:cNvPr id="39959" name="Picture 104"/>
          <p:cNvPicPr>
            <a:picLocks noChangeAspect="1" noChangeArrowheads="1"/>
          </p:cNvPicPr>
          <p:nvPr/>
        </p:nvPicPr>
        <p:blipFill>
          <a:blip r:embed="rId2" cstate="print">
            <a:lum bright="20000"/>
          </a:blip>
          <a:srcRect/>
          <a:stretch>
            <a:fillRect/>
          </a:stretch>
        </p:blipFill>
        <p:spPr bwMode="auto">
          <a:xfrm>
            <a:off x="471488" y="319089"/>
            <a:ext cx="5505450" cy="42862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085198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31  E"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9" presetClass="entr" presetSubtype="0" fill="hold" grpId="0" nodeType="afterEffect">
                                  <p:stCondLst>
                                    <p:cond delay="0"/>
                                  </p:stCondLst>
                                  <p:childTnLst>
                                    <p:set>
                                      <p:cBhvr>
                                        <p:cTn id="9" dur="1" fill="hold">
                                          <p:stCondLst>
                                            <p:cond delay="0"/>
                                          </p:stCondLst>
                                        </p:cTn>
                                        <p:tgtEl>
                                          <p:spTgt spid="8208"/>
                                        </p:tgtEl>
                                        <p:attrNameLst>
                                          <p:attrName>style.visibility</p:attrName>
                                        </p:attrNameLst>
                                      </p:cBhvr>
                                      <p:to>
                                        <p:strVal val="visible"/>
                                      </p:to>
                                    </p:set>
                                    <p:animEffect transition="in" filter="dissolve">
                                      <p:cBhvr>
                                        <p:cTn id="10" dur="500"/>
                                        <p:tgtEl>
                                          <p:spTgt spid="82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13"/>
                                        </p:tgtEl>
                                        <p:attrNameLst>
                                          <p:attrName>style.visibility</p:attrName>
                                        </p:attrNameLst>
                                      </p:cBhvr>
                                      <p:to>
                                        <p:strVal val="visible"/>
                                      </p:to>
                                    </p:set>
                                    <p:animEffect transition="in" filter="dissolve">
                                      <p:cBhvr>
                                        <p:cTn id="13" dur="500"/>
                                        <p:tgtEl>
                                          <p:spTgt spid="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p:bldP spid="82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3"/>
            <a:ext cx="8229600" cy="1143000"/>
          </a:xfrm>
        </p:spPr>
        <p:txBody>
          <a:bodyPr/>
          <a:lstStyle/>
          <a:p>
            <a:r>
              <a:rPr lang="en-US" sz="2800" dirty="0">
                <a:solidFill>
                  <a:srgbClr val="0000FF"/>
                </a:solidFill>
              </a:rPr>
              <a:t>What’s the problem with modeling unawareness?</a:t>
            </a:r>
          </a:p>
        </p:txBody>
      </p:sp>
      <p:sp>
        <p:nvSpPr>
          <p:cNvPr id="3" name="Content Placeholder 2"/>
          <p:cNvSpPr>
            <a:spLocks noGrp="1"/>
          </p:cNvSpPr>
          <p:nvPr>
            <p:ph idx="1"/>
          </p:nvPr>
        </p:nvSpPr>
        <p:spPr>
          <a:xfrm>
            <a:off x="457200" y="1032147"/>
            <a:ext cx="8229600" cy="4525963"/>
          </a:xfrm>
        </p:spPr>
        <p:txBody>
          <a:bodyPr/>
          <a:lstStyle/>
          <a:p>
            <a:pPr marL="0" indent="0">
              <a:buNone/>
            </a:pPr>
            <a:r>
              <a:rPr lang="en-US" sz="2400" dirty="0"/>
              <a:t>Why not take a state-space model a la </a:t>
            </a:r>
            <a:r>
              <a:rPr lang="en-US" sz="2400" dirty="0" err="1"/>
              <a:t>Aumann</a:t>
            </a:r>
            <a:r>
              <a:rPr lang="en-US" sz="2400" dirty="0"/>
              <a:t> or a </a:t>
            </a:r>
            <a:r>
              <a:rPr lang="en-US" sz="2400" dirty="0" err="1"/>
              <a:t>Kripke</a:t>
            </a:r>
            <a:r>
              <a:rPr lang="en-US" sz="2400" dirty="0"/>
              <a:t> frame? </a:t>
            </a:r>
          </a:p>
        </p:txBody>
      </p:sp>
    </p:spTree>
    <p:extLst>
      <p:ext uri="{BB962C8B-B14F-4D97-AF65-F5344CB8AC3E}">
        <p14:creationId xmlns:p14="http://schemas.microsoft.com/office/powerpoint/2010/main" val="230137724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Aspect="1" noChangeShapeType="1"/>
          </p:cNvSpPr>
          <p:nvPr/>
        </p:nvSpPr>
        <p:spPr bwMode="auto">
          <a:xfrm flipH="1">
            <a:off x="473076" y="1677988"/>
            <a:ext cx="942975"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0963" name="Line 3"/>
          <p:cNvSpPr>
            <a:spLocks noChangeAspect="1" noChangeShapeType="1"/>
          </p:cNvSpPr>
          <p:nvPr/>
        </p:nvSpPr>
        <p:spPr bwMode="auto">
          <a:xfrm>
            <a:off x="1416050" y="1677988"/>
            <a:ext cx="0"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0964" name="Line 4"/>
          <p:cNvSpPr>
            <a:spLocks noChangeAspect="1" noChangeShapeType="1"/>
          </p:cNvSpPr>
          <p:nvPr/>
        </p:nvSpPr>
        <p:spPr bwMode="auto">
          <a:xfrm>
            <a:off x="1416050" y="1679576"/>
            <a:ext cx="939800" cy="690563"/>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0965" name="Text Box 5"/>
          <p:cNvSpPr txBox="1">
            <a:spLocks noChangeAspect="1" noChangeArrowheads="1"/>
          </p:cNvSpPr>
          <p:nvPr/>
        </p:nvSpPr>
        <p:spPr bwMode="auto">
          <a:xfrm>
            <a:off x="1252539" y="1476376"/>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0966" name="Text Box 6"/>
          <p:cNvSpPr txBox="1">
            <a:spLocks noChangeAspect="1" noChangeArrowheads="1"/>
          </p:cNvSpPr>
          <p:nvPr/>
        </p:nvSpPr>
        <p:spPr bwMode="auto">
          <a:xfrm>
            <a:off x="2224089" y="21828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0967" name="Text Box 7"/>
          <p:cNvSpPr txBox="1">
            <a:spLocks noChangeAspect="1" noChangeArrowheads="1"/>
          </p:cNvSpPr>
          <p:nvPr/>
        </p:nvSpPr>
        <p:spPr bwMode="auto">
          <a:xfrm>
            <a:off x="1255714" y="21812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0968" name="Text Box 8"/>
          <p:cNvSpPr txBox="1">
            <a:spLocks noChangeAspect="1" noChangeArrowheads="1"/>
          </p:cNvSpPr>
          <p:nvPr/>
        </p:nvSpPr>
        <p:spPr bwMode="auto">
          <a:xfrm>
            <a:off x="328614" y="21732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0969" name="Text Box 9"/>
          <p:cNvSpPr txBox="1">
            <a:spLocks noChangeAspect="1" noChangeArrowheads="1"/>
          </p:cNvSpPr>
          <p:nvPr/>
        </p:nvSpPr>
        <p:spPr bwMode="auto">
          <a:xfrm>
            <a:off x="1577975" y="968376"/>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40970" name="Text Box 10"/>
          <p:cNvSpPr txBox="1">
            <a:spLocks noChangeArrowheads="1"/>
          </p:cNvSpPr>
          <p:nvPr/>
        </p:nvSpPr>
        <p:spPr bwMode="auto">
          <a:xfrm>
            <a:off x="1601788" y="3200401"/>
            <a:ext cx="552450" cy="369322"/>
          </a:xfrm>
          <a:prstGeom prst="rect">
            <a:avLst/>
          </a:prstGeom>
          <a:noFill/>
          <a:ln w="25400">
            <a:noFill/>
            <a:miter lim="800000"/>
            <a:headEnd/>
            <a:tailEnd/>
          </a:ln>
        </p:spPr>
        <p:txBody>
          <a:bodyPr lIns="91430" tIns="45715" rIns="91430" bIns="45715">
            <a:spAutoFit/>
          </a:bodyPr>
          <a:lstStyle/>
          <a:p>
            <a:r>
              <a:rPr lang="en-US" i="1">
                <a:solidFill>
                  <a:srgbClr val="000000"/>
                </a:solidFill>
              </a:rPr>
              <a:t>T’</a:t>
            </a:r>
          </a:p>
        </p:txBody>
      </p:sp>
      <p:sp>
        <p:nvSpPr>
          <p:cNvPr id="40971" name="Text Box 12"/>
          <p:cNvSpPr txBox="1">
            <a:spLocks noChangeArrowheads="1"/>
          </p:cNvSpPr>
          <p:nvPr/>
        </p:nvSpPr>
        <p:spPr bwMode="auto">
          <a:xfrm>
            <a:off x="1447800" y="3787776"/>
            <a:ext cx="382588" cy="369322"/>
          </a:xfrm>
          <a:prstGeom prst="rect">
            <a:avLst/>
          </a:prstGeom>
          <a:noFill/>
          <a:ln w="12700">
            <a:noFill/>
            <a:miter lim="800000"/>
            <a:headEnd/>
            <a:tailEnd/>
          </a:ln>
        </p:spPr>
        <p:txBody>
          <a:bodyPr lIns="91430" tIns="45715" rIns="91430" bIns="45715">
            <a:spAutoFit/>
          </a:bodyPr>
          <a:lstStyle/>
          <a:p>
            <a:pPr>
              <a:spcBef>
                <a:spcPct val="50000"/>
              </a:spcBef>
            </a:pPr>
            <a:r>
              <a:rPr lang="en-US" i="1">
                <a:solidFill>
                  <a:srgbClr val="000000"/>
                </a:solidFill>
              </a:rPr>
              <a:t>n’</a:t>
            </a:r>
          </a:p>
        </p:txBody>
      </p:sp>
      <p:sp>
        <p:nvSpPr>
          <p:cNvPr id="40972" name="Line 13"/>
          <p:cNvSpPr>
            <a:spLocks noChangeShapeType="1"/>
          </p:cNvSpPr>
          <p:nvPr/>
        </p:nvSpPr>
        <p:spPr bwMode="auto">
          <a:xfrm flipV="1">
            <a:off x="1406525" y="1152525"/>
            <a:ext cx="1357313" cy="5270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0973" name="Line 14"/>
          <p:cNvSpPr>
            <a:spLocks noChangeAspect="1" noChangeShapeType="1"/>
          </p:cNvSpPr>
          <p:nvPr/>
        </p:nvSpPr>
        <p:spPr bwMode="auto">
          <a:xfrm flipH="1">
            <a:off x="2967038" y="1676400"/>
            <a:ext cx="942975"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0974" name="Line 15"/>
          <p:cNvSpPr>
            <a:spLocks noChangeAspect="1" noChangeShapeType="1"/>
          </p:cNvSpPr>
          <p:nvPr/>
        </p:nvSpPr>
        <p:spPr bwMode="auto">
          <a:xfrm>
            <a:off x="3910013" y="1676400"/>
            <a:ext cx="0"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0975" name="Line 16"/>
          <p:cNvSpPr>
            <a:spLocks noChangeAspect="1" noChangeShapeType="1"/>
          </p:cNvSpPr>
          <p:nvPr/>
        </p:nvSpPr>
        <p:spPr bwMode="auto">
          <a:xfrm>
            <a:off x="3910013" y="1677988"/>
            <a:ext cx="939800" cy="690562"/>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0976" name="Text Box 17"/>
          <p:cNvSpPr txBox="1">
            <a:spLocks noChangeAspect="1" noChangeArrowheads="1"/>
          </p:cNvSpPr>
          <p:nvPr/>
        </p:nvSpPr>
        <p:spPr bwMode="auto">
          <a:xfrm>
            <a:off x="4718050" y="21812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0977" name="Text Box 18"/>
          <p:cNvSpPr txBox="1">
            <a:spLocks noChangeAspect="1" noChangeArrowheads="1"/>
          </p:cNvSpPr>
          <p:nvPr/>
        </p:nvSpPr>
        <p:spPr bwMode="auto">
          <a:xfrm>
            <a:off x="3749675" y="21796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0978" name="Text Box 19"/>
          <p:cNvSpPr txBox="1">
            <a:spLocks noChangeAspect="1" noChangeArrowheads="1"/>
          </p:cNvSpPr>
          <p:nvPr/>
        </p:nvSpPr>
        <p:spPr bwMode="auto">
          <a:xfrm>
            <a:off x="2822575" y="21717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0979" name="Line 20"/>
          <p:cNvSpPr>
            <a:spLocks noChangeShapeType="1"/>
          </p:cNvSpPr>
          <p:nvPr/>
        </p:nvSpPr>
        <p:spPr bwMode="auto">
          <a:xfrm>
            <a:off x="2763838" y="1152525"/>
            <a:ext cx="1146175" cy="52228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0980" name="Text Box 21"/>
          <p:cNvSpPr txBox="1">
            <a:spLocks noChangeAspect="1" noChangeArrowheads="1"/>
          </p:cNvSpPr>
          <p:nvPr/>
        </p:nvSpPr>
        <p:spPr bwMode="auto">
          <a:xfrm>
            <a:off x="3746500" y="14922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40981" name="Text Box 22"/>
          <p:cNvSpPr txBox="1">
            <a:spLocks noChangeAspect="1" noChangeArrowheads="1"/>
          </p:cNvSpPr>
          <p:nvPr/>
        </p:nvSpPr>
        <p:spPr bwMode="auto">
          <a:xfrm>
            <a:off x="2601914" y="9683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grpSp>
        <p:nvGrpSpPr>
          <p:cNvPr id="40982" name="Group 23"/>
          <p:cNvGrpSpPr>
            <a:grpSpLocks/>
          </p:cNvGrpSpPr>
          <p:nvPr/>
        </p:nvGrpSpPr>
        <p:grpSpPr bwMode="auto">
          <a:xfrm>
            <a:off x="322264" y="3248026"/>
            <a:ext cx="3744913" cy="1582738"/>
            <a:chOff x="320" y="1935"/>
            <a:chExt cx="2359" cy="997"/>
          </a:xfrm>
        </p:grpSpPr>
        <p:sp>
          <p:nvSpPr>
            <p:cNvPr id="40988" name="Line 24"/>
            <p:cNvSpPr>
              <a:spLocks noChangeAspect="1" noChangeShapeType="1"/>
            </p:cNvSpPr>
            <p:nvPr/>
          </p:nvSpPr>
          <p:spPr bwMode="auto">
            <a:xfrm flipH="1">
              <a:off x="411" y="2382"/>
              <a:ext cx="594"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40989" name="Line 25"/>
            <p:cNvSpPr>
              <a:spLocks noChangeAspect="1" noChangeShapeType="1"/>
            </p:cNvSpPr>
            <p:nvPr/>
          </p:nvSpPr>
          <p:spPr bwMode="auto">
            <a:xfrm>
              <a:off x="1005" y="2382"/>
              <a:ext cx="0"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40990" name="Text Box 26"/>
            <p:cNvSpPr txBox="1">
              <a:spLocks noChangeAspect="1" noChangeArrowheads="1"/>
            </p:cNvSpPr>
            <p:nvPr/>
          </p:nvSpPr>
          <p:spPr bwMode="auto">
            <a:xfrm>
              <a:off x="902" y="2255"/>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40991" name="Text Box 27"/>
            <p:cNvSpPr txBox="1">
              <a:spLocks noChangeAspect="1" noChangeArrowheads="1"/>
            </p:cNvSpPr>
            <p:nvPr/>
          </p:nvSpPr>
          <p:spPr bwMode="auto">
            <a:xfrm>
              <a:off x="904" y="2699"/>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40992" name="Text Box 28"/>
            <p:cNvSpPr txBox="1">
              <a:spLocks noChangeAspect="1" noChangeArrowheads="1"/>
            </p:cNvSpPr>
            <p:nvPr/>
          </p:nvSpPr>
          <p:spPr bwMode="auto">
            <a:xfrm>
              <a:off x="320" y="2694"/>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40993" name="Line 29"/>
            <p:cNvSpPr>
              <a:spLocks noChangeShapeType="1"/>
            </p:cNvSpPr>
            <p:nvPr/>
          </p:nvSpPr>
          <p:spPr bwMode="auto">
            <a:xfrm flipV="1">
              <a:off x="999" y="2051"/>
              <a:ext cx="855" cy="332"/>
            </a:xfrm>
            <a:prstGeom prst="line">
              <a:avLst/>
            </a:prstGeom>
            <a:noFill/>
            <a:ln w="25400">
              <a:solidFill>
                <a:schemeClr val="tx1"/>
              </a:solidFill>
              <a:round/>
              <a:headEnd/>
              <a:tailEnd/>
            </a:ln>
          </p:spPr>
          <p:txBody>
            <a:bodyPr/>
            <a:lstStyle/>
            <a:p>
              <a:endParaRPr lang="he-IL">
                <a:solidFill>
                  <a:srgbClr val="000000"/>
                </a:solidFill>
              </a:endParaRPr>
            </a:p>
          </p:txBody>
        </p:sp>
        <p:sp>
          <p:nvSpPr>
            <p:cNvPr id="40994" name="Line 30"/>
            <p:cNvSpPr>
              <a:spLocks noChangeAspect="1" noChangeShapeType="1"/>
            </p:cNvSpPr>
            <p:nvPr/>
          </p:nvSpPr>
          <p:spPr bwMode="auto">
            <a:xfrm flipH="1">
              <a:off x="1982" y="2381"/>
              <a:ext cx="594"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40995" name="Line 31"/>
            <p:cNvSpPr>
              <a:spLocks noChangeAspect="1" noChangeShapeType="1"/>
            </p:cNvSpPr>
            <p:nvPr/>
          </p:nvSpPr>
          <p:spPr bwMode="auto">
            <a:xfrm>
              <a:off x="2576" y="2381"/>
              <a:ext cx="0"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40996" name="Text Box 32"/>
            <p:cNvSpPr txBox="1">
              <a:spLocks noChangeAspect="1" noChangeArrowheads="1"/>
            </p:cNvSpPr>
            <p:nvPr/>
          </p:nvSpPr>
          <p:spPr bwMode="auto">
            <a:xfrm>
              <a:off x="2475" y="2698"/>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40997" name="Text Box 33"/>
            <p:cNvSpPr txBox="1">
              <a:spLocks noChangeAspect="1" noChangeArrowheads="1"/>
            </p:cNvSpPr>
            <p:nvPr/>
          </p:nvSpPr>
          <p:spPr bwMode="auto">
            <a:xfrm>
              <a:off x="1891" y="2693"/>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40998" name="Line 34"/>
            <p:cNvSpPr>
              <a:spLocks noChangeShapeType="1"/>
            </p:cNvSpPr>
            <p:nvPr/>
          </p:nvSpPr>
          <p:spPr bwMode="auto">
            <a:xfrm>
              <a:off x="1854" y="2051"/>
              <a:ext cx="722" cy="329"/>
            </a:xfrm>
            <a:prstGeom prst="line">
              <a:avLst/>
            </a:prstGeom>
            <a:noFill/>
            <a:ln w="25400">
              <a:solidFill>
                <a:schemeClr val="tx1"/>
              </a:solidFill>
              <a:round/>
              <a:headEnd/>
              <a:tailEnd/>
            </a:ln>
          </p:spPr>
          <p:txBody>
            <a:bodyPr/>
            <a:lstStyle/>
            <a:p>
              <a:endParaRPr lang="he-IL">
                <a:solidFill>
                  <a:srgbClr val="000000"/>
                </a:solidFill>
              </a:endParaRPr>
            </a:p>
          </p:txBody>
        </p:sp>
        <p:sp>
          <p:nvSpPr>
            <p:cNvPr id="40999" name="Text Box 35"/>
            <p:cNvSpPr txBox="1">
              <a:spLocks noChangeAspect="1" noChangeArrowheads="1"/>
            </p:cNvSpPr>
            <p:nvPr/>
          </p:nvSpPr>
          <p:spPr bwMode="auto">
            <a:xfrm>
              <a:off x="2473" y="2265"/>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41000" name="Text Box 36"/>
            <p:cNvSpPr txBox="1">
              <a:spLocks noChangeAspect="1" noChangeArrowheads="1"/>
            </p:cNvSpPr>
            <p:nvPr/>
          </p:nvSpPr>
          <p:spPr bwMode="auto">
            <a:xfrm>
              <a:off x="1752" y="1935"/>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grpSp>
      <p:grpSp>
        <p:nvGrpSpPr>
          <p:cNvPr id="3" name="Group 40"/>
          <p:cNvGrpSpPr>
            <a:grpSpLocks/>
          </p:cNvGrpSpPr>
          <p:nvPr/>
        </p:nvGrpSpPr>
        <p:grpSpPr bwMode="auto">
          <a:xfrm>
            <a:off x="1192213" y="1674814"/>
            <a:ext cx="2879725" cy="2479675"/>
            <a:chOff x="751" y="1055"/>
            <a:chExt cx="1814" cy="1562"/>
          </a:xfrm>
        </p:grpSpPr>
        <p:sp>
          <p:nvSpPr>
            <p:cNvPr id="40985" name="AutoShape 37"/>
            <p:cNvSpPr>
              <a:spLocks noChangeArrowheads="1"/>
            </p:cNvSpPr>
            <p:nvPr/>
          </p:nvSpPr>
          <p:spPr bwMode="auto">
            <a:xfrm>
              <a:off x="751" y="2366"/>
              <a:ext cx="1814" cy="251"/>
            </a:xfrm>
            <a:prstGeom prst="roundRect">
              <a:avLst>
                <a:gd name="adj" fmla="val 16667"/>
              </a:avLst>
            </a:prstGeom>
            <a:noFill/>
            <a:ln w="25400">
              <a:solidFill>
                <a:srgbClr val="0000FF"/>
              </a:solidFill>
              <a:prstDash val="dash"/>
              <a:round/>
              <a:headEnd/>
              <a:tailEnd/>
            </a:ln>
          </p:spPr>
          <p:txBody>
            <a:bodyPr wrap="none" anchor="ctr"/>
            <a:lstStyle/>
            <a:p>
              <a:endParaRPr lang="he-IL">
                <a:solidFill>
                  <a:srgbClr val="000000"/>
                </a:solidFill>
              </a:endParaRPr>
            </a:p>
          </p:txBody>
        </p:sp>
        <p:sp>
          <p:nvSpPr>
            <p:cNvPr id="40986" name="Freeform 38"/>
            <p:cNvSpPr>
              <a:spLocks/>
            </p:cNvSpPr>
            <p:nvPr/>
          </p:nvSpPr>
          <p:spPr bwMode="auto">
            <a:xfrm>
              <a:off x="885" y="1055"/>
              <a:ext cx="164" cy="1316"/>
            </a:xfrm>
            <a:custGeom>
              <a:avLst/>
              <a:gdLst>
                <a:gd name="T0" fmla="*/ 0 w 164"/>
                <a:gd name="T1" fmla="*/ 0 h 1316"/>
                <a:gd name="T2" fmla="*/ 103 w 164"/>
                <a:gd name="T3" fmla="*/ 485 h 1316"/>
                <a:gd name="T4" fmla="*/ 164 w 164"/>
                <a:gd name="T5" fmla="*/ 1316 h 1316"/>
                <a:gd name="T6" fmla="*/ 0 60000 65536"/>
                <a:gd name="T7" fmla="*/ 0 60000 65536"/>
                <a:gd name="T8" fmla="*/ 0 60000 65536"/>
                <a:gd name="T9" fmla="*/ 0 w 164"/>
                <a:gd name="T10" fmla="*/ 0 h 1316"/>
                <a:gd name="T11" fmla="*/ 164 w 164"/>
                <a:gd name="T12" fmla="*/ 1316 h 1316"/>
              </a:gdLst>
              <a:ahLst/>
              <a:cxnLst>
                <a:cxn ang="T6">
                  <a:pos x="T0" y="T1"/>
                </a:cxn>
                <a:cxn ang="T7">
                  <a:pos x="T2" y="T3"/>
                </a:cxn>
                <a:cxn ang="T8">
                  <a:pos x="T4" y="T5"/>
                </a:cxn>
              </a:cxnLst>
              <a:rect l="T9" t="T10" r="T11" b="T12"/>
              <a:pathLst>
                <a:path w="164" h="1316">
                  <a:moveTo>
                    <a:pt x="0" y="0"/>
                  </a:moveTo>
                  <a:cubicBezTo>
                    <a:pt x="38" y="133"/>
                    <a:pt x="76" y="266"/>
                    <a:pt x="103" y="485"/>
                  </a:cubicBezTo>
                  <a:cubicBezTo>
                    <a:pt x="130" y="704"/>
                    <a:pt x="147" y="1010"/>
                    <a:pt x="164" y="1316"/>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sp>
          <p:nvSpPr>
            <p:cNvPr id="40987" name="Freeform 39"/>
            <p:cNvSpPr>
              <a:spLocks/>
            </p:cNvSpPr>
            <p:nvPr/>
          </p:nvSpPr>
          <p:spPr bwMode="auto">
            <a:xfrm>
              <a:off x="2262" y="1055"/>
              <a:ext cx="194" cy="1316"/>
            </a:xfrm>
            <a:custGeom>
              <a:avLst/>
              <a:gdLst>
                <a:gd name="T0" fmla="*/ 194 w 194"/>
                <a:gd name="T1" fmla="*/ 0 h 1316"/>
                <a:gd name="T2" fmla="*/ 42 w 194"/>
                <a:gd name="T3" fmla="*/ 867 h 1316"/>
                <a:gd name="T4" fmla="*/ 0 w 194"/>
                <a:gd name="T5" fmla="*/ 1316 h 1316"/>
                <a:gd name="T6" fmla="*/ 0 60000 65536"/>
                <a:gd name="T7" fmla="*/ 0 60000 65536"/>
                <a:gd name="T8" fmla="*/ 0 60000 65536"/>
                <a:gd name="T9" fmla="*/ 0 w 194"/>
                <a:gd name="T10" fmla="*/ 0 h 1316"/>
                <a:gd name="T11" fmla="*/ 194 w 194"/>
                <a:gd name="T12" fmla="*/ 1316 h 1316"/>
              </a:gdLst>
              <a:ahLst/>
              <a:cxnLst>
                <a:cxn ang="T6">
                  <a:pos x="T0" y="T1"/>
                </a:cxn>
                <a:cxn ang="T7">
                  <a:pos x="T2" y="T3"/>
                </a:cxn>
                <a:cxn ang="T8">
                  <a:pos x="T4" y="T5"/>
                </a:cxn>
              </a:cxnLst>
              <a:rect l="T9" t="T10" r="T11" b="T12"/>
              <a:pathLst>
                <a:path w="194" h="1316">
                  <a:moveTo>
                    <a:pt x="194" y="0"/>
                  </a:moveTo>
                  <a:cubicBezTo>
                    <a:pt x="134" y="324"/>
                    <a:pt x="74" y="648"/>
                    <a:pt x="42" y="867"/>
                  </a:cubicBezTo>
                  <a:cubicBezTo>
                    <a:pt x="10" y="1086"/>
                    <a:pt x="5" y="1201"/>
                    <a:pt x="0" y="1316"/>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grpSp>
      <p:pic>
        <p:nvPicPr>
          <p:cNvPr id="40984" name="Picture 41"/>
          <p:cNvPicPr>
            <a:picLocks noChangeAspect="1" noChangeArrowheads="1"/>
          </p:cNvPicPr>
          <p:nvPr/>
        </p:nvPicPr>
        <p:blipFill>
          <a:blip r:embed="rId2" cstate="print">
            <a:lum bright="20000"/>
          </a:blip>
          <a:srcRect/>
          <a:stretch>
            <a:fillRect/>
          </a:stretch>
        </p:blipFill>
        <p:spPr bwMode="auto">
          <a:xfrm>
            <a:off x="471488" y="319089"/>
            <a:ext cx="5505450" cy="42862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1637283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Aspect="1" noChangeShapeType="1"/>
          </p:cNvSpPr>
          <p:nvPr/>
        </p:nvSpPr>
        <p:spPr bwMode="auto">
          <a:xfrm flipH="1">
            <a:off x="473076" y="1677988"/>
            <a:ext cx="942975"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1987" name="Line 3"/>
          <p:cNvSpPr>
            <a:spLocks noChangeAspect="1" noChangeShapeType="1"/>
          </p:cNvSpPr>
          <p:nvPr/>
        </p:nvSpPr>
        <p:spPr bwMode="auto">
          <a:xfrm>
            <a:off x="1416050" y="1677988"/>
            <a:ext cx="0"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1988" name="Line 4"/>
          <p:cNvSpPr>
            <a:spLocks noChangeAspect="1" noChangeShapeType="1"/>
          </p:cNvSpPr>
          <p:nvPr/>
        </p:nvSpPr>
        <p:spPr bwMode="auto">
          <a:xfrm>
            <a:off x="1416050" y="1679576"/>
            <a:ext cx="939800" cy="690563"/>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1989" name="Text Box 5"/>
          <p:cNvSpPr txBox="1">
            <a:spLocks noChangeAspect="1" noChangeArrowheads="1"/>
          </p:cNvSpPr>
          <p:nvPr/>
        </p:nvSpPr>
        <p:spPr bwMode="auto">
          <a:xfrm>
            <a:off x="1252539" y="1476376"/>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1990" name="Text Box 6"/>
          <p:cNvSpPr txBox="1">
            <a:spLocks noChangeAspect="1" noChangeArrowheads="1"/>
          </p:cNvSpPr>
          <p:nvPr/>
        </p:nvSpPr>
        <p:spPr bwMode="auto">
          <a:xfrm>
            <a:off x="2224089" y="21828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1991" name="Text Box 7"/>
          <p:cNvSpPr txBox="1">
            <a:spLocks noChangeAspect="1" noChangeArrowheads="1"/>
          </p:cNvSpPr>
          <p:nvPr/>
        </p:nvSpPr>
        <p:spPr bwMode="auto">
          <a:xfrm>
            <a:off x="1255714" y="21812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1992" name="Text Box 8"/>
          <p:cNvSpPr txBox="1">
            <a:spLocks noChangeAspect="1" noChangeArrowheads="1"/>
          </p:cNvSpPr>
          <p:nvPr/>
        </p:nvSpPr>
        <p:spPr bwMode="auto">
          <a:xfrm>
            <a:off x="328614" y="21732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1993" name="Text Box 9"/>
          <p:cNvSpPr txBox="1">
            <a:spLocks noChangeAspect="1" noChangeArrowheads="1"/>
          </p:cNvSpPr>
          <p:nvPr/>
        </p:nvSpPr>
        <p:spPr bwMode="auto">
          <a:xfrm>
            <a:off x="1577975" y="968376"/>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41994" name="Text Box 10"/>
          <p:cNvSpPr txBox="1">
            <a:spLocks noChangeArrowheads="1"/>
          </p:cNvSpPr>
          <p:nvPr/>
        </p:nvSpPr>
        <p:spPr bwMode="auto">
          <a:xfrm>
            <a:off x="1601788" y="3200401"/>
            <a:ext cx="552450" cy="369322"/>
          </a:xfrm>
          <a:prstGeom prst="rect">
            <a:avLst/>
          </a:prstGeom>
          <a:noFill/>
          <a:ln w="25400">
            <a:noFill/>
            <a:miter lim="800000"/>
            <a:headEnd/>
            <a:tailEnd/>
          </a:ln>
        </p:spPr>
        <p:txBody>
          <a:bodyPr lIns="91430" tIns="45715" rIns="91430" bIns="45715">
            <a:spAutoFit/>
          </a:bodyPr>
          <a:lstStyle/>
          <a:p>
            <a:r>
              <a:rPr lang="en-US" i="1">
                <a:solidFill>
                  <a:srgbClr val="000000"/>
                </a:solidFill>
              </a:rPr>
              <a:t>T’</a:t>
            </a:r>
          </a:p>
        </p:txBody>
      </p:sp>
      <p:sp>
        <p:nvSpPr>
          <p:cNvPr id="41995" name="Text Box 12"/>
          <p:cNvSpPr txBox="1">
            <a:spLocks noChangeArrowheads="1"/>
          </p:cNvSpPr>
          <p:nvPr/>
        </p:nvSpPr>
        <p:spPr bwMode="auto">
          <a:xfrm>
            <a:off x="1447800" y="3787776"/>
            <a:ext cx="382588" cy="369322"/>
          </a:xfrm>
          <a:prstGeom prst="rect">
            <a:avLst/>
          </a:prstGeom>
          <a:noFill/>
          <a:ln w="12700">
            <a:noFill/>
            <a:miter lim="800000"/>
            <a:headEnd/>
            <a:tailEnd/>
          </a:ln>
        </p:spPr>
        <p:txBody>
          <a:bodyPr lIns="91430" tIns="45715" rIns="91430" bIns="45715">
            <a:spAutoFit/>
          </a:bodyPr>
          <a:lstStyle/>
          <a:p>
            <a:pPr>
              <a:spcBef>
                <a:spcPct val="50000"/>
              </a:spcBef>
            </a:pPr>
            <a:r>
              <a:rPr lang="en-US" i="1">
                <a:solidFill>
                  <a:srgbClr val="000000"/>
                </a:solidFill>
              </a:rPr>
              <a:t>n’</a:t>
            </a:r>
          </a:p>
        </p:txBody>
      </p:sp>
      <p:sp>
        <p:nvSpPr>
          <p:cNvPr id="41996" name="Line 13"/>
          <p:cNvSpPr>
            <a:spLocks noChangeShapeType="1"/>
          </p:cNvSpPr>
          <p:nvPr/>
        </p:nvSpPr>
        <p:spPr bwMode="auto">
          <a:xfrm flipV="1">
            <a:off x="1406525" y="1152525"/>
            <a:ext cx="1357313" cy="5270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1997" name="Line 14"/>
          <p:cNvSpPr>
            <a:spLocks noChangeAspect="1" noChangeShapeType="1"/>
          </p:cNvSpPr>
          <p:nvPr/>
        </p:nvSpPr>
        <p:spPr bwMode="auto">
          <a:xfrm flipH="1">
            <a:off x="2967038" y="1676400"/>
            <a:ext cx="942975"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1998" name="Line 15"/>
          <p:cNvSpPr>
            <a:spLocks noChangeAspect="1" noChangeShapeType="1"/>
          </p:cNvSpPr>
          <p:nvPr/>
        </p:nvSpPr>
        <p:spPr bwMode="auto">
          <a:xfrm>
            <a:off x="3910013" y="1676400"/>
            <a:ext cx="0" cy="692150"/>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1999" name="Line 16"/>
          <p:cNvSpPr>
            <a:spLocks noChangeAspect="1" noChangeShapeType="1"/>
          </p:cNvSpPr>
          <p:nvPr/>
        </p:nvSpPr>
        <p:spPr bwMode="auto">
          <a:xfrm>
            <a:off x="3910013" y="1677988"/>
            <a:ext cx="939800" cy="690562"/>
          </a:xfrm>
          <a:prstGeom prst="line">
            <a:avLst/>
          </a:prstGeom>
          <a:noFill/>
          <a:ln w="25400">
            <a:solidFill>
              <a:schemeClr val="tx1"/>
            </a:solidFill>
            <a:round/>
            <a:headEnd/>
            <a:tailEnd/>
          </a:ln>
        </p:spPr>
        <p:txBody>
          <a:bodyPr lIns="91430" tIns="45715" rIns="91430" bIns="45715">
            <a:spAutoFit/>
          </a:bodyPr>
          <a:lstStyle/>
          <a:p>
            <a:endParaRPr lang="he-IL">
              <a:solidFill>
                <a:srgbClr val="000000"/>
              </a:solidFill>
            </a:endParaRPr>
          </a:p>
        </p:txBody>
      </p:sp>
      <p:sp>
        <p:nvSpPr>
          <p:cNvPr id="42000" name="Text Box 17"/>
          <p:cNvSpPr txBox="1">
            <a:spLocks noChangeAspect="1" noChangeArrowheads="1"/>
          </p:cNvSpPr>
          <p:nvPr/>
        </p:nvSpPr>
        <p:spPr bwMode="auto">
          <a:xfrm>
            <a:off x="4718050" y="21812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2001" name="Text Box 18"/>
          <p:cNvSpPr txBox="1">
            <a:spLocks noChangeAspect="1" noChangeArrowheads="1"/>
          </p:cNvSpPr>
          <p:nvPr/>
        </p:nvSpPr>
        <p:spPr bwMode="auto">
          <a:xfrm>
            <a:off x="3749675" y="21796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2002" name="Text Box 19"/>
          <p:cNvSpPr txBox="1">
            <a:spLocks noChangeAspect="1" noChangeArrowheads="1"/>
          </p:cNvSpPr>
          <p:nvPr/>
        </p:nvSpPr>
        <p:spPr bwMode="auto">
          <a:xfrm>
            <a:off x="2822575" y="21717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2003" name="Line 20"/>
          <p:cNvSpPr>
            <a:spLocks noChangeShapeType="1"/>
          </p:cNvSpPr>
          <p:nvPr/>
        </p:nvSpPr>
        <p:spPr bwMode="auto">
          <a:xfrm>
            <a:off x="2763838" y="1152525"/>
            <a:ext cx="1146175" cy="52228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2004" name="Text Box 21"/>
          <p:cNvSpPr txBox="1">
            <a:spLocks noChangeAspect="1" noChangeArrowheads="1"/>
          </p:cNvSpPr>
          <p:nvPr/>
        </p:nvSpPr>
        <p:spPr bwMode="auto">
          <a:xfrm>
            <a:off x="3746500" y="14922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42005" name="Text Box 22"/>
          <p:cNvSpPr txBox="1">
            <a:spLocks noChangeAspect="1" noChangeArrowheads="1"/>
          </p:cNvSpPr>
          <p:nvPr/>
        </p:nvSpPr>
        <p:spPr bwMode="auto">
          <a:xfrm>
            <a:off x="2601914" y="9683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grpSp>
        <p:nvGrpSpPr>
          <p:cNvPr id="42006" name="Group 23"/>
          <p:cNvGrpSpPr>
            <a:grpSpLocks/>
          </p:cNvGrpSpPr>
          <p:nvPr/>
        </p:nvGrpSpPr>
        <p:grpSpPr bwMode="auto">
          <a:xfrm>
            <a:off x="322264" y="3248026"/>
            <a:ext cx="3744913" cy="1582738"/>
            <a:chOff x="320" y="1935"/>
            <a:chExt cx="2359" cy="997"/>
          </a:xfrm>
        </p:grpSpPr>
        <p:sp>
          <p:nvSpPr>
            <p:cNvPr id="42032" name="Line 24"/>
            <p:cNvSpPr>
              <a:spLocks noChangeAspect="1" noChangeShapeType="1"/>
            </p:cNvSpPr>
            <p:nvPr/>
          </p:nvSpPr>
          <p:spPr bwMode="auto">
            <a:xfrm flipH="1">
              <a:off x="411" y="2382"/>
              <a:ext cx="594"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42033" name="Line 25"/>
            <p:cNvSpPr>
              <a:spLocks noChangeAspect="1" noChangeShapeType="1"/>
            </p:cNvSpPr>
            <p:nvPr/>
          </p:nvSpPr>
          <p:spPr bwMode="auto">
            <a:xfrm>
              <a:off x="1005" y="2382"/>
              <a:ext cx="0"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42034" name="Text Box 26"/>
            <p:cNvSpPr txBox="1">
              <a:spLocks noChangeAspect="1" noChangeArrowheads="1"/>
            </p:cNvSpPr>
            <p:nvPr/>
          </p:nvSpPr>
          <p:spPr bwMode="auto">
            <a:xfrm>
              <a:off x="902" y="2255"/>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42035" name="Text Box 27"/>
            <p:cNvSpPr txBox="1">
              <a:spLocks noChangeAspect="1" noChangeArrowheads="1"/>
            </p:cNvSpPr>
            <p:nvPr/>
          </p:nvSpPr>
          <p:spPr bwMode="auto">
            <a:xfrm>
              <a:off x="904" y="2699"/>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42036" name="Text Box 28"/>
            <p:cNvSpPr txBox="1">
              <a:spLocks noChangeAspect="1" noChangeArrowheads="1"/>
            </p:cNvSpPr>
            <p:nvPr/>
          </p:nvSpPr>
          <p:spPr bwMode="auto">
            <a:xfrm>
              <a:off x="320" y="2694"/>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42037" name="Line 29"/>
            <p:cNvSpPr>
              <a:spLocks noChangeShapeType="1"/>
            </p:cNvSpPr>
            <p:nvPr/>
          </p:nvSpPr>
          <p:spPr bwMode="auto">
            <a:xfrm flipV="1">
              <a:off x="999" y="2051"/>
              <a:ext cx="855" cy="332"/>
            </a:xfrm>
            <a:prstGeom prst="line">
              <a:avLst/>
            </a:prstGeom>
            <a:noFill/>
            <a:ln w="25400">
              <a:solidFill>
                <a:schemeClr val="tx1"/>
              </a:solidFill>
              <a:round/>
              <a:headEnd/>
              <a:tailEnd/>
            </a:ln>
          </p:spPr>
          <p:txBody>
            <a:bodyPr/>
            <a:lstStyle/>
            <a:p>
              <a:endParaRPr lang="he-IL">
                <a:solidFill>
                  <a:srgbClr val="000000"/>
                </a:solidFill>
              </a:endParaRPr>
            </a:p>
          </p:txBody>
        </p:sp>
        <p:sp>
          <p:nvSpPr>
            <p:cNvPr id="42038" name="Line 30"/>
            <p:cNvSpPr>
              <a:spLocks noChangeAspect="1" noChangeShapeType="1"/>
            </p:cNvSpPr>
            <p:nvPr/>
          </p:nvSpPr>
          <p:spPr bwMode="auto">
            <a:xfrm flipH="1">
              <a:off x="1982" y="2381"/>
              <a:ext cx="594"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42039" name="Line 31"/>
            <p:cNvSpPr>
              <a:spLocks noChangeAspect="1" noChangeShapeType="1"/>
            </p:cNvSpPr>
            <p:nvPr/>
          </p:nvSpPr>
          <p:spPr bwMode="auto">
            <a:xfrm>
              <a:off x="2576" y="2381"/>
              <a:ext cx="0" cy="436"/>
            </a:xfrm>
            <a:prstGeom prst="line">
              <a:avLst/>
            </a:prstGeom>
            <a:noFill/>
            <a:ln w="25400">
              <a:solidFill>
                <a:schemeClr val="tx1"/>
              </a:solidFill>
              <a:round/>
              <a:headEnd/>
              <a:tailEnd/>
            </a:ln>
          </p:spPr>
          <p:txBody>
            <a:bodyPr>
              <a:spAutoFit/>
            </a:bodyPr>
            <a:lstStyle/>
            <a:p>
              <a:endParaRPr lang="he-IL">
                <a:solidFill>
                  <a:srgbClr val="000000"/>
                </a:solidFill>
              </a:endParaRPr>
            </a:p>
          </p:txBody>
        </p:sp>
        <p:sp>
          <p:nvSpPr>
            <p:cNvPr id="42040" name="Text Box 32"/>
            <p:cNvSpPr txBox="1">
              <a:spLocks noChangeAspect="1" noChangeArrowheads="1"/>
            </p:cNvSpPr>
            <p:nvPr/>
          </p:nvSpPr>
          <p:spPr bwMode="auto">
            <a:xfrm>
              <a:off x="2475" y="2698"/>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42041" name="Text Box 33"/>
            <p:cNvSpPr txBox="1">
              <a:spLocks noChangeAspect="1" noChangeArrowheads="1"/>
            </p:cNvSpPr>
            <p:nvPr/>
          </p:nvSpPr>
          <p:spPr bwMode="auto">
            <a:xfrm>
              <a:off x="1891" y="2693"/>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42042" name="Line 34"/>
            <p:cNvSpPr>
              <a:spLocks noChangeShapeType="1"/>
            </p:cNvSpPr>
            <p:nvPr/>
          </p:nvSpPr>
          <p:spPr bwMode="auto">
            <a:xfrm>
              <a:off x="1854" y="2051"/>
              <a:ext cx="722" cy="329"/>
            </a:xfrm>
            <a:prstGeom prst="line">
              <a:avLst/>
            </a:prstGeom>
            <a:noFill/>
            <a:ln w="25400">
              <a:solidFill>
                <a:schemeClr val="tx1"/>
              </a:solidFill>
              <a:round/>
              <a:headEnd/>
              <a:tailEnd/>
            </a:ln>
          </p:spPr>
          <p:txBody>
            <a:bodyPr/>
            <a:lstStyle/>
            <a:p>
              <a:endParaRPr lang="he-IL">
                <a:solidFill>
                  <a:srgbClr val="000000"/>
                </a:solidFill>
              </a:endParaRPr>
            </a:p>
          </p:txBody>
        </p:sp>
        <p:sp>
          <p:nvSpPr>
            <p:cNvPr id="42043" name="Text Box 35"/>
            <p:cNvSpPr txBox="1">
              <a:spLocks noChangeAspect="1" noChangeArrowheads="1"/>
            </p:cNvSpPr>
            <p:nvPr/>
          </p:nvSpPr>
          <p:spPr bwMode="auto">
            <a:xfrm>
              <a:off x="2473" y="2265"/>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42044" name="Text Box 36"/>
            <p:cNvSpPr txBox="1">
              <a:spLocks noChangeAspect="1" noChangeArrowheads="1"/>
            </p:cNvSpPr>
            <p:nvPr/>
          </p:nvSpPr>
          <p:spPr bwMode="auto">
            <a:xfrm>
              <a:off x="1752" y="1935"/>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grpSp>
      <p:grpSp>
        <p:nvGrpSpPr>
          <p:cNvPr id="42007" name="Group 37"/>
          <p:cNvGrpSpPr>
            <a:grpSpLocks/>
          </p:cNvGrpSpPr>
          <p:nvPr/>
        </p:nvGrpSpPr>
        <p:grpSpPr bwMode="auto">
          <a:xfrm>
            <a:off x="1192213" y="1674814"/>
            <a:ext cx="2879725" cy="2479675"/>
            <a:chOff x="751" y="1055"/>
            <a:chExt cx="1814" cy="1562"/>
          </a:xfrm>
        </p:grpSpPr>
        <p:sp>
          <p:nvSpPr>
            <p:cNvPr id="42029" name="AutoShape 38"/>
            <p:cNvSpPr>
              <a:spLocks noChangeArrowheads="1"/>
            </p:cNvSpPr>
            <p:nvPr/>
          </p:nvSpPr>
          <p:spPr bwMode="auto">
            <a:xfrm>
              <a:off x="751" y="2366"/>
              <a:ext cx="1814" cy="251"/>
            </a:xfrm>
            <a:prstGeom prst="roundRect">
              <a:avLst>
                <a:gd name="adj" fmla="val 16667"/>
              </a:avLst>
            </a:prstGeom>
            <a:noFill/>
            <a:ln w="25400">
              <a:solidFill>
                <a:srgbClr val="0000FF"/>
              </a:solidFill>
              <a:prstDash val="dash"/>
              <a:round/>
              <a:headEnd/>
              <a:tailEnd/>
            </a:ln>
          </p:spPr>
          <p:txBody>
            <a:bodyPr wrap="none" anchor="ctr"/>
            <a:lstStyle/>
            <a:p>
              <a:endParaRPr lang="he-IL">
                <a:solidFill>
                  <a:srgbClr val="000000"/>
                </a:solidFill>
              </a:endParaRPr>
            </a:p>
          </p:txBody>
        </p:sp>
        <p:sp>
          <p:nvSpPr>
            <p:cNvPr id="42030" name="Freeform 39"/>
            <p:cNvSpPr>
              <a:spLocks/>
            </p:cNvSpPr>
            <p:nvPr/>
          </p:nvSpPr>
          <p:spPr bwMode="auto">
            <a:xfrm>
              <a:off x="885" y="1055"/>
              <a:ext cx="164" cy="1316"/>
            </a:xfrm>
            <a:custGeom>
              <a:avLst/>
              <a:gdLst>
                <a:gd name="T0" fmla="*/ 0 w 164"/>
                <a:gd name="T1" fmla="*/ 0 h 1316"/>
                <a:gd name="T2" fmla="*/ 103 w 164"/>
                <a:gd name="T3" fmla="*/ 485 h 1316"/>
                <a:gd name="T4" fmla="*/ 164 w 164"/>
                <a:gd name="T5" fmla="*/ 1316 h 1316"/>
                <a:gd name="T6" fmla="*/ 0 60000 65536"/>
                <a:gd name="T7" fmla="*/ 0 60000 65536"/>
                <a:gd name="T8" fmla="*/ 0 60000 65536"/>
                <a:gd name="T9" fmla="*/ 0 w 164"/>
                <a:gd name="T10" fmla="*/ 0 h 1316"/>
                <a:gd name="T11" fmla="*/ 164 w 164"/>
                <a:gd name="T12" fmla="*/ 1316 h 1316"/>
              </a:gdLst>
              <a:ahLst/>
              <a:cxnLst>
                <a:cxn ang="T6">
                  <a:pos x="T0" y="T1"/>
                </a:cxn>
                <a:cxn ang="T7">
                  <a:pos x="T2" y="T3"/>
                </a:cxn>
                <a:cxn ang="T8">
                  <a:pos x="T4" y="T5"/>
                </a:cxn>
              </a:cxnLst>
              <a:rect l="T9" t="T10" r="T11" b="T12"/>
              <a:pathLst>
                <a:path w="164" h="1316">
                  <a:moveTo>
                    <a:pt x="0" y="0"/>
                  </a:moveTo>
                  <a:cubicBezTo>
                    <a:pt x="38" y="133"/>
                    <a:pt x="76" y="266"/>
                    <a:pt x="103" y="485"/>
                  </a:cubicBezTo>
                  <a:cubicBezTo>
                    <a:pt x="130" y="704"/>
                    <a:pt x="147" y="1010"/>
                    <a:pt x="164" y="1316"/>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sp>
          <p:nvSpPr>
            <p:cNvPr id="42031" name="Freeform 40"/>
            <p:cNvSpPr>
              <a:spLocks/>
            </p:cNvSpPr>
            <p:nvPr/>
          </p:nvSpPr>
          <p:spPr bwMode="auto">
            <a:xfrm>
              <a:off x="2262" y="1055"/>
              <a:ext cx="194" cy="1316"/>
            </a:xfrm>
            <a:custGeom>
              <a:avLst/>
              <a:gdLst>
                <a:gd name="T0" fmla="*/ 194 w 194"/>
                <a:gd name="T1" fmla="*/ 0 h 1316"/>
                <a:gd name="T2" fmla="*/ 42 w 194"/>
                <a:gd name="T3" fmla="*/ 867 h 1316"/>
                <a:gd name="T4" fmla="*/ 0 w 194"/>
                <a:gd name="T5" fmla="*/ 1316 h 1316"/>
                <a:gd name="T6" fmla="*/ 0 60000 65536"/>
                <a:gd name="T7" fmla="*/ 0 60000 65536"/>
                <a:gd name="T8" fmla="*/ 0 60000 65536"/>
                <a:gd name="T9" fmla="*/ 0 w 194"/>
                <a:gd name="T10" fmla="*/ 0 h 1316"/>
                <a:gd name="T11" fmla="*/ 194 w 194"/>
                <a:gd name="T12" fmla="*/ 1316 h 1316"/>
              </a:gdLst>
              <a:ahLst/>
              <a:cxnLst>
                <a:cxn ang="T6">
                  <a:pos x="T0" y="T1"/>
                </a:cxn>
                <a:cxn ang="T7">
                  <a:pos x="T2" y="T3"/>
                </a:cxn>
                <a:cxn ang="T8">
                  <a:pos x="T4" y="T5"/>
                </a:cxn>
              </a:cxnLst>
              <a:rect l="T9" t="T10" r="T11" b="T12"/>
              <a:pathLst>
                <a:path w="194" h="1316">
                  <a:moveTo>
                    <a:pt x="194" y="0"/>
                  </a:moveTo>
                  <a:cubicBezTo>
                    <a:pt x="134" y="324"/>
                    <a:pt x="74" y="648"/>
                    <a:pt x="42" y="867"/>
                  </a:cubicBezTo>
                  <a:cubicBezTo>
                    <a:pt x="10" y="1086"/>
                    <a:pt x="5" y="1201"/>
                    <a:pt x="0" y="1316"/>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grpSp>
      <p:sp>
        <p:nvSpPr>
          <p:cNvPr id="42008" name="Line 42"/>
          <p:cNvSpPr>
            <a:spLocks noChangeShapeType="1"/>
          </p:cNvSpPr>
          <p:nvPr/>
        </p:nvSpPr>
        <p:spPr bwMode="auto">
          <a:xfrm flipH="1">
            <a:off x="5489575" y="1763714"/>
            <a:ext cx="1570038" cy="1150937"/>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2009" name="Line 43"/>
          <p:cNvSpPr>
            <a:spLocks noChangeShapeType="1"/>
          </p:cNvSpPr>
          <p:nvPr/>
        </p:nvSpPr>
        <p:spPr bwMode="auto">
          <a:xfrm>
            <a:off x="7059613" y="1763714"/>
            <a:ext cx="887412" cy="1195387"/>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2010" name="Line 44"/>
          <p:cNvSpPr>
            <a:spLocks noChangeShapeType="1"/>
          </p:cNvSpPr>
          <p:nvPr/>
        </p:nvSpPr>
        <p:spPr bwMode="auto">
          <a:xfrm>
            <a:off x="7059613" y="1765300"/>
            <a:ext cx="1565275" cy="11493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2011" name="Text Box 45"/>
          <p:cNvSpPr txBox="1">
            <a:spLocks noChangeArrowheads="1"/>
          </p:cNvSpPr>
          <p:nvPr/>
        </p:nvSpPr>
        <p:spPr bwMode="auto">
          <a:xfrm>
            <a:off x="6896100" y="1570038"/>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2012" name="Text Box 46"/>
          <p:cNvSpPr txBox="1">
            <a:spLocks noChangeArrowheads="1"/>
          </p:cNvSpPr>
          <p:nvPr/>
        </p:nvSpPr>
        <p:spPr bwMode="auto">
          <a:xfrm>
            <a:off x="8453439" y="2730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2013" name="Text Box 47"/>
          <p:cNvSpPr txBox="1">
            <a:spLocks noChangeArrowheads="1"/>
          </p:cNvSpPr>
          <p:nvPr/>
        </p:nvSpPr>
        <p:spPr bwMode="auto">
          <a:xfrm>
            <a:off x="7785100" y="27797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2014" name="Text Box 48"/>
          <p:cNvSpPr txBox="1">
            <a:spLocks noChangeArrowheads="1"/>
          </p:cNvSpPr>
          <p:nvPr/>
        </p:nvSpPr>
        <p:spPr bwMode="auto">
          <a:xfrm>
            <a:off x="5327650" y="2730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2015" name="Text Box 49"/>
          <p:cNvSpPr txBox="1">
            <a:spLocks noChangeArrowheads="1"/>
          </p:cNvSpPr>
          <p:nvPr/>
        </p:nvSpPr>
        <p:spPr bwMode="auto">
          <a:xfrm>
            <a:off x="5424489" y="1592263"/>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grpSp>
        <p:nvGrpSpPr>
          <p:cNvPr id="4" name="Group 50"/>
          <p:cNvGrpSpPr>
            <a:grpSpLocks/>
          </p:cNvGrpSpPr>
          <p:nvPr/>
        </p:nvGrpSpPr>
        <p:grpSpPr bwMode="auto">
          <a:xfrm>
            <a:off x="5327650" y="1573213"/>
            <a:ext cx="2781301" cy="1576387"/>
            <a:chOff x="3356" y="991"/>
            <a:chExt cx="1752" cy="993"/>
          </a:xfrm>
        </p:grpSpPr>
        <p:sp>
          <p:nvSpPr>
            <p:cNvPr id="42024" name="Line 51"/>
            <p:cNvSpPr>
              <a:spLocks noChangeShapeType="1"/>
            </p:cNvSpPr>
            <p:nvPr/>
          </p:nvSpPr>
          <p:spPr bwMode="auto">
            <a:xfrm flipH="1">
              <a:off x="3458" y="1112"/>
              <a:ext cx="988" cy="726"/>
            </a:xfrm>
            <a:prstGeom prst="line">
              <a:avLst/>
            </a:prstGeom>
            <a:noFill/>
            <a:ln w="25400">
              <a:solidFill>
                <a:schemeClr val="tx1"/>
              </a:solidFill>
              <a:round/>
              <a:headEnd/>
              <a:tailEnd/>
            </a:ln>
          </p:spPr>
          <p:txBody>
            <a:bodyPr/>
            <a:lstStyle/>
            <a:p>
              <a:endParaRPr lang="he-IL">
                <a:solidFill>
                  <a:srgbClr val="000000"/>
                </a:solidFill>
              </a:endParaRPr>
            </a:p>
          </p:txBody>
        </p:sp>
        <p:sp>
          <p:nvSpPr>
            <p:cNvPr id="42025" name="Line 52"/>
            <p:cNvSpPr>
              <a:spLocks noChangeShapeType="1"/>
            </p:cNvSpPr>
            <p:nvPr/>
          </p:nvSpPr>
          <p:spPr bwMode="auto">
            <a:xfrm>
              <a:off x="4447" y="1113"/>
              <a:ext cx="559" cy="751"/>
            </a:xfrm>
            <a:prstGeom prst="line">
              <a:avLst/>
            </a:prstGeom>
            <a:noFill/>
            <a:ln w="25400">
              <a:solidFill>
                <a:schemeClr val="tx1"/>
              </a:solidFill>
              <a:round/>
              <a:headEnd/>
              <a:tailEnd/>
            </a:ln>
          </p:spPr>
          <p:txBody>
            <a:bodyPr/>
            <a:lstStyle/>
            <a:p>
              <a:endParaRPr lang="he-IL">
                <a:solidFill>
                  <a:srgbClr val="000000"/>
                </a:solidFill>
              </a:endParaRPr>
            </a:p>
          </p:txBody>
        </p:sp>
        <p:sp>
          <p:nvSpPr>
            <p:cNvPr id="42026" name="Text Box 53"/>
            <p:cNvSpPr txBox="1">
              <a:spLocks noChangeArrowheads="1"/>
            </p:cNvSpPr>
            <p:nvPr/>
          </p:nvSpPr>
          <p:spPr bwMode="auto">
            <a:xfrm>
              <a:off x="4344" y="991"/>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42027" name="Text Box 54"/>
            <p:cNvSpPr txBox="1">
              <a:spLocks noChangeArrowheads="1"/>
            </p:cNvSpPr>
            <p:nvPr/>
          </p:nvSpPr>
          <p:spPr bwMode="auto">
            <a:xfrm>
              <a:off x="4904" y="1751"/>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42028" name="Text Box 55"/>
            <p:cNvSpPr txBox="1">
              <a:spLocks noChangeArrowheads="1"/>
            </p:cNvSpPr>
            <p:nvPr/>
          </p:nvSpPr>
          <p:spPr bwMode="auto">
            <a:xfrm>
              <a:off x="3356" y="1722"/>
              <a:ext cx="204" cy="233"/>
            </a:xfrm>
            <a:prstGeom prst="rect">
              <a:avLst/>
            </a:prstGeom>
            <a:noFill/>
            <a:ln w="25400">
              <a:noFill/>
              <a:miter lim="800000"/>
              <a:headEnd/>
              <a:tailEnd/>
            </a:ln>
          </p:spPr>
          <p:txBody>
            <a:bodyPr wrap="none">
              <a:spAutoFit/>
            </a:bodyPr>
            <a:lstStyle/>
            <a:p>
              <a:r>
                <a:rPr lang="en-US">
                  <a:solidFill>
                    <a:srgbClr val="000000"/>
                  </a:solidFill>
                </a:rPr>
                <a:t>●</a:t>
              </a:r>
            </a:p>
          </p:txBody>
        </p:sp>
      </p:grpSp>
      <p:sp>
        <p:nvSpPr>
          <p:cNvPr id="60472" name="Text Box 56"/>
          <p:cNvSpPr txBox="1">
            <a:spLocks noChangeArrowheads="1"/>
          </p:cNvSpPr>
          <p:nvPr/>
        </p:nvSpPr>
        <p:spPr bwMode="auto">
          <a:xfrm>
            <a:off x="7189788" y="4229101"/>
            <a:ext cx="382587" cy="369322"/>
          </a:xfrm>
          <a:prstGeom prst="rect">
            <a:avLst/>
          </a:prstGeom>
          <a:noFill/>
          <a:ln w="12700">
            <a:noFill/>
            <a:miter lim="800000"/>
            <a:headEnd/>
            <a:tailEnd/>
          </a:ln>
        </p:spPr>
        <p:txBody>
          <a:bodyPr lIns="91430" tIns="45715" rIns="91430" bIns="45715">
            <a:spAutoFit/>
          </a:bodyPr>
          <a:lstStyle/>
          <a:p>
            <a:pPr>
              <a:spcBef>
                <a:spcPct val="50000"/>
              </a:spcBef>
            </a:pPr>
            <a:r>
              <a:rPr lang="en-US" i="1">
                <a:solidFill>
                  <a:srgbClr val="000000"/>
                </a:solidFill>
              </a:rPr>
              <a:t>n’</a:t>
            </a:r>
          </a:p>
        </p:txBody>
      </p:sp>
      <p:sp>
        <p:nvSpPr>
          <p:cNvPr id="60473" name="Text Box 57"/>
          <p:cNvSpPr txBox="1">
            <a:spLocks noChangeArrowheads="1"/>
          </p:cNvSpPr>
          <p:nvPr/>
        </p:nvSpPr>
        <p:spPr bwMode="auto">
          <a:xfrm>
            <a:off x="5354638" y="4100513"/>
            <a:ext cx="552450" cy="369322"/>
          </a:xfrm>
          <a:prstGeom prst="rect">
            <a:avLst/>
          </a:prstGeom>
          <a:noFill/>
          <a:ln w="25400">
            <a:noFill/>
            <a:miter lim="800000"/>
            <a:headEnd/>
            <a:tailEnd/>
          </a:ln>
        </p:spPr>
        <p:txBody>
          <a:bodyPr lIns="91430" tIns="45715" rIns="91430" bIns="45715">
            <a:spAutoFit/>
          </a:bodyPr>
          <a:lstStyle/>
          <a:p>
            <a:r>
              <a:rPr lang="en-US" i="1">
                <a:solidFill>
                  <a:srgbClr val="000000"/>
                </a:solidFill>
              </a:rPr>
              <a:t>T’</a:t>
            </a:r>
          </a:p>
        </p:txBody>
      </p:sp>
      <p:sp>
        <p:nvSpPr>
          <p:cNvPr id="60474" name="AutoShape 58"/>
          <p:cNvSpPr>
            <a:spLocks noChangeArrowheads="1"/>
          </p:cNvSpPr>
          <p:nvPr/>
        </p:nvSpPr>
        <p:spPr bwMode="auto">
          <a:xfrm>
            <a:off x="6769101" y="1562101"/>
            <a:ext cx="803275" cy="3044825"/>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60475" name="Line 59"/>
          <p:cNvSpPr>
            <a:spLocks noChangeShapeType="1"/>
          </p:cNvSpPr>
          <p:nvPr/>
        </p:nvSpPr>
        <p:spPr bwMode="auto">
          <a:xfrm>
            <a:off x="5795963" y="1497013"/>
            <a:ext cx="3105150" cy="4513262"/>
          </a:xfrm>
          <a:prstGeom prst="line">
            <a:avLst/>
          </a:prstGeom>
          <a:noFill/>
          <a:ln w="44450">
            <a:solidFill>
              <a:srgbClr val="FF3300"/>
            </a:solidFill>
            <a:round/>
            <a:headEnd/>
            <a:tailEnd/>
          </a:ln>
        </p:spPr>
        <p:txBody>
          <a:bodyPr lIns="91430" tIns="45715" rIns="91430" bIns="45715"/>
          <a:lstStyle/>
          <a:p>
            <a:endParaRPr lang="he-IL">
              <a:solidFill>
                <a:srgbClr val="000000"/>
              </a:solidFill>
            </a:endParaRPr>
          </a:p>
        </p:txBody>
      </p:sp>
      <p:sp>
        <p:nvSpPr>
          <p:cNvPr id="60476" name="Line 60"/>
          <p:cNvSpPr>
            <a:spLocks noChangeShapeType="1"/>
          </p:cNvSpPr>
          <p:nvPr/>
        </p:nvSpPr>
        <p:spPr bwMode="auto">
          <a:xfrm flipH="1">
            <a:off x="5221288" y="1604964"/>
            <a:ext cx="3449637" cy="4357687"/>
          </a:xfrm>
          <a:prstGeom prst="line">
            <a:avLst/>
          </a:prstGeom>
          <a:noFill/>
          <a:ln w="44450">
            <a:solidFill>
              <a:srgbClr val="FF3300"/>
            </a:solidFill>
            <a:round/>
            <a:headEnd/>
            <a:tailEnd/>
          </a:ln>
        </p:spPr>
        <p:txBody>
          <a:bodyPr lIns="91430" tIns="45715" rIns="91430" bIns="45715"/>
          <a:lstStyle/>
          <a:p>
            <a:endParaRPr lang="he-IL">
              <a:solidFill>
                <a:srgbClr val="000000"/>
              </a:solidFill>
            </a:endParaRPr>
          </a:p>
        </p:txBody>
      </p:sp>
      <p:sp>
        <p:nvSpPr>
          <p:cNvPr id="60477" name="AutoShape 61"/>
          <p:cNvSpPr>
            <a:spLocks noChangeArrowheads="1"/>
          </p:cNvSpPr>
          <p:nvPr/>
        </p:nvSpPr>
        <p:spPr bwMode="auto">
          <a:xfrm rot="10800000">
            <a:off x="4178300" y="3146426"/>
            <a:ext cx="2046288" cy="722313"/>
          </a:xfrm>
          <a:prstGeom prst="wedgeRoundRectCallout">
            <a:avLst>
              <a:gd name="adj1" fmla="val -86542"/>
              <a:gd name="adj2" fmla="val 6042"/>
              <a:gd name="adj3" fmla="val 16667"/>
            </a:avLst>
          </a:prstGeom>
          <a:noFill/>
          <a:ln w="25400">
            <a:solidFill>
              <a:srgbClr val="FF9900"/>
            </a:solidFill>
            <a:miter lim="800000"/>
            <a:headEnd/>
            <a:tailEnd/>
          </a:ln>
        </p:spPr>
        <p:txBody>
          <a:bodyPr rot="10800000" lIns="91430" tIns="45715" rIns="91430" bIns="45715"/>
          <a:lstStyle/>
          <a:p>
            <a:pPr algn="ctr"/>
            <a:r>
              <a:rPr lang="en-US">
                <a:solidFill>
                  <a:srgbClr val="000000"/>
                </a:solidFill>
              </a:rPr>
              <a:t>Information set across subtrees</a:t>
            </a:r>
          </a:p>
        </p:txBody>
      </p:sp>
      <p:pic>
        <p:nvPicPr>
          <p:cNvPr id="42023" name="Picture 62"/>
          <p:cNvPicPr>
            <a:picLocks noChangeAspect="1" noChangeArrowheads="1"/>
          </p:cNvPicPr>
          <p:nvPr/>
        </p:nvPicPr>
        <p:blipFill>
          <a:blip r:embed="rId2" cstate="print">
            <a:lum bright="20000"/>
          </a:blip>
          <a:srcRect/>
          <a:stretch>
            <a:fillRect/>
          </a:stretch>
        </p:blipFill>
        <p:spPr bwMode="auto">
          <a:xfrm>
            <a:off x="471488" y="319089"/>
            <a:ext cx="5505450" cy="42862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395166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56 0.0384 L 0.00156 0.3715 " pathEditMode="relative" rAng="0" ptsTypes="AA">
                                      <p:cBhvr>
                                        <p:cTn id="6" dur="2000" fill="hold"/>
                                        <p:tgtEl>
                                          <p:spTgt spid="4"/>
                                        </p:tgtEl>
                                        <p:attrNameLst>
                                          <p:attrName>ppt_x</p:attrName>
                                          <p:attrName>ppt_y</p:attrName>
                                        </p:attrNameLst>
                                      </p:cBhvr>
                                      <p:rCtr x="0" y="167"/>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0472"/>
                                        </p:tgtEl>
                                        <p:attrNameLst>
                                          <p:attrName>style.visibility</p:attrName>
                                        </p:attrNameLst>
                                      </p:cBhvr>
                                      <p:to>
                                        <p:strVal val="visible"/>
                                      </p:to>
                                    </p:set>
                                  </p:childTnLst>
                                </p:cTn>
                              </p:par>
                            </p:childTnLst>
                          </p:cTn>
                        </p:par>
                        <p:par>
                          <p:cTn id="10" fill="hold">
                            <p:stCondLst>
                              <p:cond delay="2000"/>
                            </p:stCondLst>
                            <p:childTnLst>
                              <p:par>
                                <p:cTn id="11" presetID="9" presetClass="entr" presetSubtype="0" fill="hold" grpId="0" nodeType="afterEffect">
                                  <p:stCondLst>
                                    <p:cond delay="0"/>
                                  </p:stCondLst>
                                  <p:childTnLst>
                                    <p:set>
                                      <p:cBhvr>
                                        <p:cTn id="12" dur="1" fill="hold">
                                          <p:stCondLst>
                                            <p:cond delay="0"/>
                                          </p:stCondLst>
                                        </p:cTn>
                                        <p:tgtEl>
                                          <p:spTgt spid="60473"/>
                                        </p:tgtEl>
                                        <p:attrNameLst>
                                          <p:attrName>style.visibility</p:attrName>
                                        </p:attrNameLst>
                                      </p:cBhvr>
                                      <p:to>
                                        <p:strVal val="visible"/>
                                      </p:to>
                                    </p:set>
                                    <p:animEffect transition="in" filter="dissolve">
                                      <p:cBhvr>
                                        <p:cTn id="13" dur="500"/>
                                        <p:tgtEl>
                                          <p:spTgt spid="60473"/>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0474"/>
                                        </p:tgtEl>
                                        <p:attrNameLst>
                                          <p:attrName>style.visibility</p:attrName>
                                        </p:attrNameLst>
                                      </p:cBhvr>
                                      <p:to>
                                        <p:strVal val="visible"/>
                                      </p:to>
                                    </p:set>
                                    <p:anim calcmode="lin" valueType="num">
                                      <p:cBhvr>
                                        <p:cTn id="18" dur="1000" fill="hold"/>
                                        <p:tgtEl>
                                          <p:spTgt spid="60474"/>
                                        </p:tgtEl>
                                        <p:attrNameLst>
                                          <p:attrName>ppt_w</p:attrName>
                                        </p:attrNameLst>
                                      </p:cBhvr>
                                      <p:tavLst>
                                        <p:tav tm="0">
                                          <p:val>
                                            <p:strVal val="#ppt_w*0.70"/>
                                          </p:val>
                                        </p:tav>
                                        <p:tav tm="100000">
                                          <p:val>
                                            <p:strVal val="#ppt_w"/>
                                          </p:val>
                                        </p:tav>
                                      </p:tavLst>
                                    </p:anim>
                                    <p:anim calcmode="lin" valueType="num">
                                      <p:cBhvr>
                                        <p:cTn id="19" dur="1000" fill="hold"/>
                                        <p:tgtEl>
                                          <p:spTgt spid="60474"/>
                                        </p:tgtEl>
                                        <p:attrNameLst>
                                          <p:attrName>ppt_h</p:attrName>
                                        </p:attrNameLst>
                                      </p:cBhvr>
                                      <p:tavLst>
                                        <p:tav tm="0">
                                          <p:val>
                                            <p:strVal val="#ppt_h"/>
                                          </p:val>
                                        </p:tav>
                                        <p:tav tm="100000">
                                          <p:val>
                                            <p:strVal val="#ppt_h"/>
                                          </p:val>
                                        </p:tav>
                                      </p:tavLst>
                                    </p:anim>
                                    <p:animEffect transition="in" filter="fade">
                                      <p:cBhvr>
                                        <p:cTn id="20" dur="1000"/>
                                        <p:tgtEl>
                                          <p:spTgt spid="60474"/>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0475"/>
                                        </p:tgtEl>
                                        <p:attrNameLst>
                                          <p:attrName>style.visibility</p:attrName>
                                        </p:attrNameLst>
                                      </p:cBhvr>
                                      <p:to>
                                        <p:strVal val="visible"/>
                                      </p:to>
                                    </p:set>
                                    <p:animEffect transition="in" filter="wipe(up)">
                                      <p:cBhvr>
                                        <p:cTn id="24" dur="1000"/>
                                        <p:tgtEl>
                                          <p:spTgt spid="60475"/>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60476"/>
                                        </p:tgtEl>
                                        <p:attrNameLst>
                                          <p:attrName>style.visibility</p:attrName>
                                        </p:attrNameLst>
                                      </p:cBhvr>
                                      <p:to>
                                        <p:strVal val="visible"/>
                                      </p:to>
                                    </p:set>
                                    <p:animEffect transition="in" filter="wipe(up)">
                                      <p:cBhvr>
                                        <p:cTn id="28" dur="500"/>
                                        <p:tgtEl>
                                          <p:spTgt spid="60476"/>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60477"/>
                                        </p:tgtEl>
                                        <p:attrNameLst>
                                          <p:attrName>style.visibility</p:attrName>
                                        </p:attrNameLst>
                                      </p:cBhvr>
                                      <p:to>
                                        <p:strVal val="visible"/>
                                      </p:to>
                                    </p:set>
                                    <p:anim calcmode="lin" valueType="num">
                                      <p:cBhvr additive="base">
                                        <p:cTn id="31" dur="500" fill="hold"/>
                                        <p:tgtEl>
                                          <p:spTgt spid="60477"/>
                                        </p:tgtEl>
                                        <p:attrNameLst>
                                          <p:attrName>ppt_x</p:attrName>
                                        </p:attrNameLst>
                                      </p:cBhvr>
                                      <p:tavLst>
                                        <p:tav tm="0">
                                          <p:val>
                                            <p:strVal val="0-#ppt_w/2"/>
                                          </p:val>
                                        </p:tav>
                                        <p:tav tm="100000">
                                          <p:val>
                                            <p:strVal val="#ppt_x"/>
                                          </p:val>
                                        </p:tav>
                                      </p:tavLst>
                                    </p:anim>
                                    <p:anim calcmode="lin" valueType="num">
                                      <p:cBhvr additive="base">
                                        <p:cTn id="32" dur="500" fill="hold"/>
                                        <p:tgtEl>
                                          <p:spTgt spid="604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72" grpId="0"/>
      <p:bldP spid="60473" grpId="0"/>
      <p:bldP spid="60474" grpId="0" animBg="1"/>
      <p:bldP spid="60475" grpId="0" animBg="1"/>
      <p:bldP spid="60476" grpId="0" animBg="1"/>
      <p:bldP spid="60477"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43011" name="Picture 4"/>
          <p:cNvPicPr>
            <a:picLocks noChangeAspect="1" noChangeArrowheads="1"/>
          </p:cNvPicPr>
          <p:nvPr/>
        </p:nvPicPr>
        <p:blipFill>
          <a:blip r:embed="rId2" cstate="print"/>
          <a:srcRect/>
          <a:stretch>
            <a:fillRect/>
          </a:stretch>
        </p:blipFill>
        <p:spPr bwMode="auto">
          <a:xfrm>
            <a:off x="409575" y="866775"/>
            <a:ext cx="8324850" cy="512445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1062030396"/>
      </p:ext>
    </p:extLst>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3"/>
          <p:cNvSpPr>
            <a:spLocks noChangeShapeType="1"/>
          </p:cNvSpPr>
          <p:nvPr/>
        </p:nvSpPr>
        <p:spPr bwMode="auto">
          <a:xfrm flipH="1">
            <a:off x="1711325" y="1663701"/>
            <a:ext cx="630238"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4035" name="Line 4"/>
          <p:cNvSpPr>
            <a:spLocks noChangeShapeType="1"/>
          </p:cNvSpPr>
          <p:nvPr/>
        </p:nvSpPr>
        <p:spPr bwMode="auto">
          <a:xfrm>
            <a:off x="2341563" y="1663701"/>
            <a:ext cx="585787"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4036" name="Line 5"/>
          <p:cNvSpPr>
            <a:spLocks noChangeShapeType="1"/>
          </p:cNvSpPr>
          <p:nvPr/>
        </p:nvSpPr>
        <p:spPr bwMode="auto">
          <a:xfrm>
            <a:off x="1711325" y="2784475"/>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4037" name="Line 6"/>
          <p:cNvSpPr>
            <a:spLocks noChangeShapeType="1"/>
          </p:cNvSpPr>
          <p:nvPr/>
        </p:nvSpPr>
        <p:spPr bwMode="auto">
          <a:xfrm flipH="1">
            <a:off x="1381125" y="2784475"/>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4038" name="Line 7"/>
          <p:cNvSpPr>
            <a:spLocks noChangeShapeType="1"/>
          </p:cNvSpPr>
          <p:nvPr/>
        </p:nvSpPr>
        <p:spPr bwMode="auto">
          <a:xfrm>
            <a:off x="2919413" y="2782888"/>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4039" name="Line 8"/>
          <p:cNvSpPr>
            <a:spLocks noChangeShapeType="1"/>
          </p:cNvSpPr>
          <p:nvPr/>
        </p:nvSpPr>
        <p:spPr bwMode="auto">
          <a:xfrm flipH="1">
            <a:off x="2589213" y="2782888"/>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4040" name="Text Box 9"/>
          <p:cNvSpPr txBox="1">
            <a:spLocks noChangeArrowheads="1"/>
          </p:cNvSpPr>
          <p:nvPr/>
        </p:nvSpPr>
        <p:spPr bwMode="auto">
          <a:xfrm>
            <a:off x="2179639" y="14795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4041" name="Text Box 10"/>
          <p:cNvSpPr txBox="1">
            <a:spLocks noChangeArrowheads="1"/>
          </p:cNvSpPr>
          <p:nvPr/>
        </p:nvSpPr>
        <p:spPr bwMode="auto">
          <a:xfrm>
            <a:off x="1549400" y="2598738"/>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4042" name="Text Box 11"/>
          <p:cNvSpPr txBox="1">
            <a:spLocks noChangeArrowheads="1"/>
          </p:cNvSpPr>
          <p:nvPr/>
        </p:nvSpPr>
        <p:spPr bwMode="auto">
          <a:xfrm>
            <a:off x="2765425" y="2598739"/>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44043" name="Text Box 12"/>
          <p:cNvSpPr txBox="1">
            <a:spLocks noChangeArrowheads="1"/>
          </p:cNvSpPr>
          <p:nvPr/>
        </p:nvSpPr>
        <p:spPr bwMode="auto">
          <a:xfrm>
            <a:off x="3190875" y="41814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4044" name="Text Box 13"/>
          <p:cNvSpPr txBox="1">
            <a:spLocks noChangeArrowheads="1"/>
          </p:cNvSpPr>
          <p:nvPr/>
        </p:nvSpPr>
        <p:spPr bwMode="auto">
          <a:xfrm>
            <a:off x="2427289" y="41798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4045" name="Text Box 14"/>
          <p:cNvSpPr txBox="1">
            <a:spLocks noChangeArrowheads="1"/>
          </p:cNvSpPr>
          <p:nvPr/>
        </p:nvSpPr>
        <p:spPr bwMode="auto">
          <a:xfrm>
            <a:off x="1982789" y="41814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4046" name="Text Box 15"/>
          <p:cNvSpPr txBox="1">
            <a:spLocks noChangeArrowheads="1"/>
          </p:cNvSpPr>
          <p:nvPr/>
        </p:nvSpPr>
        <p:spPr bwMode="auto">
          <a:xfrm>
            <a:off x="1208089" y="41814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4047" name="AutoShape 16"/>
          <p:cNvSpPr>
            <a:spLocks noChangeArrowheads="1"/>
          </p:cNvSpPr>
          <p:nvPr/>
        </p:nvSpPr>
        <p:spPr bwMode="auto">
          <a:xfrm>
            <a:off x="1501775" y="2532063"/>
            <a:ext cx="1822450" cy="544512"/>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13351" name="Line 39"/>
          <p:cNvSpPr>
            <a:spLocks noChangeShapeType="1"/>
          </p:cNvSpPr>
          <p:nvPr/>
        </p:nvSpPr>
        <p:spPr bwMode="auto">
          <a:xfrm flipH="1">
            <a:off x="5600700" y="1636713"/>
            <a:ext cx="630238" cy="11287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2" name="Line 40"/>
          <p:cNvSpPr>
            <a:spLocks noChangeShapeType="1"/>
          </p:cNvSpPr>
          <p:nvPr/>
        </p:nvSpPr>
        <p:spPr bwMode="auto">
          <a:xfrm>
            <a:off x="6230938" y="1636713"/>
            <a:ext cx="585787" cy="11287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3" name="Line 41"/>
          <p:cNvSpPr>
            <a:spLocks noChangeShapeType="1"/>
          </p:cNvSpPr>
          <p:nvPr/>
        </p:nvSpPr>
        <p:spPr bwMode="auto">
          <a:xfrm>
            <a:off x="5600700" y="2757488"/>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4" name="Line 42"/>
          <p:cNvSpPr>
            <a:spLocks noChangeShapeType="1"/>
          </p:cNvSpPr>
          <p:nvPr/>
        </p:nvSpPr>
        <p:spPr bwMode="auto">
          <a:xfrm flipH="1">
            <a:off x="5270500" y="2757488"/>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5" name="Line 43"/>
          <p:cNvSpPr>
            <a:spLocks noChangeShapeType="1"/>
          </p:cNvSpPr>
          <p:nvPr/>
        </p:nvSpPr>
        <p:spPr bwMode="auto">
          <a:xfrm>
            <a:off x="6808788" y="2755900"/>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6" name="Line 44"/>
          <p:cNvSpPr>
            <a:spLocks noChangeShapeType="1"/>
          </p:cNvSpPr>
          <p:nvPr/>
        </p:nvSpPr>
        <p:spPr bwMode="auto">
          <a:xfrm flipH="1">
            <a:off x="6478588" y="2755900"/>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7" name="Text Box 45"/>
          <p:cNvSpPr txBox="1">
            <a:spLocks noChangeArrowheads="1"/>
          </p:cNvSpPr>
          <p:nvPr/>
        </p:nvSpPr>
        <p:spPr bwMode="auto">
          <a:xfrm>
            <a:off x="6069014" y="14525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58" name="Text Box 46"/>
          <p:cNvSpPr txBox="1">
            <a:spLocks noChangeArrowheads="1"/>
          </p:cNvSpPr>
          <p:nvPr/>
        </p:nvSpPr>
        <p:spPr bwMode="auto">
          <a:xfrm>
            <a:off x="5438775" y="2571751"/>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13359" name="Text Box 47"/>
          <p:cNvSpPr txBox="1">
            <a:spLocks noChangeArrowheads="1"/>
          </p:cNvSpPr>
          <p:nvPr/>
        </p:nvSpPr>
        <p:spPr bwMode="auto">
          <a:xfrm>
            <a:off x="6654800" y="2571750"/>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13360" name="Text Box 48"/>
          <p:cNvSpPr txBox="1">
            <a:spLocks noChangeArrowheads="1"/>
          </p:cNvSpPr>
          <p:nvPr/>
        </p:nvSpPr>
        <p:spPr bwMode="auto">
          <a:xfrm>
            <a:off x="7080250" y="4154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61" name="Text Box 49"/>
          <p:cNvSpPr txBox="1">
            <a:spLocks noChangeArrowheads="1"/>
          </p:cNvSpPr>
          <p:nvPr/>
        </p:nvSpPr>
        <p:spPr bwMode="auto">
          <a:xfrm>
            <a:off x="6316664" y="41529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62" name="Text Box 50"/>
          <p:cNvSpPr txBox="1">
            <a:spLocks noChangeArrowheads="1"/>
          </p:cNvSpPr>
          <p:nvPr/>
        </p:nvSpPr>
        <p:spPr bwMode="auto">
          <a:xfrm>
            <a:off x="5872164" y="4154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63" name="Text Box 51"/>
          <p:cNvSpPr txBox="1">
            <a:spLocks noChangeArrowheads="1"/>
          </p:cNvSpPr>
          <p:nvPr/>
        </p:nvSpPr>
        <p:spPr bwMode="auto">
          <a:xfrm>
            <a:off x="5097464" y="4154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65" name="Oval 53"/>
          <p:cNvSpPr>
            <a:spLocks noChangeArrowheads="1"/>
          </p:cNvSpPr>
          <p:nvPr/>
        </p:nvSpPr>
        <p:spPr bwMode="auto">
          <a:xfrm>
            <a:off x="6478588" y="2466976"/>
            <a:ext cx="739775" cy="652463"/>
          </a:xfrm>
          <a:prstGeom prst="ellipse">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13368" name="Line 56"/>
          <p:cNvSpPr>
            <a:spLocks noChangeShapeType="1"/>
          </p:cNvSpPr>
          <p:nvPr/>
        </p:nvSpPr>
        <p:spPr bwMode="auto">
          <a:xfrm>
            <a:off x="5264150" y="1409701"/>
            <a:ext cx="2309813" cy="2651125"/>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13369" name="Line 57"/>
          <p:cNvSpPr>
            <a:spLocks noChangeShapeType="1"/>
          </p:cNvSpPr>
          <p:nvPr/>
        </p:nvSpPr>
        <p:spPr bwMode="auto">
          <a:xfrm flipH="1">
            <a:off x="5151438" y="1604963"/>
            <a:ext cx="1833562" cy="2273300"/>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pic>
        <p:nvPicPr>
          <p:cNvPr id="44064" name="Picture 3"/>
          <p:cNvPicPr>
            <a:picLocks noChangeAspect="1" noChangeArrowheads="1"/>
          </p:cNvPicPr>
          <p:nvPr/>
        </p:nvPicPr>
        <p:blipFill>
          <a:blip r:embed="rId2" cstate="print"/>
          <a:srcRect/>
          <a:stretch>
            <a:fillRect/>
          </a:stretch>
        </p:blipFill>
        <p:spPr bwMode="auto">
          <a:xfrm>
            <a:off x="395288" y="490539"/>
            <a:ext cx="4000500" cy="276225"/>
          </a:xfrm>
          <a:prstGeom prst="rect">
            <a:avLst/>
          </a:prstGeom>
          <a:noFill/>
          <a:ln w="25400">
            <a:noFill/>
            <a:prstDash val="dash"/>
            <a:miter lim="800000"/>
            <a:headEnd/>
            <a:tailEnd type="none" w="lg" len="lg"/>
          </a:ln>
        </p:spPr>
      </p:pic>
      <p:pic>
        <p:nvPicPr>
          <p:cNvPr id="44065" name="Picture 5"/>
          <p:cNvPicPr>
            <a:picLocks noChangeAspect="1" noChangeArrowheads="1"/>
          </p:cNvPicPr>
          <p:nvPr/>
        </p:nvPicPr>
        <p:blipFill>
          <a:blip r:embed="rId3" cstate="print"/>
          <a:srcRect/>
          <a:stretch>
            <a:fillRect/>
          </a:stretch>
        </p:blipFill>
        <p:spPr bwMode="auto">
          <a:xfrm>
            <a:off x="3019426" y="2232025"/>
            <a:ext cx="600075" cy="285750"/>
          </a:xfrm>
          <a:prstGeom prst="rect">
            <a:avLst/>
          </a:prstGeom>
          <a:noFill/>
          <a:ln w="25400">
            <a:noFill/>
            <a:prstDash val="dash"/>
            <a:miter lim="800000"/>
            <a:headEnd/>
            <a:tailEnd type="none" w="lg" len="lg"/>
          </a:ln>
        </p:spPr>
      </p:pic>
      <p:pic>
        <p:nvPicPr>
          <p:cNvPr id="30754" name="Picture 6"/>
          <p:cNvPicPr>
            <a:picLocks noChangeAspect="1" noChangeArrowheads="1"/>
          </p:cNvPicPr>
          <p:nvPr/>
        </p:nvPicPr>
        <p:blipFill>
          <a:blip r:embed="rId3" cstate="print"/>
          <a:srcRect/>
          <a:stretch>
            <a:fillRect/>
          </a:stretch>
        </p:blipFill>
        <p:spPr bwMode="auto">
          <a:xfrm>
            <a:off x="6918326" y="2181225"/>
            <a:ext cx="600075" cy="285750"/>
          </a:xfrm>
          <a:prstGeom prst="rect">
            <a:avLst/>
          </a:prstGeom>
          <a:noFill/>
          <a:ln w="25400">
            <a:noFill/>
            <a:prstDash val="dash"/>
            <a:miter lim="800000"/>
            <a:headEnd/>
            <a:tailEnd type="none" w="lg" len="lg"/>
          </a:ln>
        </p:spPr>
      </p:pic>
      <p:sp>
        <p:nvSpPr>
          <p:cNvPr id="30755" name="Freeform 43"/>
          <p:cNvSpPr>
            <a:spLocks noChangeArrowheads="1"/>
          </p:cNvSpPr>
          <p:nvPr/>
        </p:nvSpPr>
        <p:spPr bwMode="auto">
          <a:xfrm>
            <a:off x="5588000" y="2317750"/>
            <a:ext cx="957263" cy="439738"/>
          </a:xfrm>
          <a:custGeom>
            <a:avLst/>
            <a:gdLst>
              <a:gd name="T0" fmla="*/ 0 w 957943"/>
              <a:gd name="T1" fmla="*/ 430324 h 440267"/>
              <a:gd name="T2" fmla="*/ 601433 w 957943"/>
              <a:gd name="T3" fmla="*/ 33103 h 440267"/>
              <a:gd name="T4" fmla="*/ 945104 w 957943"/>
              <a:gd name="T5" fmla="*/ 231714 h 440267"/>
              <a:gd name="T6" fmla="*/ 0 60000 65536"/>
              <a:gd name="T7" fmla="*/ 0 60000 65536"/>
              <a:gd name="T8" fmla="*/ 0 60000 65536"/>
              <a:gd name="T9" fmla="*/ 0 w 957943"/>
              <a:gd name="T10" fmla="*/ 0 h 440267"/>
              <a:gd name="T11" fmla="*/ 957943 w 957943"/>
              <a:gd name="T12" fmla="*/ 440267 h 440267"/>
            </a:gdLst>
            <a:ahLst/>
            <a:cxnLst>
              <a:cxn ang="T6">
                <a:pos x="T0" y="T1"/>
              </a:cxn>
              <a:cxn ang="T7">
                <a:pos x="T2" y="T3"/>
              </a:cxn>
              <a:cxn ang="T8">
                <a:pos x="T4" y="T5"/>
              </a:cxn>
            </a:cxnLst>
            <a:rect l="T9" t="T10" r="T11" b="T12"/>
            <a:pathLst>
              <a:path w="957943" h="440267">
                <a:moveTo>
                  <a:pt x="0" y="440267"/>
                </a:moveTo>
                <a:cubicBezTo>
                  <a:pt x="224971" y="254000"/>
                  <a:pt x="449943" y="67734"/>
                  <a:pt x="609600" y="33867"/>
                </a:cubicBezTo>
                <a:cubicBezTo>
                  <a:pt x="769257" y="0"/>
                  <a:pt x="863600" y="118533"/>
                  <a:pt x="957943" y="237067"/>
                </a:cubicBezTo>
              </a:path>
            </a:pathLst>
          </a:custGeom>
          <a:noFill/>
          <a:ln w="25400" algn="ctr">
            <a:solidFill>
              <a:srgbClr val="0000FF"/>
            </a:solidFill>
            <a:prstDash val="dash"/>
            <a:round/>
            <a:headEnd/>
            <a:tailEnd type="triangle" w="lg" len="lg"/>
          </a:ln>
        </p:spPr>
        <p:txBody>
          <a:bodyPr lIns="91430" tIns="45715" rIns="91430" bIns="45715"/>
          <a:lstStyle/>
          <a:p>
            <a:endParaRPr lang="he-IL">
              <a:solidFill>
                <a:srgbClr val="000000"/>
              </a:solidFill>
            </a:endParaRPr>
          </a:p>
        </p:txBody>
      </p:sp>
    </p:spTree>
    <p:extLst>
      <p:ext uri="{BB962C8B-B14F-4D97-AF65-F5344CB8AC3E}">
        <p14:creationId xmlns:p14="http://schemas.microsoft.com/office/powerpoint/2010/main" val="879979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365"/>
                                        </p:tgtEl>
                                        <p:attrNameLst>
                                          <p:attrName>style.visibility</p:attrName>
                                        </p:attrNameLst>
                                      </p:cBhvr>
                                      <p:to>
                                        <p:strVal val="visible"/>
                                      </p:to>
                                    </p:set>
                                    <p:anim calcmode="lin" valueType="num">
                                      <p:cBhvr>
                                        <p:cTn id="35" dur="1000" fill="hold"/>
                                        <p:tgtEl>
                                          <p:spTgt spid="13365"/>
                                        </p:tgtEl>
                                        <p:attrNameLst>
                                          <p:attrName>ppt_w</p:attrName>
                                        </p:attrNameLst>
                                      </p:cBhvr>
                                      <p:tavLst>
                                        <p:tav tm="0">
                                          <p:val>
                                            <p:strVal val="#ppt_w*0.70"/>
                                          </p:val>
                                        </p:tav>
                                        <p:tav tm="100000">
                                          <p:val>
                                            <p:strVal val="#ppt_w"/>
                                          </p:val>
                                        </p:tav>
                                      </p:tavLst>
                                    </p:anim>
                                    <p:anim calcmode="lin" valueType="num">
                                      <p:cBhvr>
                                        <p:cTn id="36" dur="1000" fill="hold"/>
                                        <p:tgtEl>
                                          <p:spTgt spid="13365"/>
                                        </p:tgtEl>
                                        <p:attrNameLst>
                                          <p:attrName>ppt_h</p:attrName>
                                        </p:attrNameLst>
                                      </p:cBhvr>
                                      <p:tavLst>
                                        <p:tav tm="0">
                                          <p:val>
                                            <p:strVal val="#ppt_h"/>
                                          </p:val>
                                        </p:tav>
                                        <p:tav tm="100000">
                                          <p:val>
                                            <p:strVal val="#ppt_h"/>
                                          </p:val>
                                        </p:tav>
                                      </p:tavLst>
                                    </p:anim>
                                    <p:animEffect transition="in" filter="fade">
                                      <p:cBhvr>
                                        <p:cTn id="37" dur="1000"/>
                                        <p:tgtEl>
                                          <p:spTgt spid="13365"/>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3075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075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3369"/>
                                        </p:tgtEl>
                                        <p:attrNameLst>
                                          <p:attrName>style.visibility</p:attrName>
                                        </p:attrNameLst>
                                      </p:cBhvr>
                                      <p:to>
                                        <p:strVal val="visible"/>
                                      </p:to>
                                    </p:set>
                                    <p:animEffect transition="in" filter="wipe(up)">
                                      <p:cBhvr>
                                        <p:cTn id="46" dur="500"/>
                                        <p:tgtEl>
                                          <p:spTgt spid="13369"/>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3368"/>
                                        </p:tgtEl>
                                        <p:attrNameLst>
                                          <p:attrName>style.visibility</p:attrName>
                                        </p:attrNameLst>
                                      </p:cBhvr>
                                      <p:to>
                                        <p:strVal val="visible"/>
                                      </p:to>
                                    </p:set>
                                    <p:animEffect transition="in" filter="wipe(up)">
                                      <p:cBhvr>
                                        <p:cTn id="50" dur="500"/>
                                        <p:tgtEl>
                                          <p:spTgt spid="1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1" grpId="0" animBg="1"/>
      <p:bldP spid="13352" grpId="0" animBg="1"/>
      <p:bldP spid="13353" grpId="0" animBg="1"/>
      <p:bldP spid="13354" grpId="0" animBg="1"/>
      <p:bldP spid="13355" grpId="0" animBg="1"/>
      <p:bldP spid="13356" grpId="0" animBg="1"/>
      <p:bldP spid="13365" grpId="0" animBg="1"/>
      <p:bldP spid="13368" grpId="0" animBg="1"/>
      <p:bldP spid="13369" grpId="0" animBg="1"/>
      <p:bldP spid="30755"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45059" name="Picture 2"/>
          <p:cNvPicPr>
            <a:picLocks noChangeAspect="1" noChangeArrowheads="1"/>
          </p:cNvPicPr>
          <p:nvPr/>
        </p:nvPicPr>
        <p:blipFill>
          <a:blip r:embed="rId2" cstate="print"/>
          <a:srcRect/>
          <a:stretch>
            <a:fillRect/>
          </a:stretch>
        </p:blipFill>
        <p:spPr bwMode="auto">
          <a:xfrm>
            <a:off x="423863" y="871539"/>
            <a:ext cx="8296275" cy="511492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1658686147"/>
      </p:ext>
    </p:extLst>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3"/>
          <p:cNvSpPr>
            <a:spLocks noChangeShapeType="1"/>
          </p:cNvSpPr>
          <p:nvPr/>
        </p:nvSpPr>
        <p:spPr bwMode="auto">
          <a:xfrm flipH="1">
            <a:off x="825500" y="1228726"/>
            <a:ext cx="630238"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6083" name="Line 4"/>
          <p:cNvSpPr>
            <a:spLocks noChangeShapeType="1"/>
          </p:cNvSpPr>
          <p:nvPr/>
        </p:nvSpPr>
        <p:spPr bwMode="auto">
          <a:xfrm>
            <a:off x="1455738" y="1228726"/>
            <a:ext cx="585787"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6084" name="Line 5"/>
          <p:cNvSpPr>
            <a:spLocks noChangeShapeType="1"/>
          </p:cNvSpPr>
          <p:nvPr/>
        </p:nvSpPr>
        <p:spPr bwMode="auto">
          <a:xfrm>
            <a:off x="825500" y="2349500"/>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6085" name="Line 6"/>
          <p:cNvSpPr>
            <a:spLocks noChangeShapeType="1"/>
          </p:cNvSpPr>
          <p:nvPr/>
        </p:nvSpPr>
        <p:spPr bwMode="auto">
          <a:xfrm flipH="1">
            <a:off x="495300" y="2349500"/>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6086" name="Line 7"/>
          <p:cNvSpPr>
            <a:spLocks noChangeShapeType="1"/>
          </p:cNvSpPr>
          <p:nvPr/>
        </p:nvSpPr>
        <p:spPr bwMode="auto">
          <a:xfrm>
            <a:off x="2033588" y="2347913"/>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6087" name="Line 8"/>
          <p:cNvSpPr>
            <a:spLocks noChangeShapeType="1"/>
          </p:cNvSpPr>
          <p:nvPr/>
        </p:nvSpPr>
        <p:spPr bwMode="auto">
          <a:xfrm flipH="1">
            <a:off x="1703388" y="2347913"/>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6088" name="Text Box 9"/>
          <p:cNvSpPr txBox="1">
            <a:spLocks noChangeArrowheads="1"/>
          </p:cNvSpPr>
          <p:nvPr/>
        </p:nvSpPr>
        <p:spPr bwMode="auto">
          <a:xfrm>
            <a:off x="1293814" y="10445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6089" name="Text Box 10"/>
          <p:cNvSpPr txBox="1">
            <a:spLocks noChangeArrowheads="1"/>
          </p:cNvSpPr>
          <p:nvPr/>
        </p:nvSpPr>
        <p:spPr bwMode="auto">
          <a:xfrm>
            <a:off x="663575" y="2163763"/>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6090" name="Text Box 11"/>
          <p:cNvSpPr txBox="1">
            <a:spLocks noChangeArrowheads="1"/>
          </p:cNvSpPr>
          <p:nvPr/>
        </p:nvSpPr>
        <p:spPr bwMode="auto">
          <a:xfrm>
            <a:off x="1879600" y="2163763"/>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6091" name="Text Box 12"/>
          <p:cNvSpPr txBox="1">
            <a:spLocks noChangeArrowheads="1"/>
          </p:cNvSpPr>
          <p:nvPr/>
        </p:nvSpPr>
        <p:spPr bwMode="auto">
          <a:xfrm>
            <a:off x="2305050" y="3746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6092" name="Text Box 13"/>
          <p:cNvSpPr txBox="1">
            <a:spLocks noChangeArrowheads="1"/>
          </p:cNvSpPr>
          <p:nvPr/>
        </p:nvSpPr>
        <p:spPr bwMode="auto">
          <a:xfrm>
            <a:off x="1541464" y="37449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6093" name="Text Box 14"/>
          <p:cNvSpPr txBox="1">
            <a:spLocks noChangeArrowheads="1"/>
          </p:cNvSpPr>
          <p:nvPr/>
        </p:nvSpPr>
        <p:spPr bwMode="auto">
          <a:xfrm>
            <a:off x="1096964" y="3746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6094" name="Text Box 15"/>
          <p:cNvSpPr txBox="1">
            <a:spLocks noChangeArrowheads="1"/>
          </p:cNvSpPr>
          <p:nvPr/>
        </p:nvSpPr>
        <p:spPr bwMode="auto">
          <a:xfrm>
            <a:off x="322264" y="3746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1280" name="AutoShape 16"/>
          <p:cNvSpPr>
            <a:spLocks noChangeArrowheads="1"/>
          </p:cNvSpPr>
          <p:nvPr/>
        </p:nvSpPr>
        <p:spPr bwMode="auto">
          <a:xfrm>
            <a:off x="615950" y="2097088"/>
            <a:ext cx="1822450" cy="544512"/>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pic>
        <p:nvPicPr>
          <p:cNvPr id="46096" name="Picture 17"/>
          <p:cNvPicPr>
            <a:picLocks noChangeAspect="1" noChangeArrowheads="1"/>
          </p:cNvPicPr>
          <p:nvPr/>
        </p:nvPicPr>
        <p:blipFill>
          <a:blip r:embed="rId2" cstate="print"/>
          <a:srcRect/>
          <a:stretch>
            <a:fillRect/>
          </a:stretch>
        </p:blipFill>
        <p:spPr bwMode="auto">
          <a:xfrm>
            <a:off x="495301" y="468313"/>
            <a:ext cx="4848225" cy="28575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029648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80"/>
                                        </p:tgtEl>
                                        <p:attrNameLst>
                                          <p:attrName>style.visibility</p:attrName>
                                        </p:attrNameLst>
                                      </p:cBhvr>
                                      <p:to>
                                        <p:strVal val="visible"/>
                                      </p:to>
                                    </p:set>
                                    <p:anim calcmode="lin" valueType="num">
                                      <p:cBhvr>
                                        <p:cTn id="7" dur="1000" fill="hold"/>
                                        <p:tgtEl>
                                          <p:spTgt spid="11280"/>
                                        </p:tgtEl>
                                        <p:attrNameLst>
                                          <p:attrName>ppt_w</p:attrName>
                                        </p:attrNameLst>
                                      </p:cBhvr>
                                      <p:tavLst>
                                        <p:tav tm="0">
                                          <p:val>
                                            <p:strVal val="#ppt_w*0.70"/>
                                          </p:val>
                                        </p:tav>
                                        <p:tav tm="100000">
                                          <p:val>
                                            <p:strVal val="#ppt_w"/>
                                          </p:val>
                                        </p:tav>
                                      </p:tavLst>
                                    </p:anim>
                                    <p:anim calcmode="lin" valueType="num">
                                      <p:cBhvr>
                                        <p:cTn id="8" dur="1000" fill="hold"/>
                                        <p:tgtEl>
                                          <p:spTgt spid="11280"/>
                                        </p:tgtEl>
                                        <p:attrNameLst>
                                          <p:attrName>ppt_h</p:attrName>
                                        </p:attrNameLst>
                                      </p:cBhvr>
                                      <p:tavLst>
                                        <p:tav tm="0">
                                          <p:val>
                                            <p:strVal val="#ppt_h"/>
                                          </p:val>
                                        </p:tav>
                                        <p:tav tm="100000">
                                          <p:val>
                                            <p:strVal val="#ppt_h"/>
                                          </p:val>
                                        </p:tav>
                                      </p:tavLst>
                                    </p:anim>
                                    <p:animEffect transition="in" filter="fade">
                                      <p:cBhvr>
                                        <p:cTn id="9" dur="10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3"/>
          <p:cNvSpPr>
            <a:spLocks noChangeShapeType="1"/>
          </p:cNvSpPr>
          <p:nvPr/>
        </p:nvSpPr>
        <p:spPr bwMode="auto">
          <a:xfrm flipH="1">
            <a:off x="825500" y="1228726"/>
            <a:ext cx="630238"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7107" name="Line 4"/>
          <p:cNvSpPr>
            <a:spLocks noChangeShapeType="1"/>
          </p:cNvSpPr>
          <p:nvPr/>
        </p:nvSpPr>
        <p:spPr bwMode="auto">
          <a:xfrm>
            <a:off x="1455738" y="1228726"/>
            <a:ext cx="585787"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7108" name="Line 5"/>
          <p:cNvSpPr>
            <a:spLocks noChangeShapeType="1"/>
          </p:cNvSpPr>
          <p:nvPr/>
        </p:nvSpPr>
        <p:spPr bwMode="auto">
          <a:xfrm>
            <a:off x="825500" y="2349500"/>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7109" name="Line 6"/>
          <p:cNvSpPr>
            <a:spLocks noChangeShapeType="1"/>
          </p:cNvSpPr>
          <p:nvPr/>
        </p:nvSpPr>
        <p:spPr bwMode="auto">
          <a:xfrm flipH="1">
            <a:off x="495300" y="2349500"/>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7110" name="Line 7"/>
          <p:cNvSpPr>
            <a:spLocks noChangeShapeType="1"/>
          </p:cNvSpPr>
          <p:nvPr/>
        </p:nvSpPr>
        <p:spPr bwMode="auto">
          <a:xfrm>
            <a:off x="2033588" y="2347913"/>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7111" name="Line 8"/>
          <p:cNvSpPr>
            <a:spLocks noChangeShapeType="1"/>
          </p:cNvSpPr>
          <p:nvPr/>
        </p:nvSpPr>
        <p:spPr bwMode="auto">
          <a:xfrm flipH="1">
            <a:off x="1703388" y="2347913"/>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7112" name="Text Box 9"/>
          <p:cNvSpPr txBox="1">
            <a:spLocks noChangeArrowheads="1"/>
          </p:cNvSpPr>
          <p:nvPr/>
        </p:nvSpPr>
        <p:spPr bwMode="auto">
          <a:xfrm>
            <a:off x="1293814" y="10445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7113" name="Text Box 10"/>
          <p:cNvSpPr txBox="1">
            <a:spLocks noChangeArrowheads="1"/>
          </p:cNvSpPr>
          <p:nvPr/>
        </p:nvSpPr>
        <p:spPr bwMode="auto">
          <a:xfrm>
            <a:off x="663575" y="2163763"/>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7114" name="Text Box 11"/>
          <p:cNvSpPr txBox="1">
            <a:spLocks noChangeArrowheads="1"/>
          </p:cNvSpPr>
          <p:nvPr/>
        </p:nvSpPr>
        <p:spPr bwMode="auto">
          <a:xfrm>
            <a:off x="1879600" y="2163763"/>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7115" name="Text Box 12"/>
          <p:cNvSpPr txBox="1">
            <a:spLocks noChangeArrowheads="1"/>
          </p:cNvSpPr>
          <p:nvPr/>
        </p:nvSpPr>
        <p:spPr bwMode="auto">
          <a:xfrm>
            <a:off x="2305050" y="3746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7116" name="Text Box 13"/>
          <p:cNvSpPr txBox="1">
            <a:spLocks noChangeArrowheads="1"/>
          </p:cNvSpPr>
          <p:nvPr/>
        </p:nvSpPr>
        <p:spPr bwMode="auto">
          <a:xfrm>
            <a:off x="1541464" y="37449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7117" name="Text Box 14"/>
          <p:cNvSpPr txBox="1">
            <a:spLocks noChangeArrowheads="1"/>
          </p:cNvSpPr>
          <p:nvPr/>
        </p:nvSpPr>
        <p:spPr bwMode="auto">
          <a:xfrm>
            <a:off x="1096964" y="3746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7118" name="Text Box 15"/>
          <p:cNvSpPr txBox="1">
            <a:spLocks noChangeArrowheads="1"/>
          </p:cNvSpPr>
          <p:nvPr/>
        </p:nvSpPr>
        <p:spPr bwMode="auto">
          <a:xfrm>
            <a:off x="322264" y="3746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7119" name="AutoShape 16"/>
          <p:cNvSpPr>
            <a:spLocks noChangeArrowheads="1"/>
          </p:cNvSpPr>
          <p:nvPr/>
        </p:nvSpPr>
        <p:spPr bwMode="auto">
          <a:xfrm>
            <a:off x="615950" y="2097088"/>
            <a:ext cx="1822450" cy="544512"/>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13351" name="Line 39"/>
          <p:cNvSpPr>
            <a:spLocks noChangeShapeType="1"/>
          </p:cNvSpPr>
          <p:nvPr/>
        </p:nvSpPr>
        <p:spPr bwMode="auto">
          <a:xfrm flipH="1">
            <a:off x="4672013" y="1970088"/>
            <a:ext cx="630237" cy="11287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2" name="Line 40"/>
          <p:cNvSpPr>
            <a:spLocks noChangeShapeType="1"/>
          </p:cNvSpPr>
          <p:nvPr/>
        </p:nvSpPr>
        <p:spPr bwMode="auto">
          <a:xfrm>
            <a:off x="5302250" y="1970088"/>
            <a:ext cx="585788" cy="11287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3" name="Line 41"/>
          <p:cNvSpPr>
            <a:spLocks noChangeShapeType="1"/>
          </p:cNvSpPr>
          <p:nvPr/>
        </p:nvSpPr>
        <p:spPr bwMode="auto">
          <a:xfrm>
            <a:off x="4672013" y="3090863"/>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4" name="Line 42"/>
          <p:cNvSpPr>
            <a:spLocks noChangeShapeType="1"/>
          </p:cNvSpPr>
          <p:nvPr/>
        </p:nvSpPr>
        <p:spPr bwMode="auto">
          <a:xfrm flipH="1">
            <a:off x="4341813" y="3090863"/>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5" name="Line 43"/>
          <p:cNvSpPr>
            <a:spLocks noChangeShapeType="1"/>
          </p:cNvSpPr>
          <p:nvPr/>
        </p:nvSpPr>
        <p:spPr bwMode="auto">
          <a:xfrm>
            <a:off x="5880100" y="3089275"/>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6" name="Line 44"/>
          <p:cNvSpPr>
            <a:spLocks noChangeShapeType="1"/>
          </p:cNvSpPr>
          <p:nvPr/>
        </p:nvSpPr>
        <p:spPr bwMode="auto">
          <a:xfrm flipH="1">
            <a:off x="5549900" y="3089275"/>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13357" name="Text Box 45"/>
          <p:cNvSpPr txBox="1">
            <a:spLocks noChangeArrowheads="1"/>
          </p:cNvSpPr>
          <p:nvPr/>
        </p:nvSpPr>
        <p:spPr bwMode="auto">
          <a:xfrm>
            <a:off x="5140325" y="17859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58" name="Text Box 46"/>
          <p:cNvSpPr txBox="1">
            <a:spLocks noChangeArrowheads="1"/>
          </p:cNvSpPr>
          <p:nvPr/>
        </p:nvSpPr>
        <p:spPr bwMode="auto">
          <a:xfrm>
            <a:off x="4510089" y="2905126"/>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13359" name="Text Box 47"/>
          <p:cNvSpPr txBox="1">
            <a:spLocks noChangeArrowheads="1"/>
          </p:cNvSpPr>
          <p:nvPr/>
        </p:nvSpPr>
        <p:spPr bwMode="auto">
          <a:xfrm>
            <a:off x="5726114" y="2905126"/>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13360" name="Text Box 48"/>
          <p:cNvSpPr txBox="1">
            <a:spLocks noChangeArrowheads="1"/>
          </p:cNvSpPr>
          <p:nvPr/>
        </p:nvSpPr>
        <p:spPr bwMode="auto">
          <a:xfrm>
            <a:off x="6151564" y="44878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61" name="Text Box 49"/>
          <p:cNvSpPr txBox="1">
            <a:spLocks noChangeArrowheads="1"/>
          </p:cNvSpPr>
          <p:nvPr/>
        </p:nvSpPr>
        <p:spPr bwMode="auto">
          <a:xfrm>
            <a:off x="5387975" y="44862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62" name="Text Box 50"/>
          <p:cNvSpPr txBox="1">
            <a:spLocks noChangeArrowheads="1"/>
          </p:cNvSpPr>
          <p:nvPr/>
        </p:nvSpPr>
        <p:spPr bwMode="auto">
          <a:xfrm>
            <a:off x="4943475" y="44878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63" name="Text Box 51"/>
          <p:cNvSpPr txBox="1">
            <a:spLocks noChangeArrowheads="1"/>
          </p:cNvSpPr>
          <p:nvPr/>
        </p:nvSpPr>
        <p:spPr bwMode="auto">
          <a:xfrm>
            <a:off x="4168775" y="44878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3364" name="AutoShape 52"/>
          <p:cNvSpPr>
            <a:spLocks noChangeArrowheads="1"/>
          </p:cNvSpPr>
          <p:nvPr/>
        </p:nvSpPr>
        <p:spPr bwMode="auto">
          <a:xfrm>
            <a:off x="4462463" y="2671764"/>
            <a:ext cx="1924050" cy="885825"/>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13365" name="Oval 53"/>
          <p:cNvSpPr>
            <a:spLocks noChangeArrowheads="1"/>
          </p:cNvSpPr>
          <p:nvPr/>
        </p:nvSpPr>
        <p:spPr bwMode="auto">
          <a:xfrm>
            <a:off x="5549901" y="2800351"/>
            <a:ext cx="739775" cy="652463"/>
          </a:xfrm>
          <a:prstGeom prst="ellipse">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13368" name="Line 56"/>
          <p:cNvSpPr>
            <a:spLocks noChangeShapeType="1"/>
          </p:cNvSpPr>
          <p:nvPr/>
        </p:nvSpPr>
        <p:spPr bwMode="auto">
          <a:xfrm>
            <a:off x="4510088" y="2019301"/>
            <a:ext cx="2309812" cy="2651125"/>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13369" name="Line 57"/>
          <p:cNvSpPr>
            <a:spLocks noChangeShapeType="1"/>
          </p:cNvSpPr>
          <p:nvPr/>
        </p:nvSpPr>
        <p:spPr bwMode="auto">
          <a:xfrm flipH="1">
            <a:off x="4222750" y="2214563"/>
            <a:ext cx="1833563" cy="2273300"/>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13370" name="AutoShape 58"/>
          <p:cNvSpPr>
            <a:spLocks noChangeArrowheads="1"/>
          </p:cNvSpPr>
          <p:nvPr/>
        </p:nvSpPr>
        <p:spPr bwMode="auto">
          <a:xfrm>
            <a:off x="6313488" y="1962150"/>
            <a:ext cx="1955800" cy="654050"/>
          </a:xfrm>
          <a:prstGeom prst="wedgeRoundRectCallout">
            <a:avLst>
              <a:gd name="adj1" fmla="val -53898"/>
              <a:gd name="adj2" fmla="val 80097"/>
              <a:gd name="adj3" fmla="val 16667"/>
            </a:avLst>
          </a:prstGeom>
          <a:noFill/>
          <a:ln w="25400">
            <a:solidFill>
              <a:srgbClr val="FFCC00"/>
            </a:solidFill>
            <a:miter lim="800000"/>
            <a:headEnd/>
            <a:tailEnd/>
          </a:ln>
        </p:spPr>
        <p:txBody>
          <a:bodyPr lIns="91430" tIns="45715" rIns="91430" bIns="45715"/>
          <a:lstStyle/>
          <a:p>
            <a:pPr algn="ctr"/>
            <a:r>
              <a:rPr lang="en-US">
                <a:solidFill>
                  <a:srgbClr val="000000"/>
                </a:solidFill>
              </a:rPr>
              <a:t>Nested information sets</a:t>
            </a:r>
          </a:p>
        </p:txBody>
      </p:sp>
      <p:pic>
        <p:nvPicPr>
          <p:cNvPr id="47138" name="Picture 17"/>
          <p:cNvPicPr>
            <a:picLocks noChangeAspect="1" noChangeArrowheads="1"/>
          </p:cNvPicPr>
          <p:nvPr/>
        </p:nvPicPr>
        <p:blipFill>
          <a:blip r:embed="rId2" cstate="print"/>
          <a:srcRect/>
          <a:stretch>
            <a:fillRect/>
          </a:stretch>
        </p:blipFill>
        <p:spPr bwMode="auto">
          <a:xfrm>
            <a:off x="495301" y="468313"/>
            <a:ext cx="4848225" cy="28575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953314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64"/>
                                        </p:tgtEl>
                                        <p:attrNameLst>
                                          <p:attrName>style.visibility</p:attrName>
                                        </p:attrNameLst>
                                      </p:cBhvr>
                                      <p:to>
                                        <p:strVal val="visible"/>
                                      </p:to>
                                    </p:set>
                                    <p:anim calcmode="lin" valueType="num">
                                      <p:cBhvr>
                                        <p:cTn id="7" dur="1000" fill="hold"/>
                                        <p:tgtEl>
                                          <p:spTgt spid="13364"/>
                                        </p:tgtEl>
                                        <p:attrNameLst>
                                          <p:attrName>ppt_w</p:attrName>
                                        </p:attrNameLst>
                                      </p:cBhvr>
                                      <p:tavLst>
                                        <p:tav tm="0">
                                          <p:val>
                                            <p:strVal val="#ppt_w*0.70"/>
                                          </p:val>
                                        </p:tav>
                                        <p:tav tm="100000">
                                          <p:val>
                                            <p:strVal val="#ppt_w"/>
                                          </p:val>
                                        </p:tav>
                                      </p:tavLst>
                                    </p:anim>
                                    <p:anim calcmode="lin" valueType="num">
                                      <p:cBhvr>
                                        <p:cTn id="8" dur="1000" fill="hold"/>
                                        <p:tgtEl>
                                          <p:spTgt spid="13364"/>
                                        </p:tgtEl>
                                        <p:attrNameLst>
                                          <p:attrName>ppt_h</p:attrName>
                                        </p:attrNameLst>
                                      </p:cBhvr>
                                      <p:tavLst>
                                        <p:tav tm="0">
                                          <p:val>
                                            <p:strVal val="#ppt_h"/>
                                          </p:val>
                                        </p:tav>
                                        <p:tav tm="100000">
                                          <p:val>
                                            <p:strVal val="#ppt_h"/>
                                          </p:val>
                                        </p:tav>
                                      </p:tavLst>
                                    </p:anim>
                                    <p:animEffect transition="in" filter="fade">
                                      <p:cBhvr>
                                        <p:cTn id="9" dur="1000"/>
                                        <p:tgtEl>
                                          <p:spTgt spid="1336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65"/>
                                        </p:tgtEl>
                                        <p:attrNameLst>
                                          <p:attrName>style.visibility</p:attrName>
                                        </p:attrNameLst>
                                      </p:cBhvr>
                                      <p:to>
                                        <p:strVal val="visible"/>
                                      </p:to>
                                    </p:set>
                                    <p:anim calcmode="lin" valueType="num">
                                      <p:cBhvr>
                                        <p:cTn id="14" dur="1000" fill="hold"/>
                                        <p:tgtEl>
                                          <p:spTgt spid="13365"/>
                                        </p:tgtEl>
                                        <p:attrNameLst>
                                          <p:attrName>ppt_w</p:attrName>
                                        </p:attrNameLst>
                                      </p:cBhvr>
                                      <p:tavLst>
                                        <p:tav tm="0">
                                          <p:val>
                                            <p:strVal val="#ppt_w*0.70"/>
                                          </p:val>
                                        </p:tav>
                                        <p:tav tm="100000">
                                          <p:val>
                                            <p:strVal val="#ppt_w"/>
                                          </p:val>
                                        </p:tav>
                                      </p:tavLst>
                                    </p:anim>
                                    <p:anim calcmode="lin" valueType="num">
                                      <p:cBhvr>
                                        <p:cTn id="15" dur="1000" fill="hold"/>
                                        <p:tgtEl>
                                          <p:spTgt spid="13365"/>
                                        </p:tgtEl>
                                        <p:attrNameLst>
                                          <p:attrName>ppt_h</p:attrName>
                                        </p:attrNameLst>
                                      </p:cBhvr>
                                      <p:tavLst>
                                        <p:tav tm="0">
                                          <p:val>
                                            <p:strVal val="#ppt_h"/>
                                          </p:val>
                                        </p:tav>
                                        <p:tav tm="100000">
                                          <p:val>
                                            <p:strVal val="#ppt_h"/>
                                          </p:val>
                                        </p:tav>
                                      </p:tavLst>
                                    </p:anim>
                                    <p:animEffect transition="in" filter="fade">
                                      <p:cBhvr>
                                        <p:cTn id="16" dur="1000"/>
                                        <p:tgtEl>
                                          <p:spTgt spid="133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369"/>
                                        </p:tgtEl>
                                        <p:attrNameLst>
                                          <p:attrName>style.visibility</p:attrName>
                                        </p:attrNameLst>
                                      </p:cBhvr>
                                      <p:to>
                                        <p:strVal val="visible"/>
                                      </p:to>
                                    </p:set>
                                    <p:animEffect transition="in" filter="wipe(up)">
                                      <p:cBhvr>
                                        <p:cTn id="21" dur="500"/>
                                        <p:tgtEl>
                                          <p:spTgt spid="13369"/>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3368"/>
                                        </p:tgtEl>
                                        <p:attrNameLst>
                                          <p:attrName>style.visibility</p:attrName>
                                        </p:attrNameLst>
                                      </p:cBhvr>
                                      <p:to>
                                        <p:strVal val="visible"/>
                                      </p:to>
                                    </p:set>
                                    <p:animEffect transition="in" filter="wipe(up)">
                                      <p:cBhvr>
                                        <p:cTn id="25" dur="500"/>
                                        <p:tgtEl>
                                          <p:spTgt spid="13368"/>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3370"/>
                                        </p:tgtEl>
                                        <p:attrNameLst>
                                          <p:attrName>style.visibility</p:attrName>
                                        </p:attrNameLst>
                                      </p:cBhvr>
                                      <p:to>
                                        <p:strVal val="visible"/>
                                      </p:to>
                                    </p:set>
                                    <p:anim calcmode="lin" valueType="num">
                                      <p:cBhvr additive="base">
                                        <p:cTn id="28" dur="500" fill="hold"/>
                                        <p:tgtEl>
                                          <p:spTgt spid="13370"/>
                                        </p:tgtEl>
                                        <p:attrNameLst>
                                          <p:attrName>ppt_x</p:attrName>
                                        </p:attrNameLst>
                                      </p:cBhvr>
                                      <p:tavLst>
                                        <p:tav tm="0">
                                          <p:val>
                                            <p:strVal val="1+#ppt_w/2"/>
                                          </p:val>
                                        </p:tav>
                                        <p:tav tm="100000">
                                          <p:val>
                                            <p:strVal val="#ppt_x"/>
                                          </p:val>
                                        </p:tav>
                                      </p:tavLst>
                                    </p:anim>
                                    <p:anim calcmode="lin" valueType="num">
                                      <p:cBhvr additive="base">
                                        <p:cTn id="29" dur="500" fill="hold"/>
                                        <p:tgtEl>
                                          <p:spTgt spid="1337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500"/>
                                        <p:tgtEl>
                                          <p:spTgt spid="13351"/>
                                        </p:tgtEl>
                                      </p:cBhvr>
                                    </p:animEffect>
                                    <p:set>
                                      <p:cBhvr>
                                        <p:cTn id="34" dur="1" fill="hold">
                                          <p:stCondLst>
                                            <p:cond delay="499"/>
                                          </p:stCondLst>
                                        </p:cTn>
                                        <p:tgtEl>
                                          <p:spTgt spid="13351"/>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13352"/>
                                        </p:tgtEl>
                                      </p:cBhvr>
                                    </p:animEffect>
                                    <p:set>
                                      <p:cBhvr>
                                        <p:cTn id="37" dur="1" fill="hold">
                                          <p:stCondLst>
                                            <p:cond delay="499"/>
                                          </p:stCondLst>
                                        </p:cTn>
                                        <p:tgtEl>
                                          <p:spTgt spid="13352"/>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13353"/>
                                        </p:tgtEl>
                                      </p:cBhvr>
                                    </p:animEffect>
                                    <p:set>
                                      <p:cBhvr>
                                        <p:cTn id="40" dur="1" fill="hold">
                                          <p:stCondLst>
                                            <p:cond delay="499"/>
                                          </p:stCondLst>
                                        </p:cTn>
                                        <p:tgtEl>
                                          <p:spTgt spid="13353"/>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13354"/>
                                        </p:tgtEl>
                                      </p:cBhvr>
                                    </p:animEffect>
                                    <p:set>
                                      <p:cBhvr>
                                        <p:cTn id="43" dur="1" fill="hold">
                                          <p:stCondLst>
                                            <p:cond delay="499"/>
                                          </p:stCondLst>
                                        </p:cTn>
                                        <p:tgtEl>
                                          <p:spTgt spid="13354"/>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13355"/>
                                        </p:tgtEl>
                                      </p:cBhvr>
                                    </p:animEffect>
                                    <p:set>
                                      <p:cBhvr>
                                        <p:cTn id="46" dur="1" fill="hold">
                                          <p:stCondLst>
                                            <p:cond delay="499"/>
                                          </p:stCondLst>
                                        </p:cTn>
                                        <p:tgtEl>
                                          <p:spTgt spid="13355"/>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13356"/>
                                        </p:tgtEl>
                                      </p:cBhvr>
                                    </p:animEffect>
                                    <p:set>
                                      <p:cBhvr>
                                        <p:cTn id="49" dur="1" fill="hold">
                                          <p:stCondLst>
                                            <p:cond delay="499"/>
                                          </p:stCondLst>
                                        </p:cTn>
                                        <p:tgtEl>
                                          <p:spTgt spid="13356"/>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500"/>
                                        <p:tgtEl>
                                          <p:spTgt spid="13357"/>
                                        </p:tgtEl>
                                      </p:cBhvr>
                                    </p:animEffect>
                                    <p:set>
                                      <p:cBhvr>
                                        <p:cTn id="52" dur="1" fill="hold">
                                          <p:stCondLst>
                                            <p:cond delay="499"/>
                                          </p:stCondLst>
                                        </p:cTn>
                                        <p:tgtEl>
                                          <p:spTgt spid="13357"/>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500"/>
                                        <p:tgtEl>
                                          <p:spTgt spid="13358"/>
                                        </p:tgtEl>
                                      </p:cBhvr>
                                    </p:animEffect>
                                    <p:set>
                                      <p:cBhvr>
                                        <p:cTn id="55" dur="1" fill="hold">
                                          <p:stCondLst>
                                            <p:cond delay="499"/>
                                          </p:stCondLst>
                                        </p:cTn>
                                        <p:tgtEl>
                                          <p:spTgt spid="13358"/>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13359"/>
                                        </p:tgtEl>
                                      </p:cBhvr>
                                    </p:animEffect>
                                    <p:set>
                                      <p:cBhvr>
                                        <p:cTn id="58" dur="1" fill="hold">
                                          <p:stCondLst>
                                            <p:cond delay="499"/>
                                          </p:stCondLst>
                                        </p:cTn>
                                        <p:tgtEl>
                                          <p:spTgt spid="13359"/>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13360"/>
                                        </p:tgtEl>
                                      </p:cBhvr>
                                    </p:animEffect>
                                    <p:set>
                                      <p:cBhvr>
                                        <p:cTn id="61" dur="1" fill="hold">
                                          <p:stCondLst>
                                            <p:cond delay="499"/>
                                          </p:stCondLst>
                                        </p:cTn>
                                        <p:tgtEl>
                                          <p:spTgt spid="13360"/>
                                        </p:tgtEl>
                                        <p:attrNameLst>
                                          <p:attrName>style.visibility</p:attrName>
                                        </p:attrNameLst>
                                      </p:cBhvr>
                                      <p:to>
                                        <p:strVal val="hidden"/>
                                      </p:to>
                                    </p:set>
                                  </p:childTnLst>
                                </p:cTn>
                              </p:par>
                              <p:par>
                                <p:cTn id="62" presetID="9" presetClass="exit" presetSubtype="0" fill="hold" grpId="0" nodeType="withEffect">
                                  <p:stCondLst>
                                    <p:cond delay="0"/>
                                  </p:stCondLst>
                                  <p:childTnLst>
                                    <p:animEffect transition="out" filter="dissolve">
                                      <p:cBhvr>
                                        <p:cTn id="63" dur="500"/>
                                        <p:tgtEl>
                                          <p:spTgt spid="13361"/>
                                        </p:tgtEl>
                                      </p:cBhvr>
                                    </p:animEffect>
                                    <p:set>
                                      <p:cBhvr>
                                        <p:cTn id="64" dur="1" fill="hold">
                                          <p:stCondLst>
                                            <p:cond delay="499"/>
                                          </p:stCondLst>
                                        </p:cTn>
                                        <p:tgtEl>
                                          <p:spTgt spid="13361"/>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13362"/>
                                        </p:tgtEl>
                                      </p:cBhvr>
                                    </p:animEffect>
                                    <p:set>
                                      <p:cBhvr>
                                        <p:cTn id="67" dur="1" fill="hold">
                                          <p:stCondLst>
                                            <p:cond delay="499"/>
                                          </p:stCondLst>
                                        </p:cTn>
                                        <p:tgtEl>
                                          <p:spTgt spid="13362"/>
                                        </p:tgtEl>
                                        <p:attrNameLst>
                                          <p:attrName>style.visibility</p:attrName>
                                        </p:attrNameLst>
                                      </p:cBhvr>
                                      <p:to>
                                        <p:strVal val="hidden"/>
                                      </p:to>
                                    </p:set>
                                  </p:childTnLst>
                                </p:cTn>
                              </p:par>
                              <p:par>
                                <p:cTn id="68" presetID="9" presetClass="exit" presetSubtype="0" fill="hold" grpId="0" nodeType="withEffect">
                                  <p:stCondLst>
                                    <p:cond delay="0"/>
                                  </p:stCondLst>
                                  <p:childTnLst>
                                    <p:animEffect transition="out" filter="dissolve">
                                      <p:cBhvr>
                                        <p:cTn id="69" dur="500"/>
                                        <p:tgtEl>
                                          <p:spTgt spid="13363"/>
                                        </p:tgtEl>
                                      </p:cBhvr>
                                    </p:animEffect>
                                    <p:set>
                                      <p:cBhvr>
                                        <p:cTn id="70" dur="1" fill="hold">
                                          <p:stCondLst>
                                            <p:cond delay="499"/>
                                          </p:stCondLst>
                                        </p:cTn>
                                        <p:tgtEl>
                                          <p:spTgt spid="13363"/>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13364"/>
                                        </p:tgtEl>
                                      </p:cBhvr>
                                    </p:animEffect>
                                    <p:set>
                                      <p:cBhvr>
                                        <p:cTn id="73" dur="1" fill="hold">
                                          <p:stCondLst>
                                            <p:cond delay="499"/>
                                          </p:stCondLst>
                                        </p:cTn>
                                        <p:tgtEl>
                                          <p:spTgt spid="13364"/>
                                        </p:tgtEl>
                                        <p:attrNameLst>
                                          <p:attrName>style.visibility</p:attrName>
                                        </p:attrNameLst>
                                      </p:cBhvr>
                                      <p:to>
                                        <p:strVal val="hidden"/>
                                      </p:to>
                                    </p:set>
                                  </p:childTnLst>
                                </p:cTn>
                              </p:par>
                              <p:par>
                                <p:cTn id="74" presetID="9" presetClass="exit" presetSubtype="0" fill="hold" grpId="1" nodeType="withEffect">
                                  <p:stCondLst>
                                    <p:cond delay="0"/>
                                  </p:stCondLst>
                                  <p:childTnLst>
                                    <p:animEffect transition="out" filter="dissolve">
                                      <p:cBhvr>
                                        <p:cTn id="75" dur="500"/>
                                        <p:tgtEl>
                                          <p:spTgt spid="13365"/>
                                        </p:tgtEl>
                                      </p:cBhvr>
                                    </p:animEffect>
                                    <p:set>
                                      <p:cBhvr>
                                        <p:cTn id="76" dur="1" fill="hold">
                                          <p:stCondLst>
                                            <p:cond delay="499"/>
                                          </p:stCondLst>
                                        </p:cTn>
                                        <p:tgtEl>
                                          <p:spTgt spid="13365"/>
                                        </p:tgtEl>
                                        <p:attrNameLst>
                                          <p:attrName>style.visibility</p:attrName>
                                        </p:attrNameLst>
                                      </p:cBhvr>
                                      <p:to>
                                        <p:strVal val="hidden"/>
                                      </p:to>
                                    </p:set>
                                  </p:childTnLst>
                                </p:cTn>
                              </p:par>
                              <p:par>
                                <p:cTn id="77" presetID="9" presetClass="exit" presetSubtype="0" fill="hold" grpId="1" nodeType="withEffect">
                                  <p:stCondLst>
                                    <p:cond delay="0"/>
                                  </p:stCondLst>
                                  <p:childTnLst>
                                    <p:animEffect transition="out" filter="dissolve">
                                      <p:cBhvr>
                                        <p:cTn id="78" dur="500"/>
                                        <p:tgtEl>
                                          <p:spTgt spid="13368"/>
                                        </p:tgtEl>
                                      </p:cBhvr>
                                    </p:animEffect>
                                    <p:set>
                                      <p:cBhvr>
                                        <p:cTn id="79" dur="1" fill="hold">
                                          <p:stCondLst>
                                            <p:cond delay="499"/>
                                          </p:stCondLst>
                                        </p:cTn>
                                        <p:tgtEl>
                                          <p:spTgt spid="13368"/>
                                        </p:tgtEl>
                                        <p:attrNameLst>
                                          <p:attrName>style.visibility</p:attrName>
                                        </p:attrNameLst>
                                      </p:cBhvr>
                                      <p:to>
                                        <p:strVal val="hidden"/>
                                      </p:to>
                                    </p:set>
                                  </p:childTnLst>
                                </p:cTn>
                              </p:par>
                              <p:par>
                                <p:cTn id="80" presetID="9" presetClass="exit" presetSubtype="0" fill="hold" grpId="1" nodeType="withEffect">
                                  <p:stCondLst>
                                    <p:cond delay="0"/>
                                  </p:stCondLst>
                                  <p:childTnLst>
                                    <p:animEffect transition="out" filter="dissolve">
                                      <p:cBhvr>
                                        <p:cTn id="81" dur="500"/>
                                        <p:tgtEl>
                                          <p:spTgt spid="13369"/>
                                        </p:tgtEl>
                                      </p:cBhvr>
                                    </p:animEffect>
                                    <p:set>
                                      <p:cBhvr>
                                        <p:cTn id="82" dur="1" fill="hold">
                                          <p:stCondLst>
                                            <p:cond delay="499"/>
                                          </p:stCondLst>
                                        </p:cTn>
                                        <p:tgtEl>
                                          <p:spTgt spid="13369"/>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13370"/>
                                        </p:tgtEl>
                                      </p:cBhvr>
                                    </p:animEffect>
                                    <p:set>
                                      <p:cBhvr>
                                        <p:cTn id="85" dur="1" fill="hold">
                                          <p:stCondLst>
                                            <p:cond delay="499"/>
                                          </p:stCondLst>
                                        </p:cTn>
                                        <p:tgtEl>
                                          <p:spTgt spid="133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1" grpId="0" animBg="1"/>
      <p:bldP spid="13352" grpId="0" animBg="1"/>
      <p:bldP spid="13353" grpId="0" animBg="1"/>
      <p:bldP spid="13354" grpId="0" animBg="1"/>
      <p:bldP spid="13355" grpId="0" animBg="1"/>
      <p:bldP spid="13356" grpId="0" animBg="1"/>
      <p:bldP spid="13357" grpId="0"/>
      <p:bldP spid="13358" grpId="0"/>
      <p:bldP spid="13359" grpId="0"/>
      <p:bldP spid="13360" grpId="0"/>
      <p:bldP spid="13361" grpId="0"/>
      <p:bldP spid="13362" grpId="0"/>
      <p:bldP spid="13363" grpId="0"/>
      <p:bldP spid="13364" grpId="0" animBg="1"/>
      <p:bldP spid="13364" grpId="1" animBg="1"/>
      <p:bldP spid="13365" grpId="0" animBg="1"/>
      <p:bldP spid="13365" grpId="1" animBg="1"/>
      <p:bldP spid="13368" grpId="0" animBg="1"/>
      <p:bldP spid="13368" grpId="1" animBg="1"/>
      <p:bldP spid="13369" grpId="0" animBg="1"/>
      <p:bldP spid="13369" grpId="1" animBg="1"/>
      <p:bldP spid="13370" grpId="0" animBg="1"/>
      <p:bldP spid="13370" grpId="1"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3"/>
          <p:cNvSpPr>
            <a:spLocks noChangeShapeType="1"/>
          </p:cNvSpPr>
          <p:nvPr/>
        </p:nvSpPr>
        <p:spPr bwMode="auto">
          <a:xfrm flipH="1">
            <a:off x="825500" y="1228726"/>
            <a:ext cx="630238"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31" name="Line 4"/>
          <p:cNvSpPr>
            <a:spLocks noChangeShapeType="1"/>
          </p:cNvSpPr>
          <p:nvPr/>
        </p:nvSpPr>
        <p:spPr bwMode="auto">
          <a:xfrm>
            <a:off x="1455738" y="1228726"/>
            <a:ext cx="585787"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32" name="Line 5"/>
          <p:cNvSpPr>
            <a:spLocks noChangeShapeType="1"/>
          </p:cNvSpPr>
          <p:nvPr/>
        </p:nvSpPr>
        <p:spPr bwMode="auto">
          <a:xfrm>
            <a:off x="825500" y="2349500"/>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33" name="Line 6"/>
          <p:cNvSpPr>
            <a:spLocks noChangeShapeType="1"/>
          </p:cNvSpPr>
          <p:nvPr/>
        </p:nvSpPr>
        <p:spPr bwMode="auto">
          <a:xfrm flipH="1">
            <a:off x="495300" y="2349500"/>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34" name="Line 7"/>
          <p:cNvSpPr>
            <a:spLocks noChangeShapeType="1"/>
          </p:cNvSpPr>
          <p:nvPr/>
        </p:nvSpPr>
        <p:spPr bwMode="auto">
          <a:xfrm>
            <a:off x="2033588" y="2347913"/>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35" name="Line 8"/>
          <p:cNvSpPr>
            <a:spLocks noChangeShapeType="1"/>
          </p:cNvSpPr>
          <p:nvPr/>
        </p:nvSpPr>
        <p:spPr bwMode="auto">
          <a:xfrm flipH="1">
            <a:off x="1703388" y="2347913"/>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36" name="Text Box 9"/>
          <p:cNvSpPr txBox="1">
            <a:spLocks noChangeArrowheads="1"/>
          </p:cNvSpPr>
          <p:nvPr/>
        </p:nvSpPr>
        <p:spPr bwMode="auto">
          <a:xfrm>
            <a:off x="1293814" y="10445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37" name="Text Box 10"/>
          <p:cNvSpPr txBox="1">
            <a:spLocks noChangeArrowheads="1"/>
          </p:cNvSpPr>
          <p:nvPr/>
        </p:nvSpPr>
        <p:spPr bwMode="auto">
          <a:xfrm>
            <a:off x="663575" y="2163763"/>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8138" name="Text Box 11"/>
          <p:cNvSpPr txBox="1">
            <a:spLocks noChangeArrowheads="1"/>
          </p:cNvSpPr>
          <p:nvPr/>
        </p:nvSpPr>
        <p:spPr bwMode="auto">
          <a:xfrm>
            <a:off x="1879600" y="2163763"/>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8139" name="Text Box 12"/>
          <p:cNvSpPr txBox="1">
            <a:spLocks noChangeArrowheads="1"/>
          </p:cNvSpPr>
          <p:nvPr/>
        </p:nvSpPr>
        <p:spPr bwMode="auto">
          <a:xfrm>
            <a:off x="2305050" y="3746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40" name="Text Box 13"/>
          <p:cNvSpPr txBox="1">
            <a:spLocks noChangeArrowheads="1"/>
          </p:cNvSpPr>
          <p:nvPr/>
        </p:nvSpPr>
        <p:spPr bwMode="auto">
          <a:xfrm>
            <a:off x="1541464" y="37449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41" name="Text Box 14"/>
          <p:cNvSpPr txBox="1">
            <a:spLocks noChangeArrowheads="1"/>
          </p:cNvSpPr>
          <p:nvPr/>
        </p:nvSpPr>
        <p:spPr bwMode="auto">
          <a:xfrm>
            <a:off x="1096964" y="3746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42" name="Text Box 15"/>
          <p:cNvSpPr txBox="1">
            <a:spLocks noChangeArrowheads="1"/>
          </p:cNvSpPr>
          <p:nvPr/>
        </p:nvSpPr>
        <p:spPr bwMode="auto">
          <a:xfrm>
            <a:off x="322264" y="37465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43" name="AutoShape 16"/>
          <p:cNvSpPr>
            <a:spLocks noChangeArrowheads="1"/>
          </p:cNvSpPr>
          <p:nvPr/>
        </p:nvSpPr>
        <p:spPr bwMode="auto">
          <a:xfrm>
            <a:off x="615950" y="2097088"/>
            <a:ext cx="1822450" cy="544512"/>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48144" name="Line 38"/>
          <p:cNvSpPr>
            <a:spLocks noChangeShapeType="1"/>
          </p:cNvSpPr>
          <p:nvPr/>
        </p:nvSpPr>
        <p:spPr bwMode="auto">
          <a:xfrm flipH="1">
            <a:off x="5567363" y="788988"/>
            <a:ext cx="630237" cy="11287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45" name="Line 39"/>
          <p:cNvSpPr>
            <a:spLocks noChangeShapeType="1"/>
          </p:cNvSpPr>
          <p:nvPr/>
        </p:nvSpPr>
        <p:spPr bwMode="auto">
          <a:xfrm>
            <a:off x="6197600" y="788988"/>
            <a:ext cx="585788" cy="11287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46" name="Line 40"/>
          <p:cNvSpPr>
            <a:spLocks noChangeShapeType="1"/>
          </p:cNvSpPr>
          <p:nvPr/>
        </p:nvSpPr>
        <p:spPr bwMode="auto">
          <a:xfrm>
            <a:off x="5567363" y="1909763"/>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47" name="Line 41"/>
          <p:cNvSpPr>
            <a:spLocks noChangeShapeType="1"/>
          </p:cNvSpPr>
          <p:nvPr/>
        </p:nvSpPr>
        <p:spPr bwMode="auto">
          <a:xfrm flipH="1">
            <a:off x="5237163" y="1909763"/>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48" name="Line 42"/>
          <p:cNvSpPr>
            <a:spLocks noChangeShapeType="1"/>
          </p:cNvSpPr>
          <p:nvPr/>
        </p:nvSpPr>
        <p:spPr bwMode="auto">
          <a:xfrm>
            <a:off x="6775450" y="1908175"/>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49" name="Line 43"/>
          <p:cNvSpPr>
            <a:spLocks noChangeShapeType="1"/>
          </p:cNvSpPr>
          <p:nvPr/>
        </p:nvSpPr>
        <p:spPr bwMode="auto">
          <a:xfrm flipH="1">
            <a:off x="6445250" y="1908175"/>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50" name="Text Box 44"/>
          <p:cNvSpPr txBox="1">
            <a:spLocks noChangeArrowheads="1"/>
          </p:cNvSpPr>
          <p:nvPr/>
        </p:nvSpPr>
        <p:spPr bwMode="auto">
          <a:xfrm>
            <a:off x="6035675" y="6048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51" name="Text Box 45"/>
          <p:cNvSpPr txBox="1">
            <a:spLocks noChangeArrowheads="1"/>
          </p:cNvSpPr>
          <p:nvPr/>
        </p:nvSpPr>
        <p:spPr bwMode="auto">
          <a:xfrm>
            <a:off x="5405439" y="1724026"/>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8152" name="Text Box 46"/>
          <p:cNvSpPr txBox="1">
            <a:spLocks noChangeArrowheads="1"/>
          </p:cNvSpPr>
          <p:nvPr/>
        </p:nvSpPr>
        <p:spPr bwMode="auto">
          <a:xfrm>
            <a:off x="6621464" y="1724026"/>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48153" name="Text Box 47"/>
          <p:cNvSpPr txBox="1">
            <a:spLocks noChangeArrowheads="1"/>
          </p:cNvSpPr>
          <p:nvPr/>
        </p:nvSpPr>
        <p:spPr bwMode="auto">
          <a:xfrm>
            <a:off x="7046914" y="33067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54" name="Text Box 48"/>
          <p:cNvSpPr txBox="1">
            <a:spLocks noChangeArrowheads="1"/>
          </p:cNvSpPr>
          <p:nvPr/>
        </p:nvSpPr>
        <p:spPr bwMode="auto">
          <a:xfrm>
            <a:off x="6283325" y="33051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55" name="Text Box 49"/>
          <p:cNvSpPr txBox="1">
            <a:spLocks noChangeArrowheads="1"/>
          </p:cNvSpPr>
          <p:nvPr/>
        </p:nvSpPr>
        <p:spPr bwMode="auto">
          <a:xfrm>
            <a:off x="5838825" y="33067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56" name="Text Box 50"/>
          <p:cNvSpPr txBox="1">
            <a:spLocks noChangeArrowheads="1"/>
          </p:cNvSpPr>
          <p:nvPr/>
        </p:nvSpPr>
        <p:spPr bwMode="auto">
          <a:xfrm>
            <a:off x="5064125" y="33067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04499" name="AutoShape 51"/>
          <p:cNvSpPr>
            <a:spLocks noChangeArrowheads="1"/>
          </p:cNvSpPr>
          <p:nvPr/>
        </p:nvSpPr>
        <p:spPr bwMode="auto">
          <a:xfrm>
            <a:off x="5357813" y="1687513"/>
            <a:ext cx="1924050" cy="544512"/>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104503" name="Line 55"/>
          <p:cNvSpPr>
            <a:spLocks noChangeShapeType="1"/>
          </p:cNvSpPr>
          <p:nvPr/>
        </p:nvSpPr>
        <p:spPr bwMode="auto">
          <a:xfrm>
            <a:off x="5005388" y="954088"/>
            <a:ext cx="1881187" cy="5403850"/>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104504" name="Line 56"/>
          <p:cNvSpPr>
            <a:spLocks noChangeShapeType="1"/>
          </p:cNvSpPr>
          <p:nvPr/>
        </p:nvSpPr>
        <p:spPr bwMode="auto">
          <a:xfrm flipH="1">
            <a:off x="4678363" y="1030288"/>
            <a:ext cx="2595562" cy="5054600"/>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48160" name="Line 58"/>
          <p:cNvSpPr>
            <a:spLocks noChangeShapeType="1"/>
          </p:cNvSpPr>
          <p:nvPr/>
        </p:nvSpPr>
        <p:spPr bwMode="auto">
          <a:xfrm flipH="1">
            <a:off x="5613400" y="3778251"/>
            <a:ext cx="630238"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61" name="Line 60"/>
          <p:cNvSpPr>
            <a:spLocks noChangeShapeType="1"/>
          </p:cNvSpPr>
          <p:nvPr/>
        </p:nvSpPr>
        <p:spPr bwMode="auto">
          <a:xfrm>
            <a:off x="5613400" y="4899025"/>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62" name="Line 61"/>
          <p:cNvSpPr>
            <a:spLocks noChangeShapeType="1"/>
          </p:cNvSpPr>
          <p:nvPr/>
        </p:nvSpPr>
        <p:spPr bwMode="auto">
          <a:xfrm flipH="1">
            <a:off x="5283200" y="4899025"/>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8163" name="Text Box 64"/>
          <p:cNvSpPr txBox="1">
            <a:spLocks noChangeArrowheads="1"/>
          </p:cNvSpPr>
          <p:nvPr/>
        </p:nvSpPr>
        <p:spPr bwMode="auto">
          <a:xfrm>
            <a:off x="6081714" y="35941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64" name="Text Box 65"/>
          <p:cNvSpPr txBox="1">
            <a:spLocks noChangeArrowheads="1"/>
          </p:cNvSpPr>
          <p:nvPr/>
        </p:nvSpPr>
        <p:spPr bwMode="auto">
          <a:xfrm>
            <a:off x="5451476" y="4713288"/>
            <a:ext cx="746125" cy="369322"/>
          </a:xfrm>
          <a:prstGeom prst="rect">
            <a:avLst/>
          </a:prstGeom>
          <a:noFill/>
          <a:ln w="25400">
            <a:noFill/>
            <a:miter lim="800000"/>
            <a:headEnd/>
            <a:tailEnd/>
          </a:ln>
        </p:spPr>
        <p:txBody>
          <a:bodyPr lIns="91430" tIns="45715" rIns="91430" bIns="45715">
            <a:spAutoFit/>
          </a:bodyPr>
          <a:lstStyle/>
          <a:p>
            <a:r>
              <a:rPr lang="en-US">
                <a:solidFill>
                  <a:srgbClr val="000000"/>
                </a:solidFill>
              </a:rPr>
              <a:t>● </a:t>
            </a:r>
            <a:r>
              <a:rPr lang="en-US" i="1">
                <a:solidFill>
                  <a:srgbClr val="000000"/>
                </a:solidFill>
              </a:rPr>
              <a:t>n’’</a:t>
            </a:r>
          </a:p>
        </p:txBody>
      </p:sp>
      <p:sp>
        <p:nvSpPr>
          <p:cNvPr id="48165" name="Text Box 69"/>
          <p:cNvSpPr txBox="1">
            <a:spLocks noChangeArrowheads="1"/>
          </p:cNvSpPr>
          <p:nvPr/>
        </p:nvSpPr>
        <p:spPr bwMode="auto">
          <a:xfrm>
            <a:off x="5884864" y="62960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8166" name="Text Box 70"/>
          <p:cNvSpPr txBox="1">
            <a:spLocks noChangeArrowheads="1"/>
          </p:cNvSpPr>
          <p:nvPr/>
        </p:nvSpPr>
        <p:spPr bwMode="auto">
          <a:xfrm>
            <a:off x="5110164" y="62960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grpSp>
        <p:nvGrpSpPr>
          <p:cNvPr id="2" name="Group 73"/>
          <p:cNvGrpSpPr>
            <a:grpSpLocks/>
          </p:cNvGrpSpPr>
          <p:nvPr/>
        </p:nvGrpSpPr>
        <p:grpSpPr bwMode="auto">
          <a:xfrm>
            <a:off x="4903788" y="1933575"/>
            <a:ext cx="1119187" cy="3290888"/>
            <a:chOff x="1775" y="1248"/>
            <a:chExt cx="705" cy="2073"/>
          </a:xfrm>
        </p:grpSpPr>
        <p:sp>
          <p:nvSpPr>
            <p:cNvPr id="48169" name="Oval 52"/>
            <p:cNvSpPr>
              <a:spLocks noChangeArrowheads="1"/>
            </p:cNvSpPr>
            <p:nvPr/>
          </p:nvSpPr>
          <p:spPr bwMode="auto">
            <a:xfrm>
              <a:off x="2014" y="2910"/>
              <a:ext cx="466" cy="411"/>
            </a:xfrm>
            <a:prstGeom prst="ellipse">
              <a:avLst/>
            </a:prstGeom>
            <a:noFill/>
            <a:ln w="25400">
              <a:solidFill>
                <a:srgbClr val="0000FF"/>
              </a:solidFill>
              <a:prstDash val="dash"/>
              <a:round/>
              <a:headEnd/>
              <a:tailEnd/>
            </a:ln>
          </p:spPr>
          <p:txBody>
            <a:bodyPr wrap="none" anchor="ctr"/>
            <a:lstStyle/>
            <a:p>
              <a:endParaRPr lang="he-IL">
                <a:solidFill>
                  <a:srgbClr val="000000"/>
                </a:solidFill>
              </a:endParaRPr>
            </a:p>
          </p:txBody>
        </p:sp>
        <p:sp>
          <p:nvSpPr>
            <p:cNvPr id="48170" name="Freeform 72"/>
            <p:cNvSpPr>
              <a:spLocks/>
            </p:cNvSpPr>
            <p:nvPr/>
          </p:nvSpPr>
          <p:spPr bwMode="auto">
            <a:xfrm>
              <a:off x="1775" y="1248"/>
              <a:ext cx="415" cy="1692"/>
            </a:xfrm>
            <a:custGeom>
              <a:avLst/>
              <a:gdLst>
                <a:gd name="T0" fmla="*/ 415 w 415"/>
                <a:gd name="T1" fmla="*/ 0 h 1692"/>
                <a:gd name="T2" fmla="*/ 13 w 415"/>
                <a:gd name="T3" fmla="*/ 942 h 1692"/>
                <a:gd name="T4" fmla="*/ 337 w 415"/>
                <a:gd name="T5" fmla="*/ 1692 h 1692"/>
                <a:gd name="T6" fmla="*/ 0 60000 65536"/>
                <a:gd name="T7" fmla="*/ 0 60000 65536"/>
                <a:gd name="T8" fmla="*/ 0 60000 65536"/>
                <a:gd name="T9" fmla="*/ 0 w 415"/>
                <a:gd name="T10" fmla="*/ 0 h 1692"/>
                <a:gd name="T11" fmla="*/ 415 w 415"/>
                <a:gd name="T12" fmla="*/ 1692 h 1692"/>
              </a:gdLst>
              <a:ahLst/>
              <a:cxnLst>
                <a:cxn ang="T6">
                  <a:pos x="T0" y="T1"/>
                </a:cxn>
                <a:cxn ang="T7">
                  <a:pos x="T2" y="T3"/>
                </a:cxn>
                <a:cxn ang="T8">
                  <a:pos x="T4" y="T5"/>
                </a:cxn>
              </a:cxnLst>
              <a:rect l="T9" t="T10" r="T11" b="T12"/>
              <a:pathLst>
                <a:path w="415" h="1692">
                  <a:moveTo>
                    <a:pt x="415" y="0"/>
                  </a:moveTo>
                  <a:cubicBezTo>
                    <a:pt x="220" y="330"/>
                    <a:pt x="26" y="660"/>
                    <a:pt x="13" y="942"/>
                  </a:cubicBezTo>
                  <a:cubicBezTo>
                    <a:pt x="0" y="1224"/>
                    <a:pt x="168" y="1458"/>
                    <a:pt x="337" y="1692"/>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grpSp>
      <p:pic>
        <p:nvPicPr>
          <p:cNvPr id="48168" name="Picture 17"/>
          <p:cNvPicPr>
            <a:picLocks noChangeAspect="1" noChangeArrowheads="1"/>
          </p:cNvPicPr>
          <p:nvPr/>
        </p:nvPicPr>
        <p:blipFill>
          <a:blip r:embed="rId2" cstate="print"/>
          <a:srcRect/>
          <a:stretch>
            <a:fillRect/>
          </a:stretch>
        </p:blipFill>
        <p:spPr bwMode="auto">
          <a:xfrm>
            <a:off x="495301" y="468313"/>
            <a:ext cx="4848225" cy="28575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096606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4499"/>
                                        </p:tgtEl>
                                        <p:attrNameLst>
                                          <p:attrName>style.visibility</p:attrName>
                                        </p:attrNameLst>
                                      </p:cBhvr>
                                      <p:to>
                                        <p:strVal val="visible"/>
                                      </p:to>
                                    </p:set>
                                    <p:anim calcmode="lin" valueType="num">
                                      <p:cBhvr>
                                        <p:cTn id="7" dur="1000" fill="hold"/>
                                        <p:tgtEl>
                                          <p:spTgt spid="104499"/>
                                        </p:tgtEl>
                                        <p:attrNameLst>
                                          <p:attrName>ppt_w</p:attrName>
                                        </p:attrNameLst>
                                      </p:cBhvr>
                                      <p:tavLst>
                                        <p:tav tm="0">
                                          <p:val>
                                            <p:strVal val="#ppt_w*0.70"/>
                                          </p:val>
                                        </p:tav>
                                        <p:tav tm="100000">
                                          <p:val>
                                            <p:strVal val="#ppt_w"/>
                                          </p:val>
                                        </p:tav>
                                      </p:tavLst>
                                    </p:anim>
                                    <p:anim calcmode="lin" valueType="num">
                                      <p:cBhvr>
                                        <p:cTn id="8" dur="1000" fill="hold"/>
                                        <p:tgtEl>
                                          <p:spTgt spid="104499"/>
                                        </p:tgtEl>
                                        <p:attrNameLst>
                                          <p:attrName>ppt_h</p:attrName>
                                        </p:attrNameLst>
                                      </p:cBhvr>
                                      <p:tavLst>
                                        <p:tav tm="0">
                                          <p:val>
                                            <p:strVal val="#ppt_h"/>
                                          </p:val>
                                        </p:tav>
                                        <p:tav tm="100000">
                                          <p:val>
                                            <p:strVal val="#ppt_h"/>
                                          </p:val>
                                        </p:tav>
                                      </p:tavLst>
                                    </p:anim>
                                    <p:animEffect transition="in" filter="fade">
                                      <p:cBhvr>
                                        <p:cTn id="9" dur="1000"/>
                                        <p:tgtEl>
                                          <p:spTgt spid="10449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4504"/>
                                        </p:tgtEl>
                                        <p:attrNameLst>
                                          <p:attrName>style.visibility</p:attrName>
                                        </p:attrNameLst>
                                      </p:cBhvr>
                                      <p:to>
                                        <p:strVal val="visible"/>
                                      </p:to>
                                    </p:set>
                                    <p:animEffect transition="in" filter="wipe(up)">
                                      <p:cBhvr>
                                        <p:cTn id="21" dur="500"/>
                                        <p:tgtEl>
                                          <p:spTgt spid="104504"/>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4503"/>
                                        </p:tgtEl>
                                        <p:attrNameLst>
                                          <p:attrName>style.visibility</p:attrName>
                                        </p:attrNameLst>
                                      </p:cBhvr>
                                      <p:to>
                                        <p:strVal val="visible"/>
                                      </p:to>
                                    </p:set>
                                    <p:animEffect transition="in" filter="wipe(up)">
                                      <p:cBhvr>
                                        <p:cTn id="25" dur="500"/>
                                        <p:tgtEl>
                                          <p:spTgt spid="104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99" grpId="0" animBg="1"/>
      <p:bldP spid="104503" grpId="0" animBg="1"/>
      <p:bldP spid="104504"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49155" name="Picture 4"/>
          <p:cNvPicPr>
            <a:picLocks noChangeAspect="1" noChangeArrowheads="1"/>
          </p:cNvPicPr>
          <p:nvPr/>
        </p:nvPicPr>
        <p:blipFill>
          <a:blip r:embed="rId2" cstate="print"/>
          <a:srcRect/>
          <a:stretch>
            <a:fillRect/>
          </a:stretch>
        </p:blipFill>
        <p:spPr bwMode="auto">
          <a:xfrm>
            <a:off x="428625" y="866775"/>
            <a:ext cx="8286750" cy="512445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159186967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3"/>
          <p:cNvSpPr>
            <a:spLocks noChangeShapeType="1"/>
          </p:cNvSpPr>
          <p:nvPr/>
        </p:nvSpPr>
        <p:spPr bwMode="auto">
          <a:xfrm flipH="1">
            <a:off x="1155700" y="4635501"/>
            <a:ext cx="1376363" cy="442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179" name="Line 4"/>
          <p:cNvSpPr>
            <a:spLocks noChangeShapeType="1"/>
          </p:cNvSpPr>
          <p:nvPr/>
        </p:nvSpPr>
        <p:spPr bwMode="auto">
          <a:xfrm>
            <a:off x="2532063" y="4635501"/>
            <a:ext cx="0" cy="442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180" name="Line 5"/>
          <p:cNvSpPr>
            <a:spLocks noChangeShapeType="1"/>
          </p:cNvSpPr>
          <p:nvPr/>
        </p:nvSpPr>
        <p:spPr bwMode="auto">
          <a:xfrm flipH="1">
            <a:off x="1155700" y="5078413"/>
            <a:ext cx="1376363" cy="4048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181" name="Line 6"/>
          <p:cNvSpPr>
            <a:spLocks noChangeShapeType="1"/>
          </p:cNvSpPr>
          <p:nvPr/>
        </p:nvSpPr>
        <p:spPr bwMode="auto">
          <a:xfrm>
            <a:off x="2532063" y="5078413"/>
            <a:ext cx="577850" cy="4048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182" name="Line 7"/>
          <p:cNvSpPr>
            <a:spLocks noChangeShapeType="1"/>
          </p:cNvSpPr>
          <p:nvPr/>
        </p:nvSpPr>
        <p:spPr bwMode="auto">
          <a:xfrm>
            <a:off x="2532063" y="5078414"/>
            <a:ext cx="0" cy="668337"/>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50183" name="Line 8"/>
          <p:cNvSpPr>
            <a:spLocks noChangeShapeType="1"/>
          </p:cNvSpPr>
          <p:nvPr/>
        </p:nvSpPr>
        <p:spPr bwMode="auto">
          <a:xfrm flipH="1">
            <a:off x="1155700" y="5746750"/>
            <a:ext cx="1376363"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184" name="Line 9"/>
          <p:cNvSpPr>
            <a:spLocks noChangeShapeType="1"/>
          </p:cNvSpPr>
          <p:nvPr/>
        </p:nvSpPr>
        <p:spPr bwMode="auto">
          <a:xfrm>
            <a:off x="2532063" y="5746750"/>
            <a:ext cx="57785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185" name="Line 10"/>
          <p:cNvSpPr>
            <a:spLocks noChangeShapeType="1"/>
          </p:cNvSpPr>
          <p:nvPr/>
        </p:nvSpPr>
        <p:spPr bwMode="auto">
          <a:xfrm>
            <a:off x="2532063" y="5746750"/>
            <a:ext cx="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186" name="Text Box 11"/>
          <p:cNvSpPr txBox="1">
            <a:spLocks noChangeArrowheads="1"/>
          </p:cNvSpPr>
          <p:nvPr/>
        </p:nvSpPr>
        <p:spPr bwMode="auto">
          <a:xfrm>
            <a:off x="2363789" y="48752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187" name="Text Box 12"/>
          <p:cNvSpPr txBox="1">
            <a:spLocks noChangeArrowheads="1"/>
          </p:cNvSpPr>
          <p:nvPr/>
        </p:nvSpPr>
        <p:spPr bwMode="auto">
          <a:xfrm>
            <a:off x="976314" y="48942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188" name="Text Box 13"/>
          <p:cNvSpPr txBox="1">
            <a:spLocks noChangeArrowheads="1"/>
          </p:cNvSpPr>
          <p:nvPr/>
        </p:nvSpPr>
        <p:spPr bwMode="auto">
          <a:xfrm>
            <a:off x="2947989" y="52990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189" name="Text Box 14"/>
          <p:cNvSpPr txBox="1">
            <a:spLocks noChangeArrowheads="1"/>
          </p:cNvSpPr>
          <p:nvPr/>
        </p:nvSpPr>
        <p:spPr bwMode="auto">
          <a:xfrm>
            <a:off x="985839" y="52943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190" name="Text Box 15"/>
          <p:cNvSpPr txBox="1">
            <a:spLocks noChangeArrowheads="1"/>
          </p:cNvSpPr>
          <p:nvPr/>
        </p:nvSpPr>
        <p:spPr bwMode="auto">
          <a:xfrm>
            <a:off x="976314" y="59102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191" name="Text Box 16"/>
          <p:cNvSpPr txBox="1">
            <a:spLocks noChangeArrowheads="1"/>
          </p:cNvSpPr>
          <p:nvPr/>
        </p:nvSpPr>
        <p:spPr bwMode="auto">
          <a:xfrm>
            <a:off x="2362200" y="59007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192" name="Text Box 17"/>
          <p:cNvSpPr txBox="1">
            <a:spLocks noChangeArrowheads="1"/>
          </p:cNvSpPr>
          <p:nvPr/>
        </p:nvSpPr>
        <p:spPr bwMode="auto">
          <a:xfrm>
            <a:off x="2928939" y="58991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94578" name="Oval 18"/>
          <p:cNvSpPr>
            <a:spLocks noChangeArrowheads="1"/>
          </p:cNvSpPr>
          <p:nvPr/>
        </p:nvSpPr>
        <p:spPr bwMode="auto">
          <a:xfrm>
            <a:off x="2176463" y="5326064"/>
            <a:ext cx="757237" cy="720725"/>
          </a:xfrm>
          <a:prstGeom prst="ellipse">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50194" name="Text Box 19"/>
          <p:cNvSpPr txBox="1">
            <a:spLocks noChangeArrowheads="1"/>
          </p:cNvSpPr>
          <p:nvPr/>
        </p:nvSpPr>
        <p:spPr bwMode="auto">
          <a:xfrm>
            <a:off x="2411414" y="4217988"/>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0195" name="Text Box 20"/>
          <p:cNvSpPr txBox="1">
            <a:spLocks noChangeArrowheads="1"/>
          </p:cNvSpPr>
          <p:nvPr/>
        </p:nvSpPr>
        <p:spPr bwMode="auto">
          <a:xfrm>
            <a:off x="2309814" y="5416551"/>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0196" name="Text Box 21"/>
          <p:cNvSpPr txBox="1">
            <a:spLocks noChangeArrowheads="1"/>
          </p:cNvSpPr>
          <p:nvPr/>
        </p:nvSpPr>
        <p:spPr bwMode="auto">
          <a:xfrm>
            <a:off x="1206500" y="4244976"/>
            <a:ext cx="377006"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50197" name="Line 22"/>
          <p:cNvSpPr>
            <a:spLocks noChangeShapeType="1"/>
          </p:cNvSpPr>
          <p:nvPr/>
        </p:nvSpPr>
        <p:spPr bwMode="auto">
          <a:xfrm flipH="1">
            <a:off x="1154113" y="1833563"/>
            <a:ext cx="1376362" cy="442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198" name="Line 23"/>
          <p:cNvSpPr>
            <a:spLocks noChangeShapeType="1"/>
          </p:cNvSpPr>
          <p:nvPr/>
        </p:nvSpPr>
        <p:spPr bwMode="auto">
          <a:xfrm>
            <a:off x="2530475" y="1833563"/>
            <a:ext cx="0" cy="442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199" name="Line 24"/>
          <p:cNvSpPr>
            <a:spLocks noChangeShapeType="1"/>
          </p:cNvSpPr>
          <p:nvPr/>
        </p:nvSpPr>
        <p:spPr bwMode="auto">
          <a:xfrm flipH="1">
            <a:off x="1154113" y="2276476"/>
            <a:ext cx="1376362" cy="4048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200" name="Line 25"/>
          <p:cNvSpPr>
            <a:spLocks noChangeShapeType="1"/>
          </p:cNvSpPr>
          <p:nvPr/>
        </p:nvSpPr>
        <p:spPr bwMode="auto">
          <a:xfrm>
            <a:off x="2530475" y="2276476"/>
            <a:ext cx="577850" cy="4048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201" name="Line 26"/>
          <p:cNvSpPr>
            <a:spLocks noChangeShapeType="1"/>
          </p:cNvSpPr>
          <p:nvPr/>
        </p:nvSpPr>
        <p:spPr bwMode="auto">
          <a:xfrm>
            <a:off x="2530475" y="2276475"/>
            <a:ext cx="0" cy="668338"/>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50202" name="Line 27"/>
          <p:cNvSpPr>
            <a:spLocks noChangeShapeType="1"/>
          </p:cNvSpPr>
          <p:nvPr/>
        </p:nvSpPr>
        <p:spPr bwMode="auto">
          <a:xfrm flipH="1">
            <a:off x="1154113" y="2944813"/>
            <a:ext cx="1376362"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203" name="Line 28"/>
          <p:cNvSpPr>
            <a:spLocks noChangeShapeType="1"/>
          </p:cNvSpPr>
          <p:nvPr/>
        </p:nvSpPr>
        <p:spPr bwMode="auto">
          <a:xfrm>
            <a:off x="2530475" y="2944813"/>
            <a:ext cx="57785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204" name="Line 29"/>
          <p:cNvSpPr>
            <a:spLocks noChangeShapeType="1"/>
          </p:cNvSpPr>
          <p:nvPr/>
        </p:nvSpPr>
        <p:spPr bwMode="auto">
          <a:xfrm>
            <a:off x="2530475" y="2944813"/>
            <a:ext cx="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205" name="Text Box 30"/>
          <p:cNvSpPr txBox="1">
            <a:spLocks noChangeArrowheads="1"/>
          </p:cNvSpPr>
          <p:nvPr/>
        </p:nvSpPr>
        <p:spPr bwMode="auto">
          <a:xfrm>
            <a:off x="2371725" y="1627188"/>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0206" name="Text Box 31"/>
          <p:cNvSpPr txBox="1">
            <a:spLocks noChangeArrowheads="1"/>
          </p:cNvSpPr>
          <p:nvPr/>
        </p:nvSpPr>
        <p:spPr bwMode="auto">
          <a:xfrm>
            <a:off x="2362200" y="20732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207" name="Text Box 32"/>
          <p:cNvSpPr txBox="1">
            <a:spLocks noChangeArrowheads="1"/>
          </p:cNvSpPr>
          <p:nvPr/>
        </p:nvSpPr>
        <p:spPr bwMode="auto">
          <a:xfrm>
            <a:off x="974725" y="20923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208" name="Text Box 33"/>
          <p:cNvSpPr txBox="1">
            <a:spLocks noChangeArrowheads="1"/>
          </p:cNvSpPr>
          <p:nvPr/>
        </p:nvSpPr>
        <p:spPr bwMode="auto">
          <a:xfrm>
            <a:off x="2946400" y="24971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209" name="Text Box 34"/>
          <p:cNvSpPr txBox="1">
            <a:spLocks noChangeArrowheads="1"/>
          </p:cNvSpPr>
          <p:nvPr/>
        </p:nvSpPr>
        <p:spPr bwMode="auto">
          <a:xfrm>
            <a:off x="984250" y="24923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210" name="Text Box 35"/>
          <p:cNvSpPr txBox="1">
            <a:spLocks noChangeArrowheads="1"/>
          </p:cNvSpPr>
          <p:nvPr/>
        </p:nvSpPr>
        <p:spPr bwMode="auto">
          <a:xfrm>
            <a:off x="2378075" y="27511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50211" name="Text Box 36"/>
          <p:cNvSpPr txBox="1">
            <a:spLocks noChangeArrowheads="1"/>
          </p:cNvSpPr>
          <p:nvPr/>
        </p:nvSpPr>
        <p:spPr bwMode="auto">
          <a:xfrm>
            <a:off x="974725" y="31083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212" name="Text Box 37"/>
          <p:cNvSpPr txBox="1">
            <a:spLocks noChangeArrowheads="1"/>
          </p:cNvSpPr>
          <p:nvPr/>
        </p:nvSpPr>
        <p:spPr bwMode="auto">
          <a:xfrm>
            <a:off x="2360614" y="30988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213" name="Text Box 38"/>
          <p:cNvSpPr txBox="1">
            <a:spLocks noChangeArrowheads="1"/>
          </p:cNvSpPr>
          <p:nvPr/>
        </p:nvSpPr>
        <p:spPr bwMode="auto">
          <a:xfrm>
            <a:off x="2927350" y="30972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0214" name="Text Box 39"/>
          <p:cNvSpPr txBox="1">
            <a:spLocks noChangeArrowheads="1"/>
          </p:cNvSpPr>
          <p:nvPr/>
        </p:nvSpPr>
        <p:spPr bwMode="auto">
          <a:xfrm>
            <a:off x="2409826" y="1416051"/>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0215" name="Text Box 40"/>
          <p:cNvSpPr txBox="1">
            <a:spLocks noChangeArrowheads="1"/>
          </p:cNvSpPr>
          <p:nvPr/>
        </p:nvSpPr>
        <p:spPr bwMode="auto">
          <a:xfrm>
            <a:off x="2308226" y="2614613"/>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0216" name="Text Box 41"/>
          <p:cNvSpPr txBox="1">
            <a:spLocks noChangeArrowheads="1"/>
          </p:cNvSpPr>
          <p:nvPr/>
        </p:nvSpPr>
        <p:spPr bwMode="auto">
          <a:xfrm>
            <a:off x="1204914" y="1443038"/>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50217" name="Line 43"/>
          <p:cNvSpPr>
            <a:spLocks noChangeShapeType="1"/>
          </p:cNvSpPr>
          <p:nvPr/>
        </p:nvSpPr>
        <p:spPr bwMode="auto">
          <a:xfrm flipH="1">
            <a:off x="1887538" y="2944813"/>
            <a:ext cx="644525"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0218" name="Text Box 44"/>
          <p:cNvSpPr txBox="1">
            <a:spLocks noChangeArrowheads="1"/>
          </p:cNvSpPr>
          <p:nvPr/>
        </p:nvSpPr>
        <p:spPr bwMode="auto">
          <a:xfrm>
            <a:off x="1725614" y="30988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194605" name="Line 45"/>
          <p:cNvSpPr>
            <a:spLocks noChangeShapeType="1"/>
          </p:cNvSpPr>
          <p:nvPr/>
        </p:nvSpPr>
        <p:spPr bwMode="auto">
          <a:xfrm flipV="1">
            <a:off x="2532063" y="4584701"/>
            <a:ext cx="0" cy="466725"/>
          </a:xfrm>
          <a:prstGeom prst="line">
            <a:avLst/>
          </a:prstGeom>
          <a:noFill/>
          <a:ln w="25400">
            <a:solidFill>
              <a:srgbClr val="FF3300"/>
            </a:solidFill>
            <a:round/>
            <a:headEnd/>
            <a:tailEnd/>
          </a:ln>
        </p:spPr>
        <p:txBody>
          <a:bodyPr lIns="91430" tIns="45715" rIns="91430" bIns="45715"/>
          <a:lstStyle/>
          <a:p>
            <a:endParaRPr lang="he-IL">
              <a:solidFill>
                <a:srgbClr val="000000"/>
              </a:solidFill>
            </a:endParaRPr>
          </a:p>
        </p:txBody>
      </p:sp>
      <p:sp>
        <p:nvSpPr>
          <p:cNvPr id="194606" name="Line 46"/>
          <p:cNvSpPr>
            <a:spLocks noChangeShapeType="1"/>
          </p:cNvSpPr>
          <p:nvPr/>
        </p:nvSpPr>
        <p:spPr bwMode="auto">
          <a:xfrm>
            <a:off x="2532063" y="5078414"/>
            <a:ext cx="0" cy="668337"/>
          </a:xfrm>
          <a:prstGeom prst="line">
            <a:avLst/>
          </a:prstGeom>
          <a:noFill/>
          <a:ln w="25400">
            <a:solidFill>
              <a:srgbClr val="FF3300"/>
            </a:solidFill>
            <a:prstDash val="sysDot"/>
            <a:round/>
            <a:headEnd/>
            <a:tailEnd/>
          </a:ln>
        </p:spPr>
        <p:txBody>
          <a:bodyPr lIns="91430" tIns="45715" rIns="91430" bIns="45715"/>
          <a:lstStyle/>
          <a:p>
            <a:endParaRPr lang="he-IL">
              <a:solidFill>
                <a:srgbClr val="000000"/>
              </a:solidFill>
            </a:endParaRPr>
          </a:p>
        </p:txBody>
      </p:sp>
      <p:grpSp>
        <p:nvGrpSpPr>
          <p:cNvPr id="2" name="Group 100"/>
          <p:cNvGrpSpPr>
            <a:grpSpLocks/>
          </p:cNvGrpSpPr>
          <p:nvPr/>
        </p:nvGrpSpPr>
        <p:grpSpPr bwMode="auto">
          <a:xfrm>
            <a:off x="420688" y="1344614"/>
            <a:ext cx="2492375" cy="3603625"/>
            <a:chOff x="265" y="847"/>
            <a:chExt cx="1570" cy="2270"/>
          </a:xfrm>
        </p:grpSpPr>
        <p:sp>
          <p:nvSpPr>
            <p:cNvPr id="50225" name="Oval 42"/>
            <p:cNvSpPr>
              <a:spLocks noChangeArrowheads="1"/>
            </p:cNvSpPr>
            <p:nvPr/>
          </p:nvSpPr>
          <p:spPr bwMode="auto">
            <a:xfrm>
              <a:off x="1358" y="2663"/>
              <a:ext cx="477" cy="454"/>
            </a:xfrm>
            <a:prstGeom prst="ellipse">
              <a:avLst/>
            </a:prstGeom>
            <a:noFill/>
            <a:ln w="25400">
              <a:solidFill>
                <a:srgbClr val="0000FF"/>
              </a:solidFill>
              <a:prstDash val="dash"/>
              <a:round/>
              <a:headEnd/>
              <a:tailEnd/>
            </a:ln>
          </p:spPr>
          <p:txBody>
            <a:bodyPr wrap="none" anchor="ctr"/>
            <a:lstStyle/>
            <a:p>
              <a:endParaRPr lang="he-IL">
                <a:solidFill>
                  <a:srgbClr val="000000"/>
                </a:solidFill>
              </a:endParaRPr>
            </a:p>
          </p:txBody>
        </p:sp>
        <p:sp>
          <p:nvSpPr>
            <p:cNvPr id="50226" name="Freeform 47"/>
            <p:cNvSpPr>
              <a:spLocks/>
            </p:cNvSpPr>
            <p:nvPr/>
          </p:nvSpPr>
          <p:spPr bwMode="auto">
            <a:xfrm>
              <a:off x="265" y="847"/>
              <a:ext cx="1331" cy="1901"/>
            </a:xfrm>
            <a:custGeom>
              <a:avLst/>
              <a:gdLst>
                <a:gd name="T0" fmla="*/ 1331 w 1331"/>
                <a:gd name="T1" fmla="*/ 287 h 1901"/>
                <a:gd name="T2" fmla="*/ 665 w 1331"/>
                <a:gd name="T3" fmla="*/ 11 h 1901"/>
                <a:gd name="T4" fmla="*/ 197 w 1331"/>
                <a:gd name="T5" fmla="*/ 221 h 1901"/>
                <a:gd name="T6" fmla="*/ 155 w 1331"/>
                <a:gd name="T7" fmla="*/ 1205 h 1901"/>
                <a:gd name="T8" fmla="*/ 1127 w 1331"/>
                <a:gd name="T9" fmla="*/ 1901 h 1901"/>
                <a:gd name="T10" fmla="*/ 0 60000 65536"/>
                <a:gd name="T11" fmla="*/ 0 60000 65536"/>
                <a:gd name="T12" fmla="*/ 0 60000 65536"/>
                <a:gd name="T13" fmla="*/ 0 60000 65536"/>
                <a:gd name="T14" fmla="*/ 0 60000 65536"/>
                <a:gd name="T15" fmla="*/ 0 w 1331"/>
                <a:gd name="T16" fmla="*/ 0 h 1901"/>
                <a:gd name="T17" fmla="*/ 1331 w 1331"/>
                <a:gd name="T18" fmla="*/ 1901 h 1901"/>
              </a:gdLst>
              <a:ahLst/>
              <a:cxnLst>
                <a:cxn ang="T10">
                  <a:pos x="T0" y="T1"/>
                </a:cxn>
                <a:cxn ang="T11">
                  <a:pos x="T2" y="T3"/>
                </a:cxn>
                <a:cxn ang="T12">
                  <a:pos x="T4" y="T5"/>
                </a:cxn>
                <a:cxn ang="T13">
                  <a:pos x="T6" y="T7"/>
                </a:cxn>
                <a:cxn ang="T14">
                  <a:pos x="T8" y="T9"/>
                </a:cxn>
              </a:cxnLst>
              <a:rect l="T15" t="T16" r="T17" b="T18"/>
              <a:pathLst>
                <a:path w="1331" h="1901">
                  <a:moveTo>
                    <a:pt x="1331" y="287"/>
                  </a:moveTo>
                  <a:cubicBezTo>
                    <a:pt x="1092" y="154"/>
                    <a:pt x="854" y="22"/>
                    <a:pt x="665" y="11"/>
                  </a:cubicBezTo>
                  <a:cubicBezTo>
                    <a:pt x="476" y="0"/>
                    <a:pt x="282" y="22"/>
                    <a:pt x="197" y="221"/>
                  </a:cubicBezTo>
                  <a:cubicBezTo>
                    <a:pt x="112" y="420"/>
                    <a:pt x="0" y="925"/>
                    <a:pt x="155" y="1205"/>
                  </a:cubicBezTo>
                  <a:cubicBezTo>
                    <a:pt x="310" y="1485"/>
                    <a:pt x="718" y="1693"/>
                    <a:pt x="1127" y="1901"/>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grpSp>
      <p:sp>
        <p:nvSpPr>
          <p:cNvPr id="50222" name="Text Box 48"/>
          <p:cNvSpPr txBox="1">
            <a:spLocks noChangeArrowheads="1"/>
          </p:cNvSpPr>
          <p:nvPr/>
        </p:nvSpPr>
        <p:spPr bwMode="auto">
          <a:xfrm>
            <a:off x="2360614" y="4445001"/>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0223" name="Text Box 49"/>
          <p:cNvSpPr txBox="1">
            <a:spLocks noChangeArrowheads="1"/>
          </p:cNvSpPr>
          <p:nvPr/>
        </p:nvSpPr>
        <p:spPr bwMode="auto">
          <a:xfrm>
            <a:off x="2378075" y="5548313"/>
            <a:ext cx="593412"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pic>
        <p:nvPicPr>
          <p:cNvPr id="50224" name="Picture 51"/>
          <p:cNvPicPr>
            <a:picLocks noChangeAspect="1" noChangeArrowheads="1"/>
          </p:cNvPicPr>
          <p:nvPr/>
        </p:nvPicPr>
        <p:blipFill>
          <a:blip r:embed="rId2" cstate="print"/>
          <a:srcRect/>
          <a:stretch>
            <a:fillRect/>
          </a:stretch>
        </p:blipFill>
        <p:spPr bwMode="auto">
          <a:xfrm>
            <a:off x="347663" y="187325"/>
            <a:ext cx="7400925" cy="838200"/>
          </a:xfrm>
          <a:prstGeom prst="rect">
            <a:avLst/>
          </a:prstGeom>
          <a:noFill/>
          <a:ln w="25400">
            <a:noFill/>
            <a:prstDash val="dash"/>
            <a:miter lim="800000"/>
            <a:headEnd/>
            <a:tailEnd type="none" w="lg" len="lg"/>
          </a:ln>
        </p:spPr>
      </p:pic>
      <p:sp>
        <p:nvSpPr>
          <p:cNvPr id="51" name="Oval 142"/>
          <p:cNvSpPr>
            <a:spLocks noChangeArrowheads="1"/>
          </p:cNvSpPr>
          <p:nvPr/>
        </p:nvSpPr>
        <p:spPr bwMode="auto">
          <a:xfrm>
            <a:off x="2148755" y="2541301"/>
            <a:ext cx="757237" cy="720725"/>
          </a:xfrm>
          <a:prstGeom prst="ellipse">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Tree>
    <p:extLst>
      <p:ext uri="{BB962C8B-B14F-4D97-AF65-F5344CB8AC3E}">
        <p14:creationId xmlns:p14="http://schemas.microsoft.com/office/powerpoint/2010/main" val="4732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605"/>
                                        </p:tgtEl>
                                        <p:attrNameLst>
                                          <p:attrName>style.visibility</p:attrName>
                                        </p:attrNameLst>
                                      </p:cBhvr>
                                      <p:to>
                                        <p:strVal val="visible"/>
                                      </p:to>
                                    </p:set>
                                    <p:animEffect transition="in" filter="wipe(up)">
                                      <p:cBhvr>
                                        <p:cTn id="12" dur="500"/>
                                        <p:tgtEl>
                                          <p:spTgt spid="19460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94606"/>
                                        </p:tgtEl>
                                        <p:attrNameLst>
                                          <p:attrName>style.visibility</p:attrName>
                                        </p:attrNameLst>
                                      </p:cBhvr>
                                      <p:to>
                                        <p:strVal val="visible"/>
                                      </p:to>
                                    </p:set>
                                    <p:animEffect transition="in" filter="wipe(up)">
                                      <p:cBhvr>
                                        <p:cTn id="16" dur="500"/>
                                        <p:tgtEl>
                                          <p:spTgt spid="19460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4578"/>
                                        </p:tgtEl>
                                        <p:attrNameLst>
                                          <p:attrName>style.visibility</p:attrName>
                                        </p:attrNameLst>
                                      </p:cBhvr>
                                      <p:to>
                                        <p:strVal val="visible"/>
                                      </p:to>
                                    </p:set>
                                    <p:anim calcmode="lin" valueType="num">
                                      <p:cBhvr>
                                        <p:cTn id="21" dur="1000" fill="hold"/>
                                        <p:tgtEl>
                                          <p:spTgt spid="194578"/>
                                        </p:tgtEl>
                                        <p:attrNameLst>
                                          <p:attrName>ppt_w</p:attrName>
                                        </p:attrNameLst>
                                      </p:cBhvr>
                                      <p:tavLst>
                                        <p:tav tm="0">
                                          <p:val>
                                            <p:strVal val="#ppt_w*0.70"/>
                                          </p:val>
                                        </p:tav>
                                        <p:tav tm="100000">
                                          <p:val>
                                            <p:strVal val="#ppt_w"/>
                                          </p:val>
                                        </p:tav>
                                      </p:tavLst>
                                    </p:anim>
                                    <p:anim calcmode="lin" valueType="num">
                                      <p:cBhvr>
                                        <p:cTn id="22" dur="1000" fill="hold"/>
                                        <p:tgtEl>
                                          <p:spTgt spid="194578"/>
                                        </p:tgtEl>
                                        <p:attrNameLst>
                                          <p:attrName>ppt_h</p:attrName>
                                        </p:attrNameLst>
                                      </p:cBhvr>
                                      <p:tavLst>
                                        <p:tav tm="0">
                                          <p:val>
                                            <p:strVal val="#ppt_h"/>
                                          </p:val>
                                        </p:tav>
                                        <p:tav tm="100000">
                                          <p:val>
                                            <p:strVal val="#ppt_h"/>
                                          </p:val>
                                        </p:tav>
                                      </p:tavLst>
                                    </p:anim>
                                    <p:animEffect transition="in" filter="fade">
                                      <p:cBhvr>
                                        <p:cTn id="23" dur="1000"/>
                                        <p:tgtEl>
                                          <p:spTgt spid="19457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8" grpId="0" animBg="1"/>
      <p:bldP spid="194605" grpId="0" animBg="1"/>
      <p:bldP spid="194606"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8" y="1110111"/>
            <a:ext cx="1862122" cy="31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3" y="1934268"/>
            <a:ext cx="2620182" cy="79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08" y="2999233"/>
            <a:ext cx="3038042" cy="80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1393"/>
            <a:ext cx="8229600" cy="1143000"/>
          </a:xfrm>
        </p:spPr>
        <p:txBody>
          <a:bodyPr/>
          <a:lstStyle/>
          <a:p>
            <a:r>
              <a:rPr lang="en-US" sz="2800" dirty="0">
                <a:solidFill>
                  <a:srgbClr val="0000FF"/>
                </a:solidFill>
              </a:rPr>
              <a:t>What’s the problem with modeling unawareness?</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4814" y="1098671"/>
            <a:ext cx="1327004" cy="37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7921" y="1618082"/>
            <a:ext cx="3023321" cy="34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2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125"/>
          <p:cNvSpPr>
            <a:spLocks noChangeShapeType="1"/>
          </p:cNvSpPr>
          <p:nvPr/>
        </p:nvSpPr>
        <p:spPr bwMode="auto">
          <a:xfrm flipH="1">
            <a:off x="1155700" y="4635501"/>
            <a:ext cx="1376363" cy="442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03" name="Line 126"/>
          <p:cNvSpPr>
            <a:spLocks noChangeShapeType="1"/>
          </p:cNvSpPr>
          <p:nvPr/>
        </p:nvSpPr>
        <p:spPr bwMode="auto">
          <a:xfrm>
            <a:off x="2532063" y="4635501"/>
            <a:ext cx="0" cy="442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04" name="Line 127"/>
          <p:cNvSpPr>
            <a:spLocks noChangeShapeType="1"/>
          </p:cNvSpPr>
          <p:nvPr/>
        </p:nvSpPr>
        <p:spPr bwMode="auto">
          <a:xfrm flipH="1">
            <a:off x="1155700" y="5078413"/>
            <a:ext cx="1376363" cy="4048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05" name="Line 128"/>
          <p:cNvSpPr>
            <a:spLocks noChangeShapeType="1"/>
          </p:cNvSpPr>
          <p:nvPr/>
        </p:nvSpPr>
        <p:spPr bwMode="auto">
          <a:xfrm>
            <a:off x="2532063" y="5078413"/>
            <a:ext cx="577850" cy="4048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06" name="Line 129"/>
          <p:cNvSpPr>
            <a:spLocks noChangeShapeType="1"/>
          </p:cNvSpPr>
          <p:nvPr/>
        </p:nvSpPr>
        <p:spPr bwMode="auto">
          <a:xfrm>
            <a:off x="2532063" y="5078414"/>
            <a:ext cx="0" cy="668337"/>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51207" name="Line 130"/>
          <p:cNvSpPr>
            <a:spLocks noChangeShapeType="1"/>
          </p:cNvSpPr>
          <p:nvPr/>
        </p:nvSpPr>
        <p:spPr bwMode="auto">
          <a:xfrm flipH="1">
            <a:off x="1155700" y="5746750"/>
            <a:ext cx="1376363"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08" name="Line 131"/>
          <p:cNvSpPr>
            <a:spLocks noChangeShapeType="1"/>
          </p:cNvSpPr>
          <p:nvPr/>
        </p:nvSpPr>
        <p:spPr bwMode="auto">
          <a:xfrm>
            <a:off x="2532063" y="5746750"/>
            <a:ext cx="57785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09" name="Line 132"/>
          <p:cNvSpPr>
            <a:spLocks noChangeShapeType="1"/>
          </p:cNvSpPr>
          <p:nvPr/>
        </p:nvSpPr>
        <p:spPr bwMode="auto">
          <a:xfrm>
            <a:off x="2532063" y="5746750"/>
            <a:ext cx="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10" name="Text Box 134"/>
          <p:cNvSpPr txBox="1">
            <a:spLocks noChangeArrowheads="1"/>
          </p:cNvSpPr>
          <p:nvPr/>
        </p:nvSpPr>
        <p:spPr bwMode="auto">
          <a:xfrm>
            <a:off x="2363789" y="48752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11" name="Text Box 135"/>
          <p:cNvSpPr txBox="1">
            <a:spLocks noChangeArrowheads="1"/>
          </p:cNvSpPr>
          <p:nvPr/>
        </p:nvSpPr>
        <p:spPr bwMode="auto">
          <a:xfrm>
            <a:off x="976314" y="48942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12" name="Text Box 136"/>
          <p:cNvSpPr txBox="1">
            <a:spLocks noChangeArrowheads="1"/>
          </p:cNvSpPr>
          <p:nvPr/>
        </p:nvSpPr>
        <p:spPr bwMode="auto">
          <a:xfrm>
            <a:off x="2947989" y="52990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13" name="Text Box 137"/>
          <p:cNvSpPr txBox="1">
            <a:spLocks noChangeArrowheads="1"/>
          </p:cNvSpPr>
          <p:nvPr/>
        </p:nvSpPr>
        <p:spPr bwMode="auto">
          <a:xfrm>
            <a:off x="985839" y="52943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14" name="Text Box 139"/>
          <p:cNvSpPr txBox="1">
            <a:spLocks noChangeArrowheads="1"/>
          </p:cNvSpPr>
          <p:nvPr/>
        </p:nvSpPr>
        <p:spPr bwMode="auto">
          <a:xfrm>
            <a:off x="976314" y="59102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15" name="Text Box 140"/>
          <p:cNvSpPr txBox="1">
            <a:spLocks noChangeArrowheads="1"/>
          </p:cNvSpPr>
          <p:nvPr/>
        </p:nvSpPr>
        <p:spPr bwMode="auto">
          <a:xfrm>
            <a:off x="2362200" y="59007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16" name="Text Box 141"/>
          <p:cNvSpPr txBox="1">
            <a:spLocks noChangeArrowheads="1"/>
          </p:cNvSpPr>
          <p:nvPr/>
        </p:nvSpPr>
        <p:spPr bwMode="auto">
          <a:xfrm>
            <a:off x="2928939" y="58991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17" name="Oval 142"/>
          <p:cNvSpPr>
            <a:spLocks noChangeArrowheads="1"/>
          </p:cNvSpPr>
          <p:nvPr/>
        </p:nvSpPr>
        <p:spPr bwMode="auto">
          <a:xfrm>
            <a:off x="2176463" y="5326064"/>
            <a:ext cx="757237" cy="720725"/>
          </a:xfrm>
          <a:prstGeom prst="ellipse">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51218" name="Text Box 143"/>
          <p:cNvSpPr txBox="1">
            <a:spLocks noChangeArrowheads="1"/>
          </p:cNvSpPr>
          <p:nvPr/>
        </p:nvSpPr>
        <p:spPr bwMode="auto">
          <a:xfrm>
            <a:off x="2411414" y="4217988"/>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1219" name="Text Box 144"/>
          <p:cNvSpPr txBox="1">
            <a:spLocks noChangeArrowheads="1"/>
          </p:cNvSpPr>
          <p:nvPr/>
        </p:nvSpPr>
        <p:spPr bwMode="auto">
          <a:xfrm>
            <a:off x="2309814" y="5416551"/>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1220" name="Text Box 145"/>
          <p:cNvSpPr txBox="1">
            <a:spLocks noChangeArrowheads="1"/>
          </p:cNvSpPr>
          <p:nvPr/>
        </p:nvSpPr>
        <p:spPr bwMode="auto">
          <a:xfrm>
            <a:off x="1206500" y="4244976"/>
            <a:ext cx="377006"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51221" name="Line 146"/>
          <p:cNvSpPr>
            <a:spLocks noChangeShapeType="1"/>
          </p:cNvSpPr>
          <p:nvPr/>
        </p:nvSpPr>
        <p:spPr bwMode="auto">
          <a:xfrm flipH="1">
            <a:off x="1154113" y="1833563"/>
            <a:ext cx="1376362" cy="442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22" name="Line 147"/>
          <p:cNvSpPr>
            <a:spLocks noChangeShapeType="1"/>
          </p:cNvSpPr>
          <p:nvPr/>
        </p:nvSpPr>
        <p:spPr bwMode="auto">
          <a:xfrm>
            <a:off x="2530475" y="1833563"/>
            <a:ext cx="0" cy="442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23" name="Line 148"/>
          <p:cNvSpPr>
            <a:spLocks noChangeShapeType="1"/>
          </p:cNvSpPr>
          <p:nvPr/>
        </p:nvSpPr>
        <p:spPr bwMode="auto">
          <a:xfrm flipH="1">
            <a:off x="1154113" y="2276476"/>
            <a:ext cx="1376362" cy="4048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24" name="Line 149"/>
          <p:cNvSpPr>
            <a:spLocks noChangeShapeType="1"/>
          </p:cNvSpPr>
          <p:nvPr/>
        </p:nvSpPr>
        <p:spPr bwMode="auto">
          <a:xfrm>
            <a:off x="2530475" y="2276476"/>
            <a:ext cx="577850" cy="4048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25" name="Line 150"/>
          <p:cNvSpPr>
            <a:spLocks noChangeShapeType="1"/>
          </p:cNvSpPr>
          <p:nvPr/>
        </p:nvSpPr>
        <p:spPr bwMode="auto">
          <a:xfrm>
            <a:off x="2530475" y="2276475"/>
            <a:ext cx="0" cy="668338"/>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51226" name="Line 151"/>
          <p:cNvSpPr>
            <a:spLocks noChangeShapeType="1"/>
          </p:cNvSpPr>
          <p:nvPr/>
        </p:nvSpPr>
        <p:spPr bwMode="auto">
          <a:xfrm flipH="1">
            <a:off x="1154113" y="2944813"/>
            <a:ext cx="1376362"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27" name="Line 152"/>
          <p:cNvSpPr>
            <a:spLocks noChangeShapeType="1"/>
          </p:cNvSpPr>
          <p:nvPr/>
        </p:nvSpPr>
        <p:spPr bwMode="auto">
          <a:xfrm>
            <a:off x="2530475" y="2944813"/>
            <a:ext cx="57785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28" name="Line 153"/>
          <p:cNvSpPr>
            <a:spLocks noChangeShapeType="1"/>
          </p:cNvSpPr>
          <p:nvPr/>
        </p:nvSpPr>
        <p:spPr bwMode="auto">
          <a:xfrm>
            <a:off x="2530475" y="2944813"/>
            <a:ext cx="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29" name="Text Box 154"/>
          <p:cNvSpPr txBox="1">
            <a:spLocks noChangeArrowheads="1"/>
          </p:cNvSpPr>
          <p:nvPr/>
        </p:nvSpPr>
        <p:spPr bwMode="auto">
          <a:xfrm>
            <a:off x="2371725" y="1627188"/>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1230" name="Text Box 155"/>
          <p:cNvSpPr txBox="1">
            <a:spLocks noChangeArrowheads="1"/>
          </p:cNvSpPr>
          <p:nvPr/>
        </p:nvSpPr>
        <p:spPr bwMode="auto">
          <a:xfrm>
            <a:off x="2362200" y="20732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31" name="Text Box 156"/>
          <p:cNvSpPr txBox="1">
            <a:spLocks noChangeArrowheads="1"/>
          </p:cNvSpPr>
          <p:nvPr/>
        </p:nvSpPr>
        <p:spPr bwMode="auto">
          <a:xfrm>
            <a:off x="974725" y="20923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32" name="Text Box 157"/>
          <p:cNvSpPr txBox="1">
            <a:spLocks noChangeArrowheads="1"/>
          </p:cNvSpPr>
          <p:nvPr/>
        </p:nvSpPr>
        <p:spPr bwMode="auto">
          <a:xfrm>
            <a:off x="2946400" y="24971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33" name="Text Box 158"/>
          <p:cNvSpPr txBox="1">
            <a:spLocks noChangeArrowheads="1"/>
          </p:cNvSpPr>
          <p:nvPr/>
        </p:nvSpPr>
        <p:spPr bwMode="auto">
          <a:xfrm>
            <a:off x="984250" y="24923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34" name="Text Box 159"/>
          <p:cNvSpPr txBox="1">
            <a:spLocks noChangeArrowheads="1"/>
          </p:cNvSpPr>
          <p:nvPr/>
        </p:nvSpPr>
        <p:spPr bwMode="auto">
          <a:xfrm>
            <a:off x="2378075" y="27511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51235" name="Text Box 160"/>
          <p:cNvSpPr txBox="1">
            <a:spLocks noChangeArrowheads="1"/>
          </p:cNvSpPr>
          <p:nvPr/>
        </p:nvSpPr>
        <p:spPr bwMode="auto">
          <a:xfrm>
            <a:off x="974725" y="31083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36" name="Text Box 161"/>
          <p:cNvSpPr txBox="1">
            <a:spLocks noChangeArrowheads="1"/>
          </p:cNvSpPr>
          <p:nvPr/>
        </p:nvSpPr>
        <p:spPr bwMode="auto">
          <a:xfrm>
            <a:off x="2360614" y="30988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37" name="Text Box 162"/>
          <p:cNvSpPr txBox="1">
            <a:spLocks noChangeArrowheads="1"/>
          </p:cNvSpPr>
          <p:nvPr/>
        </p:nvSpPr>
        <p:spPr bwMode="auto">
          <a:xfrm>
            <a:off x="2927350" y="30972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38" name="Text Box 163"/>
          <p:cNvSpPr txBox="1">
            <a:spLocks noChangeArrowheads="1"/>
          </p:cNvSpPr>
          <p:nvPr/>
        </p:nvSpPr>
        <p:spPr bwMode="auto">
          <a:xfrm>
            <a:off x="2409826" y="1416051"/>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1239" name="Text Box 164"/>
          <p:cNvSpPr txBox="1">
            <a:spLocks noChangeArrowheads="1"/>
          </p:cNvSpPr>
          <p:nvPr/>
        </p:nvSpPr>
        <p:spPr bwMode="auto">
          <a:xfrm>
            <a:off x="2308226" y="2614613"/>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1240" name="Text Box 165"/>
          <p:cNvSpPr txBox="1">
            <a:spLocks noChangeArrowheads="1"/>
          </p:cNvSpPr>
          <p:nvPr/>
        </p:nvSpPr>
        <p:spPr bwMode="auto">
          <a:xfrm>
            <a:off x="1204914" y="1443038"/>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51241" name="Oval 166"/>
          <p:cNvSpPr>
            <a:spLocks noChangeArrowheads="1"/>
          </p:cNvSpPr>
          <p:nvPr/>
        </p:nvSpPr>
        <p:spPr bwMode="auto">
          <a:xfrm>
            <a:off x="2155825" y="4227514"/>
            <a:ext cx="757238" cy="720725"/>
          </a:xfrm>
          <a:prstGeom prst="ellipse">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51242" name="Line 167"/>
          <p:cNvSpPr>
            <a:spLocks noChangeShapeType="1"/>
          </p:cNvSpPr>
          <p:nvPr/>
        </p:nvSpPr>
        <p:spPr bwMode="auto">
          <a:xfrm flipH="1">
            <a:off x="1887538" y="2944813"/>
            <a:ext cx="644525"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43" name="Text Box 168"/>
          <p:cNvSpPr txBox="1">
            <a:spLocks noChangeArrowheads="1"/>
          </p:cNvSpPr>
          <p:nvPr/>
        </p:nvSpPr>
        <p:spPr bwMode="auto">
          <a:xfrm>
            <a:off x="1725614" y="30988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44" name="Line 169"/>
          <p:cNvSpPr>
            <a:spLocks noChangeShapeType="1"/>
          </p:cNvSpPr>
          <p:nvPr/>
        </p:nvSpPr>
        <p:spPr bwMode="auto">
          <a:xfrm flipV="1">
            <a:off x="2532063" y="4614864"/>
            <a:ext cx="0" cy="466725"/>
          </a:xfrm>
          <a:prstGeom prst="line">
            <a:avLst/>
          </a:prstGeom>
          <a:noFill/>
          <a:ln w="25400">
            <a:solidFill>
              <a:srgbClr val="FF3300"/>
            </a:solidFill>
            <a:round/>
            <a:headEnd/>
            <a:tailEnd/>
          </a:ln>
        </p:spPr>
        <p:txBody>
          <a:bodyPr lIns="91430" tIns="45715" rIns="91430" bIns="45715"/>
          <a:lstStyle/>
          <a:p>
            <a:endParaRPr lang="he-IL">
              <a:solidFill>
                <a:srgbClr val="000000"/>
              </a:solidFill>
            </a:endParaRPr>
          </a:p>
        </p:txBody>
      </p:sp>
      <p:sp>
        <p:nvSpPr>
          <p:cNvPr id="51245" name="Line 170"/>
          <p:cNvSpPr>
            <a:spLocks noChangeShapeType="1"/>
          </p:cNvSpPr>
          <p:nvPr/>
        </p:nvSpPr>
        <p:spPr bwMode="auto">
          <a:xfrm>
            <a:off x="2532063" y="5070475"/>
            <a:ext cx="0" cy="668338"/>
          </a:xfrm>
          <a:prstGeom prst="line">
            <a:avLst/>
          </a:prstGeom>
          <a:noFill/>
          <a:ln w="25400">
            <a:solidFill>
              <a:srgbClr val="FF3300"/>
            </a:solidFill>
            <a:prstDash val="sysDot"/>
            <a:round/>
            <a:headEnd/>
            <a:tailEnd/>
          </a:ln>
        </p:spPr>
        <p:txBody>
          <a:bodyPr lIns="91430" tIns="45715" rIns="91430" bIns="45715"/>
          <a:lstStyle/>
          <a:p>
            <a:endParaRPr lang="he-IL">
              <a:solidFill>
                <a:srgbClr val="000000"/>
              </a:solidFill>
            </a:endParaRPr>
          </a:p>
        </p:txBody>
      </p:sp>
      <p:sp>
        <p:nvSpPr>
          <p:cNvPr id="51246" name="Freeform 174"/>
          <p:cNvSpPr>
            <a:spLocks/>
          </p:cNvSpPr>
          <p:nvPr/>
        </p:nvSpPr>
        <p:spPr bwMode="auto">
          <a:xfrm>
            <a:off x="420688" y="1344614"/>
            <a:ext cx="2112962" cy="3017837"/>
          </a:xfrm>
          <a:custGeom>
            <a:avLst/>
            <a:gdLst>
              <a:gd name="T0" fmla="*/ 2147483647 w 1331"/>
              <a:gd name="T1" fmla="*/ 2147483647 h 1901"/>
              <a:gd name="T2" fmla="*/ 2147483647 w 1331"/>
              <a:gd name="T3" fmla="*/ 2147483647 h 1901"/>
              <a:gd name="T4" fmla="*/ 2147483647 w 1331"/>
              <a:gd name="T5" fmla="*/ 2147483647 h 1901"/>
              <a:gd name="T6" fmla="*/ 2147483647 w 1331"/>
              <a:gd name="T7" fmla="*/ 2147483647 h 1901"/>
              <a:gd name="T8" fmla="*/ 2147483647 w 1331"/>
              <a:gd name="T9" fmla="*/ 2147483647 h 1901"/>
              <a:gd name="T10" fmla="*/ 0 60000 65536"/>
              <a:gd name="T11" fmla="*/ 0 60000 65536"/>
              <a:gd name="T12" fmla="*/ 0 60000 65536"/>
              <a:gd name="T13" fmla="*/ 0 60000 65536"/>
              <a:gd name="T14" fmla="*/ 0 60000 65536"/>
              <a:gd name="T15" fmla="*/ 0 w 1331"/>
              <a:gd name="T16" fmla="*/ 0 h 1901"/>
              <a:gd name="T17" fmla="*/ 1331 w 1331"/>
              <a:gd name="T18" fmla="*/ 1901 h 1901"/>
            </a:gdLst>
            <a:ahLst/>
            <a:cxnLst>
              <a:cxn ang="T10">
                <a:pos x="T0" y="T1"/>
              </a:cxn>
              <a:cxn ang="T11">
                <a:pos x="T2" y="T3"/>
              </a:cxn>
              <a:cxn ang="T12">
                <a:pos x="T4" y="T5"/>
              </a:cxn>
              <a:cxn ang="T13">
                <a:pos x="T6" y="T7"/>
              </a:cxn>
              <a:cxn ang="T14">
                <a:pos x="T8" y="T9"/>
              </a:cxn>
            </a:cxnLst>
            <a:rect l="T15" t="T16" r="T17" b="T18"/>
            <a:pathLst>
              <a:path w="1331" h="1901">
                <a:moveTo>
                  <a:pt x="1331" y="287"/>
                </a:moveTo>
                <a:cubicBezTo>
                  <a:pt x="1092" y="154"/>
                  <a:pt x="854" y="22"/>
                  <a:pt x="665" y="11"/>
                </a:cubicBezTo>
                <a:cubicBezTo>
                  <a:pt x="476" y="0"/>
                  <a:pt x="282" y="22"/>
                  <a:pt x="197" y="221"/>
                </a:cubicBezTo>
                <a:cubicBezTo>
                  <a:pt x="112" y="420"/>
                  <a:pt x="0" y="925"/>
                  <a:pt x="155" y="1205"/>
                </a:cubicBezTo>
                <a:cubicBezTo>
                  <a:pt x="310" y="1485"/>
                  <a:pt x="718" y="1693"/>
                  <a:pt x="1127" y="1901"/>
                </a:cubicBezTo>
              </a:path>
            </a:pathLst>
          </a:custGeom>
          <a:noFill/>
          <a:ln w="25400">
            <a:solidFill>
              <a:srgbClr val="0000FF"/>
            </a:solidFill>
            <a:prstDash val="dash"/>
            <a:round/>
            <a:headEnd/>
            <a:tailEnd type="triangle" w="lg" len="lg"/>
          </a:ln>
        </p:spPr>
        <p:txBody>
          <a:bodyPr lIns="91430" tIns="45715" rIns="91430" bIns="45715"/>
          <a:lstStyle/>
          <a:p>
            <a:endParaRPr lang="he-IL">
              <a:solidFill>
                <a:srgbClr val="000000"/>
              </a:solidFill>
            </a:endParaRPr>
          </a:p>
        </p:txBody>
      </p:sp>
      <p:sp>
        <p:nvSpPr>
          <p:cNvPr id="51247" name="Text Box 175"/>
          <p:cNvSpPr txBox="1">
            <a:spLocks noChangeArrowheads="1"/>
          </p:cNvSpPr>
          <p:nvPr/>
        </p:nvSpPr>
        <p:spPr bwMode="auto">
          <a:xfrm>
            <a:off x="2360614" y="4445001"/>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1248" name="Text Box 176"/>
          <p:cNvSpPr txBox="1">
            <a:spLocks noChangeArrowheads="1"/>
          </p:cNvSpPr>
          <p:nvPr/>
        </p:nvSpPr>
        <p:spPr bwMode="auto">
          <a:xfrm>
            <a:off x="2378075" y="5548313"/>
            <a:ext cx="593412"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1249" name="Line 177"/>
          <p:cNvSpPr>
            <a:spLocks noChangeShapeType="1"/>
          </p:cNvSpPr>
          <p:nvPr/>
        </p:nvSpPr>
        <p:spPr bwMode="auto">
          <a:xfrm flipH="1">
            <a:off x="5230813" y="4633913"/>
            <a:ext cx="1376362" cy="442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50" name="Line 178"/>
          <p:cNvSpPr>
            <a:spLocks noChangeShapeType="1"/>
          </p:cNvSpPr>
          <p:nvPr/>
        </p:nvSpPr>
        <p:spPr bwMode="auto">
          <a:xfrm>
            <a:off x="6607175" y="4633913"/>
            <a:ext cx="0" cy="4429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51" name="Line 179"/>
          <p:cNvSpPr>
            <a:spLocks noChangeShapeType="1"/>
          </p:cNvSpPr>
          <p:nvPr/>
        </p:nvSpPr>
        <p:spPr bwMode="auto">
          <a:xfrm flipH="1">
            <a:off x="5230813" y="5076826"/>
            <a:ext cx="1376362" cy="4048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52" name="Line 180"/>
          <p:cNvSpPr>
            <a:spLocks noChangeShapeType="1"/>
          </p:cNvSpPr>
          <p:nvPr/>
        </p:nvSpPr>
        <p:spPr bwMode="auto">
          <a:xfrm>
            <a:off x="6607175" y="5076826"/>
            <a:ext cx="577850" cy="4048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53" name="Line 181"/>
          <p:cNvSpPr>
            <a:spLocks noChangeShapeType="1"/>
          </p:cNvSpPr>
          <p:nvPr/>
        </p:nvSpPr>
        <p:spPr bwMode="auto">
          <a:xfrm>
            <a:off x="6607175" y="5076825"/>
            <a:ext cx="0" cy="668338"/>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51254" name="Line 182"/>
          <p:cNvSpPr>
            <a:spLocks noChangeShapeType="1"/>
          </p:cNvSpPr>
          <p:nvPr/>
        </p:nvSpPr>
        <p:spPr bwMode="auto">
          <a:xfrm flipH="1">
            <a:off x="5230813" y="5745163"/>
            <a:ext cx="1376362"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55" name="Line 183"/>
          <p:cNvSpPr>
            <a:spLocks noChangeShapeType="1"/>
          </p:cNvSpPr>
          <p:nvPr/>
        </p:nvSpPr>
        <p:spPr bwMode="auto">
          <a:xfrm>
            <a:off x="6607175" y="5745163"/>
            <a:ext cx="57785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56" name="Line 184"/>
          <p:cNvSpPr>
            <a:spLocks noChangeShapeType="1"/>
          </p:cNvSpPr>
          <p:nvPr/>
        </p:nvSpPr>
        <p:spPr bwMode="auto">
          <a:xfrm>
            <a:off x="6607175" y="5745163"/>
            <a:ext cx="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57" name="Text Box 185"/>
          <p:cNvSpPr txBox="1">
            <a:spLocks noChangeArrowheads="1"/>
          </p:cNvSpPr>
          <p:nvPr/>
        </p:nvSpPr>
        <p:spPr bwMode="auto">
          <a:xfrm>
            <a:off x="6438900" y="48736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58" name="Text Box 186"/>
          <p:cNvSpPr txBox="1">
            <a:spLocks noChangeArrowheads="1"/>
          </p:cNvSpPr>
          <p:nvPr/>
        </p:nvSpPr>
        <p:spPr bwMode="auto">
          <a:xfrm>
            <a:off x="5051425" y="48926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59" name="Text Box 187"/>
          <p:cNvSpPr txBox="1">
            <a:spLocks noChangeArrowheads="1"/>
          </p:cNvSpPr>
          <p:nvPr/>
        </p:nvSpPr>
        <p:spPr bwMode="auto">
          <a:xfrm>
            <a:off x="7023100" y="5297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60" name="Text Box 188"/>
          <p:cNvSpPr txBox="1">
            <a:spLocks noChangeArrowheads="1"/>
          </p:cNvSpPr>
          <p:nvPr/>
        </p:nvSpPr>
        <p:spPr bwMode="auto">
          <a:xfrm>
            <a:off x="5060950" y="52927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61" name="Text Box 189"/>
          <p:cNvSpPr txBox="1">
            <a:spLocks noChangeArrowheads="1"/>
          </p:cNvSpPr>
          <p:nvPr/>
        </p:nvSpPr>
        <p:spPr bwMode="auto">
          <a:xfrm>
            <a:off x="5051425" y="59086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62" name="Text Box 190"/>
          <p:cNvSpPr txBox="1">
            <a:spLocks noChangeArrowheads="1"/>
          </p:cNvSpPr>
          <p:nvPr/>
        </p:nvSpPr>
        <p:spPr bwMode="auto">
          <a:xfrm>
            <a:off x="6437314" y="58991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63" name="Text Box 191"/>
          <p:cNvSpPr txBox="1">
            <a:spLocks noChangeArrowheads="1"/>
          </p:cNvSpPr>
          <p:nvPr/>
        </p:nvSpPr>
        <p:spPr bwMode="auto">
          <a:xfrm>
            <a:off x="7004050" y="58975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64" name="Text Box 193"/>
          <p:cNvSpPr txBox="1">
            <a:spLocks noChangeArrowheads="1"/>
          </p:cNvSpPr>
          <p:nvPr/>
        </p:nvSpPr>
        <p:spPr bwMode="auto">
          <a:xfrm>
            <a:off x="6486526" y="4216401"/>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1265" name="Text Box 194"/>
          <p:cNvSpPr txBox="1">
            <a:spLocks noChangeArrowheads="1"/>
          </p:cNvSpPr>
          <p:nvPr/>
        </p:nvSpPr>
        <p:spPr bwMode="auto">
          <a:xfrm>
            <a:off x="6384926" y="5414963"/>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1266" name="Text Box 195"/>
          <p:cNvSpPr txBox="1">
            <a:spLocks noChangeArrowheads="1"/>
          </p:cNvSpPr>
          <p:nvPr/>
        </p:nvSpPr>
        <p:spPr bwMode="auto">
          <a:xfrm>
            <a:off x="5281614" y="4243388"/>
            <a:ext cx="377006"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51267" name="Line 196"/>
          <p:cNvSpPr>
            <a:spLocks noChangeShapeType="1"/>
          </p:cNvSpPr>
          <p:nvPr/>
        </p:nvSpPr>
        <p:spPr bwMode="auto">
          <a:xfrm flipH="1">
            <a:off x="5229225" y="1831976"/>
            <a:ext cx="1376363" cy="442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68" name="Line 197"/>
          <p:cNvSpPr>
            <a:spLocks noChangeShapeType="1"/>
          </p:cNvSpPr>
          <p:nvPr/>
        </p:nvSpPr>
        <p:spPr bwMode="auto">
          <a:xfrm>
            <a:off x="6605588" y="1831976"/>
            <a:ext cx="0" cy="4429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69" name="Line 198"/>
          <p:cNvSpPr>
            <a:spLocks noChangeShapeType="1"/>
          </p:cNvSpPr>
          <p:nvPr/>
        </p:nvSpPr>
        <p:spPr bwMode="auto">
          <a:xfrm flipH="1">
            <a:off x="5229225" y="2274888"/>
            <a:ext cx="1376363" cy="4048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70" name="Line 199"/>
          <p:cNvSpPr>
            <a:spLocks noChangeShapeType="1"/>
          </p:cNvSpPr>
          <p:nvPr/>
        </p:nvSpPr>
        <p:spPr bwMode="auto">
          <a:xfrm>
            <a:off x="6605588" y="2274888"/>
            <a:ext cx="577850" cy="4048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71" name="Line 200"/>
          <p:cNvSpPr>
            <a:spLocks noChangeShapeType="1"/>
          </p:cNvSpPr>
          <p:nvPr/>
        </p:nvSpPr>
        <p:spPr bwMode="auto">
          <a:xfrm>
            <a:off x="6605588" y="2274889"/>
            <a:ext cx="0" cy="668337"/>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51272" name="Line 201"/>
          <p:cNvSpPr>
            <a:spLocks noChangeShapeType="1"/>
          </p:cNvSpPr>
          <p:nvPr/>
        </p:nvSpPr>
        <p:spPr bwMode="auto">
          <a:xfrm flipH="1">
            <a:off x="5229225" y="2943225"/>
            <a:ext cx="1376363"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73" name="Line 202"/>
          <p:cNvSpPr>
            <a:spLocks noChangeShapeType="1"/>
          </p:cNvSpPr>
          <p:nvPr/>
        </p:nvSpPr>
        <p:spPr bwMode="auto">
          <a:xfrm>
            <a:off x="6605588" y="2943225"/>
            <a:ext cx="57785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74" name="Line 203"/>
          <p:cNvSpPr>
            <a:spLocks noChangeShapeType="1"/>
          </p:cNvSpPr>
          <p:nvPr/>
        </p:nvSpPr>
        <p:spPr bwMode="auto">
          <a:xfrm>
            <a:off x="6605588" y="2943225"/>
            <a:ext cx="0"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75" name="Text Box 204"/>
          <p:cNvSpPr txBox="1">
            <a:spLocks noChangeArrowheads="1"/>
          </p:cNvSpPr>
          <p:nvPr/>
        </p:nvSpPr>
        <p:spPr bwMode="auto">
          <a:xfrm>
            <a:off x="6446839" y="1625601"/>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1276" name="Text Box 205"/>
          <p:cNvSpPr txBox="1">
            <a:spLocks noChangeArrowheads="1"/>
          </p:cNvSpPr>
          <p:nvPr/>
        </p:nvSpPr>
        <p:spPr bwMode="auto">
          <a:xfrm>
            <a:off x="6437314" y="20716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77" name="Text Box 206"/>
          <p:cNvSpPr txBox="1">
            <a:spLocks noChangeArrowheads="1"/>
          </p:cNvSpPr>
          <p:nvPr/>
        </p:nvSpPr>
        <p:spPr bwMode="auto">
          <a:xfrm>
            <a:off x="5049839" y="20907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78" name="Text Box 207"/>
          <p:cNvSpPr txBox="1">
            <a:spLocks noChangeArrowheads="1"/>
          </p:cNvSpPr>
          <p:nvPr/>
        </p:nvSpPr>
        <p:spPr bwMode="auto">
          <a:xfrm>
            <a:off x="7021514" y="24955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79" name="Text Box 208"/>
          <p:cNvSpPr txBox="1">
            <a:spLocks noChangeArrowheads="1"/>
          </p:cNvSpPr>
          <p:nvPr/>
        </p:nvSpPr>
        <p:spPr bwMode="auto">
          <a:xfrm>
            <a:off x="5059364" y="24907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80" name="Text Box 209"/>
          <p:cNvSpPr txBox="1">
            <a:spLocks noChangeArrowheads="1"/>
          </p:cNvSpPr>
          <p:nvPr/>
        </p:nvSpPr>
        <p:spPr bwMode="auto">
          <a:xfrm>
            <a:off x="6453189" y="27495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51281" name="Text Box 210"/>
          <p:cNvSpPr txBox="1">
            <a:spLocks noChangeArrowheads="1"/>
          </p:cNvSpPr>
          <p:nvPr/>
        </p:nvSpPr>
        <p:spPr bwMode="auto">
          <a:xfrm>
            <a:off x="5049839" y="31067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82" name="Text Box 211"/>
          <p:cNvSpPr txBox="1">
            <a:spLocks noChangeArrowheads="1"/>
          </p:cNvSpPr>
          <p:nvPr/>
        </p:nvSpPr>
        <p:spPr bwMode="auto">
          <a:xfrm>
            <a:off x="6435725" y="30972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83" name="Text Box 212"/>
          <p:cNvSpPr txBox="1">
            <a:spLocks noChangeArrowheads="1"/>
          </p:cNvSpPr>
          <p:nvPr/>
        </p:nvSpPr>
        <p:spPr bwMode="auto">
          <a:xfrm>
            <a:off x="7002464" y="30956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1284" name="Text Box 213"/>
          <p:cNvSpPr txBox="1">
            <a:spLocks noChangeArrowheads="1"/>
          </p:cNvSpPr>
          <p:nvPr/>
        </p:nvSpPr>
        <p:spPr bwMode="auto">
          <a:xfrm>
            <a:off x="6484939" y="1414463"/>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1285" name="Text Box 214"/>
          <p:cNvSpPr txBox="1">
            <a:spLocks noChangeArrowheads="1"/>
          </p:cNvSpPr>
          <p:nvPr/>
        </p:nvSpPr>
        <p:spPr bwMode="auto">
          <a:xfrm>
            <a:off x="6383339" y="2613026"/>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51286" name="Text Box 215"/>
          <p:cNvSpPr txBox="1">
            <a:spLocks noChangeArrowheads="1"/>
          </p:cNvSpPr>
          <p:nvPr/>
        </p:nvSpPr>
        <p:spPr bwMode="auto">
          <a:xfrm>
            <a:off x="5280025" y="1441451"/>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sp>
        <p:nvSpPr>
          <p:cNvPr id="51287" name="Line 217"/>
          <p:cNvSpPr>
            <a:spLocks noChangeShapeType="1"/>
          </p:cNvSpPr>
          <p:nvPr/>
        </p:nvSpPr>
        <p:spPr bwMode="auto">
          <a:xfrm flipH="1">
            <a:off x="5962651" y="2943225"/>
            <a:ext cx="644525" cy="342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1288" name="Text Box 218"/>
          <p:cNvSpPr txBox="1">
            <a:spLocks noChangeArrowheads="1"/>
          </p:cNvSpPr>
          <p:nvPr/>
        </p:nvSpPr>
        <p:spPr bwMode="auto">
          <a:xfrm>
            <a:off x="5800725" y="30972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62683" name="Line 219"/>
          <p:cNvSpPr>
            <a:spLocks noChangeShapeType="1"/>
          </p:cNvSpPr>
          <p:nvPr/>
        </p:nvSpPr>
        <p:spPr bwMode="auto">
          <a:xfrm flipV="1">
            <a:off x="6605588" y="4622801"/>
            <a:ext cx="0" cy="466725"/>
          </a:xfrm>
          <a:prstGeom prst="line">
            <a:avLst/>
          </a:prstGeom>
          <a:noFill/>
          <a:ln w="25400">
            <a:solidFill>
              <a:srgbClr val="FF3300"/>
            </a:solidFill>
            <a:round/>
            <a:headEnd/>
            <a:tailEnd/>
          </a:ln>
        </p:spPr>
        <p:txBody>
          <a:bodyPr lIns="91430" tIns="45715" rIns="91430" bIns="45715"/>
          <a:lstStyle/>
          <a:p>
            <a:endParaRPr lang="he-IL">
              <a:solidFill>
                <a:srgbClr val="000000"/>
              </a:solidFill>
            </a:endParaRPr>
          </a:p>
        </p:txBody>
      </p:sp>
      <p:sp>
        <p:nvSpPr>
          <p:cNvPr id="62684" name="Line 220"/>
          <p:cNvSpPr>
            <a:spLocks noChangeShapeType="1"/>
          </p:cNvSpPr>
          <p:nvPr/>
        </p:nvSpPr>
        <p:spPr bwMode="auto">
          <a:xfrm>
            <a:off x="6607175" y="5067300"/>
            <a:ext cx="0" cy="668338"/>
          </a:xfrm>
          <a:prstGeom prst="line">
            <a:avLst/>
          </a:prstGeom>
          <a:noFill/>
          <a:ln w="25400">
            <a:solidFill>
              <a:srgbClr val="FF3300"/>
            </a:solidFill>
            <a:prstDash val="sysDot"/>
            <a:round/>
            <a:headEnd/>
            <a:tailEnd/>
          </a:ln>
        </p:spPr>
        <p:txBody>
          <a:bodyPr lIns="91430" tIns="45715" rIns="91430" bIns="45715"/>
          <a:lstStyle/>
          <a:p>
            <a:endParaRPr lang="he-IL">
              <a:solidFill>
                <a:srgbClr val="000000"/>
              </a:solidFill>
            </a:endParaRPr>
          </a:p>
        </p:txBody>
      </p:sp>
      <p:grpSp>
        <p:nvGrpSpPr>
          <p:cNvPr id="51291" name="Group 228"/>
          <p:cNvGrpSpPr>
            <a:grpSpLocks/>
          </p:cNvGrpSpPr>
          <p:nvPr/>
        </p:nvGrpSpPr>
        <p:grpSpPr bwMode="auto">
          <a:xfrm>
            <a:off x="4495801" y="1343026"/>
            <a:ext cx="2492375" cy="3603625"/>
            <a:chOff x="2832" y="846"/>
            <a:chExt cx="1570" cy="2270"/>
          </a:xfrm>
        </p:grpSpPr>
        <p:sp>
          <p:nvSpPr>
            <p:cNvPr id="51300" name="Oval 216"/>
            <p:cNvSpPr>
              <a:spLocks noChangeArrowheads="1"/>
            </p:cNvSpPr>
            <p:nvPr/>
          </p:nvSpPr>
          <p:spPr bwMode="auto">
            <a:xfrm>
              <a:off x="3925" y="2662"/>
              <a:ext cx="477" cy="454"/>
            </a:xfrm>
            <a:prstGeom prst="ellipse">
              <a:avLst/>
            </a:prstGeom>
            <a:noFill/>
            <a:ln w="25400">
              <a:solidFill>
                <a:srgbClr val="0000FF"/>
              </a:solidFill>
              <a:prstDash val="dash"/>
              <a:round/>
              <a:headEnd/>
              <a:tailEnd/>
            </a:ln>
          </p:spPr>
          <p:txBody>
            <a:bodyPr wrap="none" anchor="ctr"/>
            <a:lstStyle/>
            <a:p>
              <a:endParaRPr lang="he-IL">
                <a:solidFill>
                  <a:srgbClr val="000000"/>
                </a:solidFill>
              </a:endParaRPr>
            </a:p>
          </p:txBody>
        </p:sp>
        <p:sp>
          <p:nvSpPr>
            <p:cNvPr id="51301" name="Freeform 221"/>
            <p:cNvSpPr>
              <a:spLocks/>
            </p:cNvSpPr>
            <p:nvPr/>
          </p:nvSpPr>
          <p:spPr bwMode="auto">
            <a:xfrm>
              <a:off x="2832" y="846"/>
              <a:ext cx="1331" cy="1901"/>
            </a:xfrm>
            <a:custGeom>
              <a:avLst/>
              <a:gdLst>
                <a:gd name="T0" fmla="*/ 1331 w 1331"/>
                <a:gd name="T1" fmla="*/ 287 h 1901"/>
                <a:gd name="T2" fmla="*/ 665 w 1331"/>
                <a:gd name="T3" fmla="*/ 11 h 1901"/>
                <a:gd name="T4" fmla="*/ 197 w 1331"/>
                <a:gd name="T5" fmla="*/ 221 h 1901"/>
                <a:gd name="T6" fmla="*/ 155 w 1331"/>
                <a:gd name="T7" fmla="*/ 1205 h 1901"/>
                <a:gd name="T8" fmla="*/ 1127 w 1331"/>
                <a:gd name="T9" fmla="*/ 1901 h 1901"/>
                <a:gd name="T10" fmla="*/ 0 60000 65536"/>
                <a:gd name="T11" fmla="*/ 0 60000 65536"/>
                <a:gd name="T12" fmla="*/ 0 60000 65536"/>
                <a:gd name="T13" fmla="*/ 0 60000 65536"/>
                <a:gd name="T14" fmla="*/ 0 60000 65536"/>
                <a:gd name="T15" fmla="*/ 0 w 1331"/>
                <a:gd name="T16" fmla="*/ 0 h 1901"/>
                <a:gd name="T17" fmla="*/ 1331 w 1331"/>
                <a:gd name="T18" fmla="*/ 1901 h 1901"/>
              </a:gdLst>
              <a:ahLst/>
              <a:cxnLst>
                <a:cxn ang="T10">
                  <a:pos x="T0" y="T1"/>
                </a:cxn>
                <a:cxn ang="T11">
                  <a:pos x="T2" y="T3"/>
                </a:cxn>
                <a:cxn ang="T12">
                  <a:pos x="T4" y="T5"/>
                </a:cxn>
                <a:cxn ang="T13">
                  <a:pos x="T6" y="T7"/>
                </a:cxn>
                <a:cxn ang="T14">
                  <a:pos x="T8" y="T9"/>
                </a:cxn>
              </a:cxnLst>
              <a:rect l="T15" t="T16" r="T17" b="T18"/>
              <a:pathLst>
                <a:path w="1331" h="1901">
                  <a:moveTo>
                    <a:pt x="1331" y="287"/>
                  </a:moveTo>
                  <a:cubicBezTo>
                    <a:pt x="1092" y="154"/>
                    <a:pt x="854" y="22"/>
                    <a:pt x="665" y="11"/>
                  </a:cubicBezTo>
                  <a:cubicBezTo>
                    <a:pt x="476" y="0"/>
                    <a:pt x="282" y="22"/>
                    <a:pt x="197" y="221"/>
                  </a:cubicBezTo>
                  <a:cubicBezTo>
                    <a:pt x="112" y="420"/>
                    <a:pt x="0" y="925"/>
                    <a:pt x="155" y="1205"/>
                  </a:cubicBezTo>
                  <a:cubicBezTo>
                    <a:pt x="310" y="1485"/>
                    <a:pt x="718" y="1693"/>
                    <a:pt x="1127" y="1901"/>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grpSp>
      <p:sp>
        <p:nvSpPr>
          <p:cNvPr id="51292" name="Text Box 222"/>
          <p:cNvSpPr txBox="1">
            <a:spLocks noChangeArrowheads="1"/>
          </p:cNvSpPr>
          <p:nvPr/>
        </p:nvSpPr>
        <p:spPr bwMode="auto">
          <a:xfrm>
            <a:off x="6435725" y="4443413"/>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1293" name="Text Box 223"/>
          <p:cNvSpPr txBox="1">
            <a:spLocks noChangeArrowheads="1"/>
          </p:cNvSpPr>
          <p:nvPr/>
        </p:nvSpPr>
        <p:spPr bwMode="auto">
          <a:xfrm>
            <a:off x="6453189" y="5546726"/>
            <a:ext cx="593412"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grpSp>
        <p:nvGrpSpPr>
          <p:cNvPr id="3" name="Group 229"/>
          <p:cNvGrpSpPr>
            <a:grpSpLocks/>
          </p:cNvGrpSpPr>
          <p:nvPr/>
        </p:nvGrpSpPr>
        <p:grpSpPr bwMode="auto">
          <a:xfrm>
            <a:off x="6213476" y="2524125"/>
            <a:ext cx="1920875" cy="3887788"/>
            <a:chOff x="3914" y="1590"/>
            <a:chExt cx="1210" cy="2449"/>
          </a:xfrm>
        </p:grpSpPr>
        <p:sp>
          <p:nvSpPr>
            <p:cNvPr id="51298" name="Oval 192"/>
            <p:cNvSpPr>
              <a:spLocks noChangeArrowheads="1"/>
            </p:cNvSpPr>
            <p:nvPr/>
          </p:nvSpPr>
          <p:spPr bwMode="auto">
            <a:xfrm>
              <a:off x="3914" y="1590"/>
              <a:ext cx="477" cy="454"/>
            </a:xfrm>
            <a:prstGeom prst="ellipse">
              <a:avLst/>
            </a:prstGeom>
            <a:noFill/>
            <a:ln w="25400">
              <a:solidFill>
                <a:srgbClr val="0000FF"/>
              </a:solidFill>
              <a:prstDash val="dash"/>
              <a:round/>
              <a:headEnd/>
              <a:tailEnd/>
            </a:ln>
          </p:spPr>
          <p:txBody>
            <a:bodyPr wrap="none" anchor="ctr"/>
            <a:lstStyle/>
            <a:p>
              <a:endParaRPr lang="he-IL">
                <a:solidFill>
                  <a:srgbClr val="000000"/>
                </a:solidFill>
              </a:endParaRPr>
            </a:p>
          </p:txBody>
        </p:sp>
        <p:sp>
          <p:nvSpPr>
            <p:cNvPr id="51299" name="Freeform 225"/>
            <p:cNvSpPr>
              <a:spLocks/>
            </p:cNvSpPr>
            <p:nvPr/>
          </p:nvSpPr>
          <p:spPr bwMode="auto">
            <a:xfrm>
              <a:off x="4164" y="1854"/>
              <a:ext cx="960" cy="2185"/>
            </a:xfrm>
            <a:custGeom>
              <a:avLst/>
              <a:gdLst>
                <a:gd name="T0" fmla="*/ 0 w 960"/>
                <a:gd name="T1" fmla="*/ 1758 h 2185"/>
                <a:gd name="T2" fmla="*/ 186 w 960"/>
                <a:gd name="T3" fmla="*/ 2010 h 2185"/>
                <a:gd name="T4" fmla="*/ 522 w 960"/>
                <a:gd name="T5" fmla="*/ 2136 h 2185"/>
                <a:gd name="T6" fmla="*/ 900 w 960"/>
                <a:gd name="T7" fmla="*/ 1716 h 2185"/>
                <a:gd name="T8" fmla="*/ 882 w 960"/>
                <a:gd name="T9" fmla="*/ 756 h 2185"/>
                <a:gd name="T10" fmla="*/ 732 w 960"/>
                <a:gd name="T11" fmla="*/ 372 h 2185"/>
                <a:gd name="T12" fmla="*/ 228 w 960"/>
                <a:gd name="T13" fmla="*/ 0 h 2185"/>
                <a:gd name="T14" fmla="*/ 0 60000 65536"/>
                <a:gd name="T15" fmla="*/ 0 60000 65536"/>
                <a:gd name="T16" fmla="*/ 0 60000 65536"/>
                <a:gd name="T17" fmla="*/ 0 60000 65536"/>
                <a:gd name="T18" fmla="*/ 0 60000 65536"/>
                <a:gd name="T19" fmla="*/ 0 60000 65536"/>
                <a:gd name="T20" fmla="*/ 0 60000 65536"/>
                <a:gd name="T21" fmla="*/ 0 w 960"/>
                <a:gd name="T22" fmla="*/ 0 h 2185"/>
                <a:gd name="T23" fmla="*/ 960 w 960"/>
                <a:gd name="T24" fmla="*/ 2185 h 2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2185">
                  <a:moveTo>
                    <a:pt x="0" y="1758"/>
                  </a:moveTo>
                  <a:cubicBezTo>
                    <a:pt x="49" y="1852"/>
                    <a:pt x="99" y="1947"/>
                    <a:pt x="186" y="2010"/>
                  </a:cubicBezTo>
                  <a:cubicBezTo>
                    <a:pt x="273" y="2073"/>
                    <a:pt x="403" y="2185"/>
                    <a:pt x="522" y="2136"/>
                  </a:cubicBezTo>
                  <a:cubicBezTo>
                    <a:pt x="641" y="2087"/>
                    <a:pt x="840" y="1946"/>
                    <a:pt x="900" y="1716"/>
                  </a:cubicBezTo>
                  <a:cubicBezTo>
                    <a:pt x="960" y="1486"/>
                    <a:pt x="910" y="980"/>
                    <a:pt x="882" y="756"/>
                  </a:cubicBezTo>
                  <a:cubicBezTo>
                    <a:pt x="854" y="532"/>
                    <a:pt x="841" y="498"/>
                    <a:pt x="732" y="372"/>
                  </a:cubicBezTo>
                  <a:cubicBezTo>
                    <a:pt x="623" y="246"/>
                    <a:pt x="425" y="123"/>
                    <a:pt x="228" y="0"/>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grpSp>
      <p:sp>
        <p:nvSpPr>
          <p:cNvPr id="62690" name="Line 226"/>
          <p:cNvSpPr>
            <a:spLocks noChangeShapeType="1"/>
          </p:cNvSpPr>
          <p:nvPr/>
        </p:nvSpPr>
        <p:spPr bwMode="auto">
          <a:xfrm>
            <a:off x="5230813" y="1782764"/>
            <a:ext cx="3344862" cy="4719637"/>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62691" name="Line 227"/>
          <p:cNvSpPr>
            <a:spLocks noChangeShapeType="1"/>
          </p:cNvSpPr>
          <p:nvPr/>
        </p:nvSpPr>
        <p:spPr bwMode="auto">
          <a:xfrm flipH="1">
            <a:off x="5164138" y="1625601"/>
            <a:ext cx="2882900" cy="4862513"/>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pic>
        <p:nvPicPr>
          <p:cNvPr id="51297" name="Picture 51"/>
          <p:cNvPicPr>
            <a:picLocks noChangeAspect="1" noChangeArrowheads="1"/>
          </p:cNvPicPr>
          <p:nvPr/>
        </p:nvPicPr>
        <p:blipFill>
          <a:blip r:embed="rId2" cstate="print"/>
          <a:srcRect/>
          <a:stretch>
            <a:fillRect/>
          </a:stretch>
        </p:blipFill>
        <p:spPr bwMode="auto">
          <a:xfrm>
            <a:off x="347663" y="187325"/>
            <a:ext cx="7400925" cy="838200"/>
          </a:xfrm>
          <a:prstGeom prst="rect">
            <a:avLst/>
          </a:prstGeom>
          <a:noFill/>
          <a:ln w="25400">
            <a:noFill/>
            <a:prstDash val="dash"/>
            <a:miter lim="800000"/>
            <a:headEnd/>
            <a:tailEnd type="none" w="lg" len="lg"/>
          </a:ln>
        </p:spPr>
      </p:pic>
      <p:sp>
        <p:nvSpPr>
          <p:cNvPr id="102" name="Oval 142"/>
          <p:cNvSpPr>
            <a:spLocks noChangeArrowheads="1"/>
          </p:cNvSpPr>
          <p:nvPr/>
        </p:nvSpPr>
        <p:spPr bwMode="auto">
          <a:xfrm>
            <a:off x="2148755" y="2541301"/>
            <a:ext cx="757237" cy="720725"/>
          </a:xfrm>
          <a:prstGeom prst="ellipse">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Tree>
    <p:extLst>
      <p:ext uri="{BB962C8B-B14F-4D97-AF65-F5344CB8AC3E}">
        <p14:creationId xmlns:p14="http://schemas.microsoft.com/office/powerpoint/2010/main" val="159214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683"/>
                                        </p:tgtEl>
                                        <p:attrNameLst>
                                          <p:attrName>style.visibility</p:attrName>
                                        </p:attrNameLst>
                                      </p:cBhvr>
                                      <p:to>
                                        <p:strVal val="visible"/>
                                      </p:to>
                                    </p:set>
                                    <p:animEffect transition="in" filter="wipe(up)">
                                      <p:cBhvr>
                                        <p:cTn id="7" dur="500"/>
                                        <p:tgtEl>
                                          <p:spTgt spid="6268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2684"/>
                                        </p:tgtEl>
                                        <p:attrNameLst>
                                          <p:attrName>style.visibility</p:attrName>
                                        </p:attrNameLst>
                                      </p:cBhvr>
                                      <p:to>
                                        <p:strVal val="visible"/>
                                      </p:to>
                                    </p:set>
                                    <p:animEffect transition="in" filter="wipe(up)">
                                      <p:cBhvr>
                                        <p:cTn id="11" dur="500"/>
                                        <p:tgtEl>
                                          <p:spTgt spid="626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2690"/>
                                        </p:tgtEl>
                                        <p:attrNameLst>
                                          <p:attrName>style.visibility</p:attrName>
                                        </p:attrNameLst>
                                      </p:cBhvr>
                                      <p:to>
                                        <p:strVal val="visible"/>
                                      </p:to>
                                    </p:set>
                                    <p:animEffect transition="in" filter="wipe(up)">
                                      <p:cBhvr>
                                        <p:cTn id="21" dur="500"/>
                                        <p:tgtEl>
                                          <p:spTgt spid="62690"/>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62691"/>
                                        </p:tgtEl>
                                        <p:attrNameLst>
                                          <p:attrName>style.visibility</p:attrName>
                                        </p:attrNameLst>
                                      </p:cBhvr>
                                      <p:to>
                                        <p:strVal val="visible"/>
                                      </p:to>
                                    </p:set>
                                    <p:animEffect transition="in" filter="wipe(up)">
                                      <p:cBhvr>
                                        <p:cTn id="25" dur="500"/>
                                        <p:tgtEl>
                                          <p:spTgt spid="62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83" grpId="0" animBg="1"/>
      <p:bldP spid="62684" grpId="0" animBg="1"/>
      <p:bldP spid="62690" grpId="0" animBg="1"/>
      <p:bldP spid="62691"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52227" name="Picture 4"/>
          <p:cNvPicPr>
            <a:picLocks noChangeAspect="1" noChangeArrowheads="1"/>
          </p:cNvPicPr>
          <p:nvPr/>
        </p:nvPicPr>
        <p:blipFill>
          <a:blip r:embed="rId2" cstate="print"/>
          <a:srcRect/>
          <a:stretch>
            <a:fillRect/>
          </a:stretch>
        </p:blipFill>
        <p:spPr bwMode="auto">
          <a:xfrm>
            <a:off x="433388" y="866775"/>
            <a:ext cx="8277225" cy="512445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964348901"/>
      </p:ext>
    </p:extLst>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2"/>
          <p:cNvSpPr>
            <a:spLocks noChangeShapeType="1"/>
          </p:cNvSpPr>
          <p:nvPr/>
        </p:nvSpPr>
        <p:spPr bwMode="auto">
          <a:xfrm flipH="1">
            <a:off x="747713" y="1755775"/>
            <a:ext cx="1570037" cy="115093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3251" name="Line 3"/>
          <p:cNvSpPr>
            <a:spLocks noChangeShapeType="1"/>
          </p:cNvSpPr>
          <p:nvPr/>
        </p:nvSpPr>
        <p:spPr bwMode="auto">
          <a:xfrm>
            <a:off x="2317750" y="1755775"/>
            <a:ext cx="0" cy="115093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3252" name="Line 4"/>
          <p:cNvSpPr>
            <a:spLocks noChangeShapeType="1"/>
          </p:cNvSpPr>
          <p:nvPr/>
        </p:nvSpPr>
        <p:spPr bwMode="auto">
          <a:xfrm>
            <a:off x="2317751" y="1757363"/>
            <a:ext cx="1565275" cy="11493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3253" name="Text Box 5"/>
          <p:cNvSpPr txBox="1">
            <a:spLocks noChangeArrowheads="1"/>
          </p:cNvSpPr>
          <p:nvPr/>
        </p:nvSpPr>
        <p:spPr bwMode="auto">
          <a:xfrm>
            <a:off x="2154239" y="1562101"/>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3254" name="Text Box 6"/>
          <p:cNvSpPr txBox="1">
            <a:spLocks noChangeArrowheads="1"/>
          </p:cNvSpPr>
          <p:nvPr/>
        </p:nvSpPr>
        <p:spPr bwMode="auto">
          <a:xfrm>
            <a:off x="3711575" y="27225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3255" name="Text Box 7"/>
          <p:cNvSpPr txBox="1">
            <a:spLocks noChangeArrowheads="1"/>
          </p:cNvSpPr>
          <p:nvPr/>
        </p:nvSpPr>
        <p:spPr bwMode="auto">
          <a:xfrm>
            <a:off x="2162175" y="27527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3256" name="Text Box 8"/>
          <p:cNvSpPr txBox="1">
            <a:spLocks noChangeArrowheads="1"/>
          </p:cNvSpPr>
          <p:nvPr/>
        </p:nvSpPr>
        <p:spPr bwMode="auto">
          <a:xfrm>
            <a:off x="585789" y="27225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3257" name="Text Box 9"/>
          <p:cNvSpPr txBox="1">
            <a:spLocks noChangeArrowheads="1"/>
          </p:cNvSpPr>
          <p:nvPr/>
        </p:nvSpPr>
        <p:spPr bwMode="auto">
          <a:xfrm>
            <a:off x="682625" y="1584326"/>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grpSp>
        <p:nvGrpSpPr>
          <p:cNvPr id="53258" name="Group 10"/>
          <p:cNvGrpSpPr>
            <a:grpSpLocks/>
          </p:cNvGrpSpPr>
          <p:nvPr/>
        </p:nvGrpSpPr>
        <p:grpSpPr bwMode="auto">
          <a:xfrm>
            <a:off x="584200" y="4262439"/>
            <a:ext cx="1900239" cy="1560512"/>
            <a:chOff x="602" y="2033"/>
            <a:chExt cx="1197" cy="983"/>
          </a:xfrm>
        </p:grpSpPr>
        <p:sp>
          <p:nvSpPr>
            <p:cNvPr id="53267" name="Line 11"/>
            <p:cNvSpPr>
              <a:spLocks noChangeShapeType="1"/>
            </p:cNvSpPr>
            <p:nvPr/>
          </p:nvSpPr>
          <p:spPr bwMode="auto">
            <a:xfrm flipH="1">
              <a:off x="704" y="2154"/>
              <a:ext cx="988" cy="726"/>
            </a:xfrm>
            <a:prstGeom prst="line">
              <a:avLst/>
            </a:prstGeom>
            <a:noFill/>
            <a:ln w="25400">
              <a:solidFill>
                <a:schemeClr val="tx1"/>
              </a:solidFill>
              <a:round/>
              <a:headEnd/>
              <a:tailEnd/>
            </a:ln>
          </p:spPr>
          <p:txBody>
            <a:bodyPr/>
            <a:lstStyle/>
            <a:p>
              <a:endParaRPr lang="he-IL">
                <a:solidFill>
                  <a:srgbClr val="000000"/>
                </a:solidFill>
              </a:endParaRPr>
            </a:p>
          </p:txBody>
        </p:sp>
        <p:sp>
          <p:nvSpPr>
            <p:cNvPr id="53268" name="Line 12"/>
            <p:cNvSpPr>
              <a:spLocks noChangeShapeType="1"/>
            </p:cNvSpPr>
            <p:nvPr/>
          </p:nvSpPr>
          <p:spPr bwMode="auto">
            <a:xfrm>
              <a:off x="1693" y="2155"/>
              <a:ext cx="0" cy="725"/>
            </a:xfrm>
            <a:prstGeom prst="line">
              <a:avLst/>
            </a:prstGeom>
            <a:noFill/>
            <a:ln w="25400">
              <a:solidFill>
                <a:schemeClr val="tx1"/>
              </a:solidFill>
              <a:round/>
              <a:headEnd/>
              <a:tailEnd/>
            </a:ln>
          </p:spPr>
          <p:txBody>
            <a:bodyPr/>
            <a:lstStyle/>
            <a:p>
              <a:endParaRPr lang="he-IL">
                <a:solidFill>
                  <a:srgbClr val="000000"/>
                </a:solidFill>
              </a:endParaRPr>
            </a:p>
          </p:txBody>
        </p:sp>
        <p:sp>
          <p:nvSpPr>
            <p:cNvPr id="53269" name="Text Box 13"/>
            <p:cNvSpPr txBox="1">
              <a:spLocks noChangeArrowheads="1"/>
            </p:cNvSpPr>
            <p:nvPr/>
          </p:nvSpPr>
          <p:spPr bwMode="auto">
            <a:xfrm>
              <a:off x="1590" y="2033"/>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53270" name="Text Box 14"/>
            <p:cNvSpPr txBox="1">
              <a:spLocks noChangeArrowheads="1"/>
            </p:cNvSpPr>
            <p:nvPr/>
          </p:nvSpPr>
          <p:spPr bwMode="auto">
            <a:xfrm>
              <a:off x="1595" y="2783"/>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53271" name="Text Box 15"/>
            <p:cNvSpPr txBox="1">
              <a:spLocks noChangeArrowheads="1"/>
            </p:cNvSpPr>
            <p:nvPr/>
          </p:nvSpPr>
          <p:spPr bwMode="auto">
            <a:xfrm>
              <a:off x="602" y="2764"/>
              <a:ext cx="204" cy="233"/>
            </a:xfrm>
            <a:prstGeom prst="rect">
              <a:avLst/>
            </a:prstGeom>
            <a:noFill/>
            <a:ln w="25400">
              <a:noFill/>
              <a:miter lim="800000"/>
              <a:headEnd/>
              <a:tailEnd/>
            </a:ln>
          </p:spPr>
          <p:txBody>
            <a:bodyPr wrap="none">
              <a:spAutoFit/>
            </a:bodyPr>
            <a:lstStyle/>
            <a:p>
              <a:r>
                <a:rPr lang="en-US">
                  <a:solidFill>
                    <a:srgbClr val="000000"/>
                  </a:solidFill>
                </a:rPr>
                <a:t>●</a:t>
              </a:r>
            </a:p>
          </p:txBody>
        </p:sp>
      </p:grpSp>
      <p:sp>
        <p:nvSpPr>
          <p:cNvPr id="53259" name="Text Box 16"/>
          <p:cNvSpPr txBox="1">
            <a:spLocks noChangeArrowheads="1"/>
          </p:cNvSpPr>
          <p:nvPr/>
        </p:nvSpPr>
        <p:spPr bwMode="auto">
          <a:xfrm>
            <a:off x="688975" y="4102101"/>
            <a:ext cx="552450" cy="369322"/>
          </a:xfrm>
          <a:prstGeom prst="rect">
            <a:avLst/>
          </a:prstGeom>
          <a:noFill/>
          <a:ln w="25400">
            <a:noFill/>
            <a:miter lim="800000"/>
            <a:headEnd/>
            <a:tailEnd/>
          </a:ln>
        </p:spPr>
        <p:txBody>
          <a:bodyPr lIns="91430" tIns="45715" rIns="91430" bIns="45715">
            <a:spAutoFit/>
          </a:bodyPr>
          <a:lstStyle/>
          <a:p>
            <a:r>
              <a:rPr lang="en-US" i="1">
                <a:solidFill>
                  <a:srgbClr val="000000"/>
                </a:solidFill>
              </a:rPr>
              <a:t>T’</a:t>
            </a:r>
          </a:p>
        </p:txBody>
      </p:sp>
      <p:grpSp>
        <p:nvGrpSpPr>
          <p:cNvPr id="53260" name="Group 17"/>
          <p:cNvGrpSpPr>
            <a:grpSpLocks/>
          </p:cNvGrpSpPr>
          <p:nvPr/>
        </p:nvGrpSpPr>
        <p:grpSpPr bwMode="auto">
          <a:xfrm>
            <a:off x="44450" y="1757363"/>
            <a:ext cx="2652713" cy="3098800"/>
            <a:chOff x="257" y="1101"/>
            <a:chExt cx="1670" cy="1951"/>
          </a:xfrm>
        </p:grpSpPr>
        <p:sp>
          <p:nvSpPr>
            <p:cNvPr id="53265" name="Oval 18"/>
            <p:cNvSpPr>
              <a:spLocks noChangeArrowheads="1"/>
            </p:cNvSpPr>
            <p:nvPr/>
          </p:nvSpPr>
          <p:spPr bwMode="auto">
            <a:xfrm>
              <a:off x="1446" y="2567"/>
              <a:ext cx="481" cy="485"/>
            </a:xfrm>
            <a:prstGeom prst="ellipse">
              <a:avLst/>
            </a:prstGeom>
            <a:noFill/>
            <a:ln w="25400">
              <a:solidFill>
                <a:schemeClr val="tx1"/>
              </a:solidFill>
              <a:prstDash val="dash"/>
              <a:round/>
              <a:headEnd/>
              <a:tailEnd/>
            </a:ln>
          </p:spPr>
          <p:txBody>
            <a:bodyPr wrap="none" anchor="ctr"/>
            <a:lstStyle/>
            <a:p>
              <a:endParaRPr lang="he-IL">
                <a:solidFill>
                  <a:srgbClr val="000000"/>
                </a:solidFill>
              </a:endParaRPr>
            </a:p>
          </p:txBody>
        </p:sp>
        <p:sp>
          <p:nvSpPr>
            <p:cNvPr id="53266" name="Freeform 19"/>
            <p:cNvSpPr>
              <a:spLocks/>
            </p:cNvSpPr>
            <p:nvPr/>
          </p:nvSpPr>
          <p:spPr bwMode="auto">
            <a:xfrm>
              <a:off x="257" y="1101"/>
              <a:ext cx="1430" cy="1463"/>
            </a:xfrm>
            <a:custGeom>
              <a:avLst/>
              <a:gdLst>
                <a:gd name="T0" fmla="*/ 1430 w 1430"/>
                <a:gd name="T1" fmla="*/ 0 h 1463"/>
                <a:gd name="T2" fmla="*/ 254 w 1430"/>
                <a:gd name="T3" fmla="*/ 435 h 1463"/>
                <a:gd name="T4" fmla="*/ 196 w 1430"/>
                <a:gd name="T5" fmla="*/ 1134 h 1463"/>
                <a:gd name="T6" fmla="*/ 1430 w 1430"/>
                <a:gd name="T7" fmla="*/ 1463 h 1463"/>
                <a:gd name="T8" fmla="*/ 0 60000 65536"/>
                <a:gd name="T9" fmla="*/ 0 60000 65536"/>
                <a:gd name="T10" fmla="*/ 0 60000 65536"/>
                <a:gd name="T11" fmla="*/ 0 60000 65536"/>
                <a:gd name="T12" fmla="*/ 0 w 1430"/>
                <a:gd name="T13" fmla="*/ 0 h 1463"/>
                <a:gd name="T14" fmla="*/ 1430 w 1430"/>
                <a:gd name="T15" fmla="*/ 1463 h 1463"/>
              </a:gdLst>
              <a:ahLst/>
              <a:cxnLst>
                <a:cxn ang="T8">
                  <a:pos x="T0" y="T1"/>
                </a:cxn>
                <a:cxn ang="T9">
                  <a:pos x="T2" y="T3"/>
                </a:cxn>
                <a:cxn ang="T10">
                  <a:pos x="T4" y="T5"/>
                </a:cxn>
                <a:cxn ang="T11">
                  <a:pos x="T6" y="T7"/>
                </a:cxn>
              </a:cxnLst>
              <a:rect l="T12" t="T13" r="T14" b="T15"/>
              <a:pathLst>
                <a:path w="1430" h="1463">
                  <a:moveTo>
                    <a:pt x="1430" y="0"/>
                  </a:moveTo>
                  <a:cubicBezTo>
                    <a:pt x="945" y="123"/>
                    <a:pt x="460" y="246"/>
                    <a:pt x="254" y="435"/>
                  </a:cubicBezTo>
                  <a:cubicBezTo>
                    <a:pt x="48" y="624"/>
                    <a:pt x="0" y="963"/>
                    <a:pt x="196" y="1134"/>
                  </a:cubicBezTo>
                  <a:cubicBezTo>
                    <a:pt x="392" y="1305"/>
                    <a:pt x="911" y="1384"/>
                    <a:pt x="1430" y="1463"/>
                  </a:cubicBezTo>
                </a:path>
              </a:pathLst>
            </a:custGeom>
            <a:noFill/>
            <a:ln w="25400">
              <a:solidFill>
                <a:schemeClr val="tx1"/>
              </a:solidFill>
              <a:prstDash val="dash"/>
              <a:round/>
              <a:headEnd/>
              <a:tailEnd type="triangle" w="lg" len="lg"/>
            </a:ln>
          </p:spPr>
          <p:txBody>
            <a:bodyPr/>
            <a:lstStyle/>
            <a:p>
              <a:endParaRPr lang="he-IL">
                <a:solidFill>
                  <a:srgbClr val="000000"/>
                </a:solidFill>
              </a:endParaRPr>
            </a:p>
          </p:txBody>
        </p:sp>
      </p:grpSp>
      <p:sp>
        <p:nvSpPr>
          <p:cNvPr id="53261" name="Text Box 21"/>
          <p:cNvSpPr txBox="1">
            <a:spLocks noChangeArrowheads="1"/>
          </p:cNvSpPr>
          <p:nvPr/>
        </p:nvSpPr>
        <p:spPr bwMode="auto">
          <a:xfrm>
            <a:off x="2381250" y="4240213"/>
            <a:ext cx="382588" cy="369322"/>
          </a:xfrm>
          <a:prstGeom prst="rect">
            <a:avLst/>
          </a:prstGeom>
          <a:noFill/>
          <a:ln w="12700">
            <a:noFill/>
            <a:miter lim="800000"/>
            <a:headEnd/>
            <a:tailEnd/>
          </a:ln>
        </p:spPr>
        <p:txBody>
          <a:bodyPr lIns="91430" tIns="45715" rIns="91430" bIns="45715">
            <a:spAutoFit/>
          </a:bodyPr>
          <a:lstStyle/>
          <a:p>
            <a:pPr>
              <a:spcBef>
                <a:spcPct val="50000"/>
              </a:spcBef>
            </a:pPr>
            <a:r>
              <a:rPr lang="en-US" i="1">
                <a:solidFill>
                  <a:srgbClr val="000000"/>
                </a:solidFill>
              </a:rPr>
              <a:t>n’</a:t>
            </a:r>
          </a:p>
        </p:txBody>
      </p:sp>
      <p:sp>
        <p:nvSpPr>
          <p:cNvPr id="15382" name="Text Box 22"/>
          <p:cNvSpPr txBox="1">
            <a:spLocks noChangeArrowheads="1"/>
          </p:cNvSpPr>
          <p:nvPr/>
        </p:nvSpPr>
        <p:spPr bwMode="auto">
          <a:xfrm>
            <a:off x="1149350" y="2484438"/>
            <a:ext cx="2916163" cy="369322"/>
          </a:xfrm>
          <a:prstGeom prst="rect">
            <a:avLst/>
          </a:prstGeom>
          <a:noFill/>
          <a:ln w="25400">
            <a:noFill/>
            <a:miter lim="800000"/>
            <a:headEnd/>
            <a:tailEnd/>
          </a:ln>
        </p:spPr>
        <p:txBody>
          <a:bodyPr wrap="none" lIns="91430" tIns="45715" rIns="91430" bIns="45715">
            <a:spAutoFit/>
          </a:bodyPr>
          <a:lstStyle/>
          <a:p>
            <a:r>
              <a:rPr lang="en-US">
                <a:solidFill>
                  <a:srgbClr val="0000FF"/>
                </a:solidFill>
              </a:rPr>
              <a:t>a	    b	            c</a:t>
            </a:r>
          </a:p>
        </p:txBody>
      </p:sp>
      <p:sp>
        <p:nvSpPr>
          <p:cNvPr id="15383" name="Text Box 23"/>
          <p:cNvSpPr txBox="1">
            <a:spLocks noChangeArrowheads="1"/>
          </p:cNvSpPr>
          <p:nvPr/>
        </p:nvSpPr>
        <p:spPr bwMode="auto">
          <a:xfrm>
            <a:off x="1117600" y="5211763"/>
            <a:ext cx="1492696" cy="369322"/>
          </a:xfrm>
          <a:prstGeom prst="rect">
            <a:avLst/>
          </a:prstGeom>
          <a:noFill/>
          <a:ln w="25400">
            <a:noFill/>
            <a:miter lim="800000"/>
            <a:headEnd/>
            <a:tailEnd/>
          </a:ln>
        </p:spPr>
        <p:txBody>
          <a:bodyPr wrap="none" lIns="91430" tIns="45715" rIns="91430" bIns="45715">
            <a:spAutoFit/>
          </a:bodyPr>
          <a:lstStyle/>
          <a:p>
            <a:r>
              <a:rPr lang="en-US">
                <a:solidFill>
                  <a:srgbClr val="0000FF"/>
                </a:solidFill>
              </a:rPr>
              <a:t>a	    b</a:t>
            </a:r>
          </a:p>
        </p:txBody>
      </p:sp>
      <p:pic>
        <p:nvPicPr>
          <p:cNvPr id="53264" name="Picture 24"/>
          <p:cNvPicPr>
            <a:picLocks noChangeAspect="1" noChangeArrowheads="1"/>
          </p:cNvPicPr>
          <p:nvPr/>
        </p:nvPicPr>
        <p:blipFill>
          <a:blip r:embed="rId2" cstate="print"/>
          <a:srcRect/>
          <a:stretch>
            <a:fillRect/>
          </a:stretch>
        </p:blipFill>
        <p:spPr bwMode="auto">
          <a:xfrm>
            <a:off x="584201" y="420689"/>
            <a:ext cx="4943475" cy="2952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9900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82"/>
                                        </p:tgtEl>
                                        <p:attrNameLst>
                                          <p:attrName>style.visibility</p:attrName>
                                        </p:attrNameLst>
                                      </p:cBhvr>
                                      <p:to>
                                        <p:strVal val="visible"/>
                                      </p:to>
                                    </p:set>
                                    <p:anim calcmode="discrete" valueType="clr">
                                      <p:cBhvr override="childStyle">
                                        <p:cTn id="7" dur="500"/>
                                        <p:tgtEl>
                                          <p:spTgt spid="1538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5382"/>
                                        </p:tgtEl>
                                        <p:attrNameLst>
                                          <p:attrName>fillcolor</p:attrName>
                                        </p:attrNameLst>
                                      </p:cBhvr>
                                      <p:tavLst>
                                        <p:tav tm="0">
                                          <p:val>
                                            <p:clrVal>
                                              <a:schemeClr val="accent2"/>
                                            </p:clrVal>
                                          </p:val>
                                        </p:tav>
                                        <p:tav tm="50000">
                                          <p:val>
                                            <p:clrVal>
                                              <a:schemeClr val="hlink"/>
                                            </p:clrVal>
                                          </p:val>
                                        </p:tav>
                                      </p:tavLst>
                                    </p:anim>
                                    <p:set>
                                      <p:cBhvr>
                                        <p:cTn id="9" dur="500"/>
                                        <p:tgtEl>
                                          <p:spTgt spid="15382"/>
                                        </p:tgtEl>
                                        <p:attrNameLst>
                                          <p:attrName>fill.type</p:attrName>
                                        </p:attrNameLst>
                                      </p:cBhvr>
                                      <p:to>
                                        <p:strVal val="solid"/>
                                      </p:to>
                                    </p:se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383"/>
                                        </p:tgtEl>
                                        <p:attrNameLst>
                                          <p:attrName>style.visibility</p:attrName>
                                        </p:attrNameLst>
                                      </p:cBhvr>
                                      <p:to>
                                        <p:strVal val="visible"/>
                                      </p:to>
                                    </p:set>
                                    <p:anim calcmode="discrete" valueType="clr">
                                      <p:cBhvr override="childStyle">
                                        <p:cTn id="13" dur="500"/>
                                        <p:tgtEl>
                                          <p:spTgt spid="15383"/>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15383"/>
                                        </p:tgtEl>
                                        <p:attrNameLst>
                                          <p:attrName>fillcolor</p:attrName>
                                        </p:attrNameLst>
                                      </p:cBhvr>
                                      <p:tavLst>
                                        <p:tav tm="0">
                                          <p:val>
                                            <p:clrVal>
                                              <a:schemeClr val="accent2"/>
                                            </p:clrVal>
                                          </p:val>
                                        </p:tav>
                                        <p:tav tm="50000">
                                          <p:val>
                                            <p:clrVal>
                                              <a:schemeClr val="hlink"/>
                                            </p:clrVal>
                                          </p:val>
                                        </p:tav>
                                      </p:tavLst>
                                    </p:anim>
                                    <p:set>
                                      <p:cBhvr>
                                        <p:cTn id="15" dur="500"/>
                                        <p:tgtEl>
                                          <p:spTgt spid="153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2" grpId="0"/>
      <p:bldP spid="15383"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2"/>
          <p:cNvSpPr>
            <a:spLocks noChangeShapeType="1"/>
          </p:cNvSpPr>
          <p:nvPr/>
        </p:nvSpPr>
        <p:spPr bwMode="auto">
          <a:xfrm flipH="1">
            <a:off x="747713" y="1755775"/>
            <a:ext cx="1570037" cy="115093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4275" name="Line 3"/>
          <p:cNvSpPr>
            <a:spLocks noChangeShapeType="1"/>
          </p:cNvSpPr>
          <p:nvPr/>
        </p:nvSpPr>
        <p:spPr bwMode="auto">
          <a:xfrm>
            <a:off x="2317750" y="1755775"/>
            <a:ext cx="0" cy="115093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4276" name="Line 4"/>
          <p:cNvSpPr>
            <a:spLocks noChangeShapeType="1"/>
          </p:cNvSpPr>
          <p:nvPr/>
        </p:nvSpPr>
        <p:spPr bwMode="auto">
          <a:xfrm>
            <a:off x="2317751" y="1757363"/>
            <a:ext cx="1565275" cy="11493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4277" name="Text Box 5"/>
          <p:cNvSpPr txBox="1">
            <a:spLocks noChangeArrowheads="1"/>
          </p:cNvSpPr>
          <p:nvPr/>
        </p:nvSpPr>
        <p:spPr bwMode="auto">
          <a:xfrm>
            <a:off x="2154239" y="1562101"/>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4278" name="Text Box 6"/>
          <p:cNvSpPr txBox="1">
            <a:spLocks noChangeArrowheads="1"/>
          </p:cNvSpPr>
          <p:nvPr/>
        </p:nvSpPr>
        <p:spPr bwMode="auto">
          <a:xfrm>
            <a:off x="3711575" y="27225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4279" name="Text Box 7"/>
          <p:cNvSpPr txBox="1">
            <a:spLocks noChangeArrowheads="1"/>
          </p:cNvSpPr>
          <p:nvPr/>
        </p:nvSpPr>
        <p:spPr bwMode="auto">
          <a:xfrm>
            <a:off x="2162175" y="27527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4280" name="Text Box 8"/>
          <p:cNvSpPr txBox="1">
            <a:spLocks noChangeArrowheads="1"/>
          </p:cNvSpPr>
          <p:nvPr/>
        </p:nvSpPr>
        <p:spPr bwMode="auto">
          <a:xfrm>
            <a:off x="585789" y="27225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4281" name="Text Box 9"/>
          <p:cNvSpPr txBox="1">
            <a:spLocks noChangeArrowheads="1"/>
          </p:cNvSpPr>
          <p:nvPr/>
        </p:nvSpPr>
        <p:spPr bwMode="auto">
          <a:xfrm>
            <a:off x="682625" y="1584326"/>
            <a:ext cx="32571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grpSp>
        <p:nvGrpSpPr>
          <p:cNvPr id="54282" name="Group 10"/>
          <p:cNvGrpSpPr>
            <a:grpSpLocks/>
          </p:cNvGrpSpPr>
          <p:nvPr/>
        </p:nvGrpSpPr>
        <p:grpSpPr bwMode="auto">
          <a:xfrm>
            <a:off x="584200" y="4262439"/>
            <a:ext cx="1900239" cy="1560512"/>
            <a:chOff x="602" y="2033"/>
            <a:chExt cx="1197" cy="983"/>
          </a:xfrm>
        </p:grpSpPr>
        <p:sp>
          <p:nvSpPr>
            <p:cNvPr id="54314" name="Line 11"/>
            <p:cNvSpPr>
              <a:spLocks noChangeShapeType="1"/>
            </p:cNvSpPr>
            <p:nvPr/>
          </p:nvSpPr>
          <p:spPr bwMode="auto">
            <a:xfrm flipH="1">
              <a:off x="704" y="2154"/>
              <a:ext cx="988" cy="726"/>
            </a:xfrm>
            <a:prstGeom prst="line">
              <a:avLst/>
            </a:prstGeom>
            <a:noFill/>
            <a:ln w="25400">
              <a:solidFill>
                <a:schemeClr val="tx1"/>
              </a:solidFill>
              <a:round/>
              <a:headEnd/>
              <a:tailEnd/>
            </a:ln>
          </p:spPr>
          <p:txBody>
            <a:bodyPr/>
            <a:lstStyle/>
            <a:p>
              <a:endParaRPr lang="he-IL">
                <a:solidFill>
                  <a:srgbClr val="000000"/>
                </a:solidFill>
              </a:endParaRPr>
            </a:p>
          </p:txBody>
        </p:sp>
        <p:sp>
          <p:nvSpPr>
            <p:cNvPr id="54315" name="Line 12"/>
            <p:cNvSpPr>
              <a:spLocks noChangeShapeType="1"/>
            </p:cNvSpPr>
            <p:nvPr/>
          </p:nvSpPr>
          <p:spPr bwMode="auto">
            <a:xfrm>
              <a:off x="1693" y="2155"/>
              <a:ext cx="0" cy="725"/>
            </a:xfrm>
            <a:prstGeom prst="line">
              <a:avLst/>
            </a:prstGeom>
            <a:noFill/>
            <a:ln w="25400">
              <a:solidFill>
                <a:schemeClr val="tx1"/>
              </a:solidFill>
              <a:round/>
              <a:headEnd/>
              <a:tailEnd/>
            </a:ln>
          </p:spPr>
          <p:txBody>
            <a:bodyPr/>
            <a:lstStyle/>
            <a:p>
              <a:endParaRPr lang="he-IL">
                <a:solidFill>
                  <a:srgbClr val="000000"/>
                </a:solidFill>
              </a:endParaRPr>
            </a:p>
          </p:txBody>
        </p:sp>
        <p:sp>
          <p:nvSpPr>
            <p:cNvPr id="54316" name="Text Box 13"/>
            <p:cNvSpPr txBox="1">
              <a:spLocks noChangeArrowheads="1"/>
            </p:cNvSpPr>
            <p:nvPr/>
          </p:nvSpPr>
          <p:spPr bwMode="auto">
            <a:xfrm>
              <a:off x="1590" y="2033"/>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54317" name="Text Box 14"/>
            <p:cNvSpPr txBox="1">
              <a:spLocks noChangeArrowheads="1"/>
            </p:cNvSpPr>
            <p:nvPr/>
          </p:nvSpPr>
          <p:spPr bwMode="auto">
            <a:xfrm>
              <a:off x="1595" y="2783"/>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54318" name="Text Box 15"/>
            <p:cNvSpPr txBox="1">
              <a:spLocks noChangeArrowheads="1"/>
            </p:cNvSpPr>
            <p:nvPr/>
          </p:nvSpPr>
          <p:spPr bwMode="auto">
            <a:xfrm>
              <a:off x="602" y="2764"/>
              <a:ext cx="204" cy="233"/>
            </a:xfrm>
            <a:prstGeom prst="rect">
              <a:avLst/>
            </a:prstGeom>
            <a:noFill/>
            <a:ln w="25400">
              <a:noFill/>
              <a:miter lim="800000"/>
              <a:headEnd/>
              <a:tailEnd/>
            </a:ln>
          </p:spPr>
          <p:txBody>
            <a:bodyPr wrap="none">
              <a:spAutoFit/>
            </a:bodyPr>
            <a:lstStyle/>
            <a:p>
              <a:r>
                <a:rPr lang="en-US">
                  <a:solidFill>
                    <a:srgbClr val="000000"/>
                  </a:solidFill>
                </a:rPr>
                <a:t>●</a:t>
              </a:r>
            </a:p>
          </p:txBody>
        </p:sp>
      </p:grpSp>
      <p:sp>
        <p:nvSpPr>
          <p:cNvPr id="54283" name="Text Box 16"/>
          <p:cNvSpPr txBox="1">
            <a:spLocks noChangeArrowheads="1"/>
          </p:cNvSpPr>
          <p:nvPr/>
        </p:nvSpPr>
        <p:spPr bwMode="auto">
          <a:xfrm>
            <a:off x="688975" y="4102101"/>
            <a:ext cx="552450" cy="369322"/>
          </a:xfrm>
          <a:prstGeom prst="rect">
            <a:avLst/>
          </a:prstGeom>
          <a:noFill/>
          <a:ln w="25400">
            <a:noFill/>
            <a:miter lim="800000"/>
            <a:headEnd/>
            <a:tailEnd/>
          </a:ln>
        </p:spPr>
        <p:txBody>
          <a:bodyPr lIns="91430" tIns="45715" rIns="91430" bIns="45715">
            <a:spAutoFit/>
          </a:bodyPr>
          <a:lstStyle/>
          <a:p>
            <a:r>
              <a:rPr lang="en-US" i="1">
                <a:solidFill>
                  <a:srgbClr val="000000"/>
                </a:solidFill>
              </a:rPr>
              <a:t>T’</a:t>
            </a:r>
          </a:p>
        </p:txBody>
      </p:sp>
      <p:grpSp>
        <p:nvGrpSpPr>
          <p:cNvPr id="54284" name="Group 17"/>
          <p:cNvGrpSpPr>
            <a:grpSpLocks/>
          </p:cNvGrpSpPr>
          <p:nvPr/>
        </p:nvGrpSpPr>
        <p:grpSpPr bwMode="auto">
          <a:xfrm>
            <a:off x="44450" y="1757363"/>
            <a:ext cx="2652713" cy="3098800"/>
            <a:chOff x="257" y="1101"/>
            <a:chExt cx="1670" cy="1951"/>
          </a:xfrm>
        </p:grpSpPr>
        <p:sp>
          <p:nvSpPr>
            <p:cNvPr id="54312" name="Oval 18"/>
            <p:cNvSpPr>
              <a:spLocks noChangeArrowheads="1"/>
            </p:cNvSpPr>
            <p:nvPr/>
          </p:nvSpPr>
          <p:spPr bwMode="auto">
            <a:xfrm>
              <a:off x="1446" y="2567"/>
              <a:ext cx="481" cy="485"/>
            </a:xfrm>
            <a:prstGeom prst="ellipse">
              <a:avLst/>
            </a:prstGeom>
            <a:noFill/>
            <a:ln w="25400">
              <a:solidFill>
                <a:schemeClr val="tx1"/>
              </a:solidFill>
              <a:prstDash val="dash"/>
              <a:round/>
              <a:headEnd/>
              <a:tailEnd/>
            </a:ln>
          </p:spPr>
          <p:txBody>
            <a:bodyPr wrap="none" anchor="ctr"/>
            <a:lstStyle/>
            <a:p>
              <a:endParaRPr lang="he-IL">
                <a:solidFill>
                  <a:srgbClr val="000000"/>
                </a:solidFill>
              </a:endParaRPr>
            </a:p>
          </p:txBody>
        </p:sp>
        <p:sp>
          <p:nvSpPr>
            <p:cNvPr id="54313" name="Freeform 19"/>
            <p:cNvSpPr>
              <a:spLocks/>
            </p:cNvSpPr>
            <p:nvPr/>
          </p:nvSpPr>
          <p:spPr bwMode="auto">
            <a:xfrm>
              <a:off x="257" y="1101"/>
              <a:ext cx="1430" cy="1463"/>
            </a:xfrm>
            <a:custGeom>
              <a:avLst/>
              <a:gdLst>
                <a:gd name="T0" fmla="*/ 1430 w 1430"/>
                <a:gd name="T1" fmla="*/ 0 h 1463"/>
                <a:gd name="T2" fmla="*/ 254 w 1430"/>
                <a:gd name="T3" fmla="*/ 435 h 1463"/>
                <a:gd name="T4" fmla="*/ 196 w 1430"/>
                <a:gd name="T5" fmla="*/ 1134 h 1463"/>
                <a:gd name="T6" fmla="*/ 1430 w 1430"/>
                <a:gd name="T7" fmla="*/ 1463 h 1463"/>
                <a:gd name="T8" fmla="*/ 0 60000 65536"/>
                <a:gd name="T9" fmla="*/ 0 60000 65536"/>
                <a:gd name="T10" fmla="*/ 0 60000 65536"/>
                <a:gd name="T11" fmla="*/ 0 60000 65536"/>
                <a:gd name="T12" fmla="*/ 0 w 1430"/>
                <a:gd name="T13" fmla="*/ 0 h 1463"/>
                <a:gd name="T14" fmla="*/ 1430 w 1430"/>
                <a:gd name="T15" fmla="*/ 1463 h 1463"/>
              </a:gdLst>
              <a:ahLst/>
              <a:cxnLst>
                <a:cxn ang="T8">
                  <a:pos x="T0" y="T1"/>
                </a:cxn>
                <a:cxn ang="T9">
                  <a:pos x="T2" y="T3"/>
                </a:cxn>
                <a:cxn ang="T10">
                  <a:pos x="T4" y="T5"/>
                </a:cxn>
                <a:cxn ang="T11">
                  <a:pos x="T6" y="T7"/>
                </a:cxn>
              </a:cxnLst>
              <a:rect l="T12" t="T13" r="T14" b="T15"/>
              <a:pathLst>
                <a:path w="1430" h="1463">
                  <a:moveTo>
                    <a:pt x="1430" y="0"/>
                  </a:moveTo>
                  <a:cubicBezTo>
                    <a:pt x="945" y="123"/>
                    <a:pt x="460" y="246"/>
                    <a:pt x="254" y="435"/>
                  </a:cubicBezTo>
                  <a:cubicBezTo>
                    <a:pt x="48" y="624"/>
                    <a:pt x="0" y="963"/>
                    <a:pt x="196" y="1134"/>
                  </a:cubicBezTo>
                  <a:cubicBezTo>
                    <a:pt x="392" y="1305"/>
                    <a:pt x="911" y="1384"/>
                    <a:pt x="1430" y="1463"/>
                  </a:cubicBezTo>
                </a:path>
              </a:pathLst>
            </a:custGeom>
            <a:noFill/>
            <a:ln w="25400">
              <a:solidFill>
                <a:schemeClr val="tx1"/>
              </a:solidFill>
              <a:prstDash val="dash"/>
              <a:round/>
              <a:headEnd/>
              <a:tailEnd type="triangle" w="lg" len="lg"/>
            </a:ln>
          </p:spPr>
          <p:txBody>
            <a:bodyPr/>
            <a:lstStyle/>
            <a:p>
              <a:endParaRPr lang="he-IL">
                <a:solidFill>
                  <a:srgbClr val="000000"/>
                </a:solidFill>
              </a:endParaRPr>
            </a:p>
          </p:txBody>
        </p:sp>
      </p:grpSp>
      <p:sp>
        <p:nvSpPr>
          <p:cNvPr id="54285" name="Text Box 21"/>
          <p:cNvSpPr txBox="1">
            <a:spLocks noChangeArrowheads="1"/>
          </p:cNvSpPr>
          <p:nvPr/>
        </p:nvSpPr>
        <p:spPr bwMode="auto">
          <a:xfrm>
            <a:off x="2381250" y="4240213"/>
            <a:ext cx="382588" cy="369322"/>
          </a:xfrm>
          <a:prstGeom prst="rect">
            <a:avLst/>
          </a:prstGeom>
          <a:noFill/>
          <a:ln w="12700">
            <a:noFill/>
            <a:miter lim="800000"/>
            <a:headEnd/>
            <a:tailEnd/>
          </a:ln>
        </p:spPr>
        <p:txBody>
          <a:bodyPr lIns="91430" tIns="45715" rIns="91430" bIns="45715">
            <a:spAutoFit/>
          </a:bodyPr>
          <a:lstStyle/>
          <a:p>
            <a:pPr>
              <a:spcBef>
                <a:spcPct val="50000"/>
              </a:spcBef>
            </a:pPr>
            <a:r>
              <a:rPr lang="en-US" i="1">
                <a:solidFill>
                  <a:srgbClr val="000000"/>
                </a:solidFill>
              </a:rPr>
              <a:t>n’</a:t>
            </a:r>
          </a:p>
        </p:txBody>
      </p:sp>
      <p:sp>
        <p:nvSpPr>
          <p:cNvPr id="54286" name="Text Box 22"/>
          <p:cNvSpPr txBox="1">
            <a:spLocks noChangeArrowheads="1"/>
          </p:cNvSpPr>
          <p:nvPr/>
        </p:nvSpPr>
        <p:spPr bwMode="auto">
          <a:xfrm>
            <a:off x="1149350" y="2484438"/>
            <a:ext cx="2916163" cy="369322"/>
          </a:xfrm>
          <a:prstGeom prst="rect">
            <a:avLst/>
          </a:prstGeom>
          <a:noFill/>
          <a:ln w="25400">
            <a:noFill/>
            <a:miter lim="800000"/>
            <a:headEnd/>
            <a:tailEnd/>
          </a:ln>
        </p:spPr>
        <p:txBody>
          <a:bodyPr wrap="none" lIns="91430" tIns="45715" rIns="91430" bIns="45715">
            <a:spAutoFit/>
          </a:bodyPr>
          <a:lstStyle/>
          <a:p>
            <a:r>
              <a:rPr lang="en-US">
                <a:solidFill>
                  <a:srgbClr val="0000FF"/>
                </a:solidFill>
              </a:rPr>
              <a:t>a	    b	            c</a:t>
            </a:r>
          </a:p>
        </p:txBody>
      </p:sp>
      <p:sp>
        <p:nvSpPr>
          <p:cNvPr id="54287" name="Text Box 23"/>
          <p:cNvSpPr txBox="1">
            <a:spLocks noChangeArrowheads="1"/>
          </p:cNvSpPr>
          <p:nvPr/>
        </p:nvSpPr>
        <p:spPr bwMode="auto">
          <a:xfrm>
            <a:off x="1117600" y="5211763"/>
            <a:ext cx="1492696" cy="369322"/>
          </a:xfrm>
          <a:prstGeom prst="rect">
            <a:avLst/>
          </a:prstGeom>
          <a:noFill/>
          <a:ln w="25400">
            <a:noFill/>
            <a:miter lim="800000"/>
            <a:headEnd/>
            <a:tailEnd/>
          </a:ln>
        </p:spPr>
        <p:txBody>
          <a:bodyPr wrap="none" lIns="91430" tIns="45715" rIns="91430" bIns="45715">
            <a:spAutoFit/>
          </a:bodyPr>
          <a:lstStyle/>
          <a:p>
            <a:r>
              <a:rPr lang="en-US">
                <a:solidFill>
                  <a:srgbClr val="0000FF"/>
                </a:solidFill>
              </a:rPr>
              <a:t>a	    b</a:t>
            </a:r>
          </a:p>
        </p:txBody>
      </p:sp>
      <p:sp>
        <p:nvSpPr>
          <p:cNvPr id="54288" name="Line 24"/>
          <p:cNvSpPr>
            <a:spLocks noChangeShapeType="1"/>
          </p:cNvSpPr>
          <p:nvPr/>
        </p:nvSpPr>
        <p:spPr bwMode="auto">
          <a:xfrm flipH="1">
            <a:off x="5691188" y="4441825"/>
            <a:ext cx="1570037" cy="115093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4289" name="Line 25"/>
          <p:cNvSpPr>
            <a:spLocks noChangeShapeType="1"/>
          </p:cNvSpPr>
          <p:nvPr/>
        </p:nvSpPr>
        <p:spPr bwMode="auto">
          <a:xfrm>
            <a:off x="7261225" y="4441825"/>
            <a:ext cx="0" cy="115093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4290" name="Line 26"/>
          <p:cNvSpPr>
            <a:spLocks noChangeShapeType="1"/>
          </p:cNvSpPr>
          <p:nvPr/>
        </p:nvSpPr>
        <p:spPr bwMode="auto">
          <a:xfrm>
            <a:off x="7261226" y="4443413"/>
            <a:ext cx="1565275" cy="11493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4291" name="Text Box 27"/>
          <p:cNvSpPr txBox="1">
            <a:spLocks noChangeArrowheads="1"/>
          </p:cNvSpPr>
          <p:nvPr/>
        </p:nvSpPr>
        <p:spPr bwMode="auto">
          <a:xfrm>
            <a:off x="7097714" y="4248151"/>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4292" name="Text Box 28"/>
          <p:cNvSpPr txBox="1">
            <a:spLocks noChangeArrowheads="1"/>
          </p:cNvSpPr>
          <p:nvPr/>
        </p:nvSpPr>
        <p:spPr bwMode="auto">
          <a:xfrm>
            <a:off x="8655050" y="54086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4293" name="Text Box 29"/>
          <p:cNvSpPr txBox="1">
            <a:spLocks noChangeArrowheads="1"/>
          </p:cNvSpPr>
          <p:nvPr/>
        </p:nvSpPr>
        <p:spPr bwMode="auto">
          <a:xfrm>
            <a:off x="7105650" y="54387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4294" name="Text Box 30"/>
          <p:cNvSpPr txBox="1">
            <a:spLocks noChangeArrowheads="1"/>
          </p:cNvSpPr>
          <p:nvPr/>
        </p:nvSpPr>
        <p:spPr bwMode="auto">
          <a:xfrm>
            <a:off x="5529264" y="54086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4295" name="Text Box 31"/>
          <p:cNvSpPr txBox="1">
            <a:spLocks noChangeArrowheads="1"/>
          </p:cNvSpPr>
          <p:nvPr/>
        </p:nvSpPr>
        <p:spPr bwMode="auto">
          <a:xfrm>
            <a:off x="5626100" y="4270376"/>
            <a:ext cx="377006"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T’</a:t>
            </a:r>
          </a:p>
        </p:txBody>
      </p:sp>
      <p:grpSp>
        <p:nvGrpSpPr>
          <p:cNvPr id="54296" name="Group 32"/>
          <p:cNvGrpSpPr>
            <a:grpSpLocks/>
          </p:cNvGrpSpPr>
          <p:nvPr/>
        </p:nvGrpSpPr>
        <p:grpSpPr bwMode="auto">
          <a:xfrm>
            <a:off x="5527675" y="1576389"/>
            <a:ext cx="1900239" cy="1560512"/>
            <a:chOff x="602" y="2033"/>
            <a:chExt cx="1197" cy="983"/>
          </a:xfrm>
        </p:grpSpPr>
        <p:sp>
          <p:nvSpPr>
            <p:cNvPr id="54307" name="Line 33"/>
            <p:cNvSpPr>
              <a:spLocks noChangeShapeType="1"/>
            </p:cNvSpPr>
            <p:nvPr/>
          </p:nvSpPr>
          <p:spPr bwMode="auto">
            <a:xfrm flipH="1">
              <a:off x="704" y="2154"/>
              <a:ext cx="988" cy="726"/>
            </a:xfrm>
            <a:prstGeom prst="line">
              <a:avLst/>
            </a:prstGeom>
            <a:noFill/>
            <a:ln w="25400">
              <a:solidFill>
                <a:schemeClr val="tx1"/>
              </a:solidFill>
              <a:round/>
              <a:headEnd/>
              <a:tailEnd/>
            </a:ln>
          </p:spPr>
          <p:txBody>
            <a:bodyPr/>
            <a:lstStyle/>
            <a:p>
              <a:endParaRPr lang="he-IL">
                <a:solidFill>
                  <a:srgbClr val="000000"/>
                </a:solidFill>
              </a:endParaRPr>
            </a:p>
          </p:txBody>
        </p:sp>
        <p:sp>
          <p:nvSpPr>
            <p:cNvPr id="54308" name="Line 34"/>
            <p:cNvSpPr>
              <a:spLocks noChangeShapeType="1"/>
            </p:cNvSpPr>
            <p:nvPr/>
          </p:nvSpPr>
          <p:spPr bwMode="auto">
            <a:xfrm>
              <a:off x="1693" y="2155"/>
              <a:ext cx="0" cy="725"/>
            </a:xfrm>
            <a:prstGeom prst="line">
              <a:avLst/>
            </a:prstGeom>
            <a:noFill/>
            <a:ln w="25400">
              <a:solidFill>
                <a:schemeClr val="tx1"/>
              </a:solidFill>
              <a:round/>
              <a:headEnd/>
              <a:tailEnd/>
            </a:ln>
          </p:spPr>
          <p:txBody>
            <a:bodyPr/>
            <a:lstStyle/>
            <a:p>
              <a:endParaRPr lang="he-IL">
                <a:solidFill>
                  <a:srgbClr val="000000"/>
                </a:solidFill>
              </a:endParaRPr>
            </a:p>
          </p:txBody>
        </p:sp>
        <p:sp>
          <p:nvSpPr>
            <p:cNvPr id="54309" name="Text Box 35"/>
            <p:cNvSpPr txBox="1">
              <a:spLocks noChangeArrowheads="1"/>
            </p:cNvSpPr>
            <p:nvPr/>
          </p:nvSpPr>
          <p:spPr bwMode="auto">
            <a:xfrm>
              <a:off x="1590" y="2033"/>
              <a:ext cx="204" cy="233"/>
            </a:xfrm>
            <a:prstGeom prst="rect">
              <a:avLst/>
            </a:prstGeom>
            <a:noFill/>
            <a:ln w="25400">
              <a:noFill/>
              <a:miter lim="800000"/>
              <a:headEnd/>
              <a:tailEnd/>
            </a:ln>
          </p:spPr>
          <p:txBody>
            <a:bodyPr wrap="none">
              <a:spAutoFit/>
            </a:bodyPr>
            <a:lstStyle/>
            <a:p>
              <a:r>
                <a:rPr lang="en-US">
                  <a:solidFill>
                    <a:srgbClr val="000000"/>
                  </a:solidFill>
                </a:rPr>
                <a:t>●</a:t>
              </a:r>
              <a:endParaRPr lang="en-US" i="1">
                <a:solidFill>
                  <a:srgbClr val="000000"/>
                </a:solidFill>
              </a:endParaRPr>
            </a:p>
          </p:txBody>
        </p:sp>
        <p:sp>
          <p:nvSpPr>
            <p:cNvPr id="54310" name="Text Box 36"/>
            <p:cNvSpPr txBox="1">
              <a:spLocks noChangeArrowheads="1"/>
            </p:cNvSpPr>
            <p:nvPr/>
          </p:nvSpPr>
          <p:spPr bwMode="auto">
            <a:xfrm>
              <a:off x="1595" y="2783"/>
              <a:ext cx="204" cy="233"/>
            </a:xfrm>
            <a:prstGeom prst="rect">
              <a:avLst/>
            </a:prstGeom>
            <a:noFill/>
            <a:ln w="25400">
              <a:noFill/>
              <a:miter lim="800000"/>
              <a:headEnd/>
              <a:tailEnd/>
            </a:ln>
          </p:spPr>
          <p:txBody>
            <a:bodyPr wrap="none">
              <a:spAutoFit/>
            </a:bodyPr>
            <a:lstStyle/>
            <a:p>
              <a:r>
                <a:rPr lang="en-US">
                  <a:solidFill>
                    <a:srgbClr val="000000"/>
                  </a:solidFill>
                </a:rPr>
                <a:t>●</a:t>
              </a:r>
            </a:p>
          </p:txBody>
        </p:sp>
        <p:sp>
          <p:nvSpPr>
            <p:cNvPr id="54311" name="Text Box 37"/>
            <p:cNvSpPr txBox="1">
              <a:spLocks noChangeArrowheads="1"/>
            </p:cNvSpPr>
            <p:nvPr/>
          </p:nvSpPr>
          <p:spPr bwMode="auto">
            <a:xfrm>
              <a:off x="602" y="2764"/>
              <a:ext cx="204" cy="233"/>
            </a:xfrm>
            <a:prstGeom prst="rect">
              <a:avLst/>
            </a:prstGeom>
            <a:noFill/>
            <a:ln w="25400">
              <a:noFill/>
              <a:miter lim="800000"/>
              <a:headEnd/>
              <a:tailEnd/>
            </a:ln>
          </p:spPr>
          <p:txBody>
            <a:bodyPr wrap="none">
              <a:spAutoFit/>
            </a:bodyPr>
            <a:lstStyle/>
            <a:p>
              <a:r>
                <a:rPr lang="en-US">
                  <a:solidFill>
                    <a:srgbClr val="000000"/>
                  </a:solidFill>
                </a:rPr>
                <a:t>●</a:t>
              </a:r>
            </a:p>
          </p:txBody>
        </p:sp>
      </p:grpSp>
      <p:sp>
        <p:nvSpPr>
          <p:cNvPr id="54297" name="Text Box 38"/>
          <p:cNvSpPr txBox="1">
            <a:spLocks noChangeArrowheads="1"/>
          </p:cNvSpPr>
          <p:nvPr/>
        </p:nvSpPr>
        <p:spPr bwMode="auto">
          <a:xfrm>
            <a:off x="5632450" y="1416051"/>
            <a:ext cx="552450" cy="369322"/>
          </a:xfrm>
          <a:prstGeom prst="rect">
            <a:avLst/>
          </a:prstGeom>
          <a:noFill/>
          <a:ln w="25400">
            <a:noFill/>
            <a:miter lim="800000"/>
            <a:headEnd/>
            <a:tailEnd/>
          </a:ln>
        </p:spPr>
        <p:txBody>
          <a:bodyPr lIns="91430" tIns="45715" rIns="91430" bIns="45715">
            <a:spAutoFit/>
          </a:bodyPr>
          <a:lstStyle/>
          <a:p>
            <a:r>
              <a:rPr lang="en-US" i="1">
                <a:solidFill>
                  <a:srgbClr val="000000"/>
                </a:solidFill>
              </a:rPr>
              <a:t>T</a:t>
            </a:r>
          </a:p>
        </p:txBody>
      </p:sp>
      <p:grpSp>
        <p:nvGrpSpPr>
          <p:cNvPr id="54298" name="Group 39"/>
          <p:cNvGrpSpPr>
            <a:grpSpLocks/>
          </p:cNvGrpSpPr>
          <p:nvPr/>
        </p:nvGrpSpPr>
        <p:grpSpPr bwMode="auto">
          <a:xfrm>
            <a:off x="4987925" y="1757363"/>
            <a:ext cx="2652713" cy="3098800"/>
            <a:chOff x="257" y="1101"/>
            <a:chExt cx="1670" cy="1951"/>
          </a:xfrm>
        </p:grpSpPr>
        <p:sp>
          <p:nvSpPr>
            <p:cNvPr id="54305" name="Oval 40"/>
            <p:cNvSpPr>
              <a:spLocks noChangeArrowheads="1"/>
            </p:cNvSpPr>
            <p:nvPr/>
          </p:nvSpPr>
          <p:spPr bwMode="auto">
            <a:xfrm>
              <a:off x="1446" y="2567"/>
              <a:ext cx="481" cy="485"/>
            </a:xfrm>
            <a:prstGeom prst="ellipse">
              <a:avLst/>
            </a:prstGeom>
            <a:noFill/>
            <a:ln w="25400">
              <a:solidFill>
                <a:schemeClr val="tx1"/>
              </a:solidFill>
              <a:prstDash val="dash"/>
              <a:round/>
              <a:headEnd/>
              <a:tailEnd/>
            </a:ln>
          </p:spPr>
          <p:txBody>
            <a:bodyPr wrap="none" anchor="ctr"/>
            <a:lstStyle/>
            <a:p>
              <a:endParaRPr lang="he-IL">
                <a:solidFill>
                  <a:srgbClr val="000000"/>
                </a:solidFill>
              </a:endParaRPr>
            </a:p>
          </p:txBody>
        </p:sp>
        <p:sp>
          <p:nvSpPr>
            <p:cNvPr id="54306" name="Freeform 41"/>
            <p:cNvSpPr>
              <a:spLocks/>
            </p:cNvSpPr>
            <p:nvPr/>
          </p:nvSpPr>
          <p:spPr bwMode="auto">
            <a:xfrm>
              <a:off x="257" y="1101"/>
              <a:ext cx="1430" cy="1463"/>
            </a:xfrm>
            <a:custGeom>
              <a:avLst/>
              <a:gdLst>
                <a:gd name="T0" fmla="*/ 1430 w 1430"/>
                <a:gd name="T1" fmla="*/ 0 h 1463"/>
                <a:gd name="T2" fmla="*/ 254 w 1430"/>
                <a:gd name="T3" fmla="*/ 435 h 1463"/>
                <a:gd name="T4" fmla="*/ 196 w 1430"/>
                <a:gd name="T5" fmla="*/ 1134 h 1463"/>
                <a:gd name="T6" fmla="*/ 1430 w 1430"/>
                <a:gd name="T7" fmla="*/ 1463 h 1463"/>
                <a:gd name="T8" fmla="*/ 0 60000 65536"/>
                <a:gd name="T9" fmla="*/ 0 60000 65536"/>
                <a:gd name="T10" fmla="*/ 0 60000 65536"/>
                <a:gd name="T11" fmla="*/ 0 60000 65536"/>
                <a:gd name="T12" fmla="*/ 0 w 1430"/>
                <a:gd name="T13" fmla="*/ 0 h 1463"/>
                <a:gd name="T14" fmla="*/ 1430 w 1430"/>
                <a:gd name="T15" fmla="*/ 1463 h 1463"/>
              </a:gdLst>
              <a:ahLst/>
              <a:cxnLst>
                <a:cxn ang="T8">
                  <a:pos x="T0" y="T1"/>
                </a:cxn>
                <a:cxn ang="T9">
                  <a:pos x="T2" y="T3"/>
                </a:cxn>
                <a:cxn ang="T10">
                  <a:pos x="T4" y="T5"/>
                </a:cxn>
                <a:cxn ang="T11">
                  <a:pos x="T6" y="T7"/>
                </a:cxn>
              </a:cxnLst>
              <a:rect l="T12" t="T13" r="T14" b="T15"/>
              <a:pathLst>
                <a:path w="1430" h="1463">
                  <a:moveTo>
                    <a:pt x="1430" y="0"/>
                  </a:moveTo>
                  <a:cubicBezTo>
                    <a:pt x="945" y="123"/>
                    <a:pt x="460" y="246"/>
                    <a:pt x="254" y="435"/>
                  </a:cubicBezTo>
                  <a:cubicBezTo>
                    <a:pt x="48" y="624"/>
                    <a:pt x="0" y="963"/>
                    <a:pt x="196" y="1134"/>
                  </a:cubicBezTo>
                  <a:cubicBezTo>
                    <a:pt x="392" y="1305"/>
                    <a:pt x="911" y="1384"/>
                    <a:pt x="1430" y="1463"/>
                  </a:cubicBezTo>
                </a:path>
              </a:pathLst>
            </a:custGeom>
            <a:noFill/>
            <a:ln w="25400">
              <a:solidFill>
                <a:schemeClr val="tx1"/>
              </a:solidFill>
              <a:prstDash val="dash"/>
              <a:round/>
              <a:headEnd/>
              <a:tailEnd type="triangle" w="lg" len="lg"/>
            </a:ln>
          </p:spPr>
          <p:txBody>
            <a:bodyPr/>
            <a:lstStyle/>
            <a:p>
              <a:endParaRPr lang="he-IL">
                <a:solidFill>
                  <a:srgbClr val="000000"/>
                </a:solidFill>
              </a:endParaRPr>
            </a:p>
          </p:txBody>
        </p:sp>
      </p:grpSp>
      <p:sp>
        <p:nvSpPr>
          <p:cNvPr id="54299" name="Text Box 42"/>
          <p:cNvSpPr txBox="1">
            <a:spLocks noChangeArrowheads="1"/>
          </p:cNvSpPr>
          <p:nvPr/>
        </p:nvSpPr>
        <p:spPr bwMode="auto">
          <a:xfrm>
            <a:off x="7324725" y="1554163"/>
            <a:ext cx="382588" cy="369322"/>
          </a:xfrm>
          <a:prstGeom prst="rect">
            <a:avLst/>
          </a:prstGeom>
          <a:noFill/>
          <a:ln w="12700">
            <a:noFill/>
            <a:miter lim="800000"/>
            <a:headEnd/>
            <a:tailEnd/>
          </a:ln>
        </p:spPr>
        <p:txBody>
          <a:bodyPr lIns="91430" tIns="45715" rIns="91430" bIns="45715">
            <a:spAutoFit/>
          </a:bodyPr>
          <a:lstStyle/>
          <a:p>
            <a:pPr>
              <a:spcBef>
                <a:spcPct val="50000"/>
              </a:spcBef>
            </a:pPr>
            <a:r>
              <a:rPr lang="en-US" i="1">
                <a:solidFill>
                  <a:srgbClr val="000000"/>
                </a:solidFill>
              </a:rPr>
              <a:t>n</a:t>
            </a:r>
          </a:p>
        </p:txBody>
      </p:sp>
      <p:sp>
        <p:nvSpPr>
          <p:cNvPr id="54300" name="Text Box 43"/>
          <p:cNvSpPr txBox="1">
            <a:spLocks noChangeArrowheads="1"/>
          </p:cNvSpPr>
          <p:nvPr/>
        </p:nvSpPr>
        <p:spPr bwMode="auto">
          <a:xfrm>
            <a:off x="6092825" y="5170488"/>
            <a:ext cx="2916163" cy="369322"/>
          </a:xfrm>
          <a:prstGeom prst="rect">
            <a:avLst/>
          </a:prstGeom>
          <a:noFill/>
          <a:ln w="25400">
            <a:noFill/>
            <a:miter lim="800000"/>
            <a:headEnd/>
            <a:tailEnd/>
          </a:ln>
        </p:spPr>
        <p:txBody>
          <a:bodyPr wrap="none" lIns="91430" tIns="45715" rIns="91430" bIns="45715">
            <a:spAutoFit/>
          </a:bodyPr>
          <a:lstStyle/>
          <a:p>
            <a:r>
              <a:rPr lang="en-US">
                <a:solidFill>
                  <a:srgbClr val="0000FF"/>
                </a:solidFill>
              </a:rPr>
              <a:t>a	    b	            c</a:t>
            </a:r>
          </a:p>
        </p:txBody>
      </p:sp>
      <p:sp>
        <p:nvSpPr>
          <p:cNvPr id="54301" name="Text Box 44"/>
          <p:cNvSpPr txBox="1">
            <a:spLocks noChangeArrowheads="1"/>
          </p:cNvSpPr>
          <p:nvPr/>
        </p:nvSpPr>
        <p:spPr bwMode="auto">
          <a:xfrm>
            <a:off x="6061075" y="2525713"/>
            <a:ext cx="1492696" cy="369322"/>
          </a:xfrm>
          <a:prstGeom prst="rect">
            <a:avLst/>
          </a:prstGeom>
          <a:noFill/>
          <a:ln w="25400">
            <a:noFill/>
            <a:miter lim="800000"/>
            <a:headEnd/>
            <a:tailEnd/>
          </a:ln>
        </p:spPr>
        <p:txBody>
          <a:bodyPr wrap="none" lIns="91430" tIns="45715" rIns="91430" bIns="45715">
            <a:spAutoFit/>
          </a:bodyPr>
          <a:lstStyle/>
          <a:p>
            <a:r>
              <a:rPr lang="en-US">
                <a:solidFill>
                  <a:srgbClr val="0000FF"/>
                </a:solidFill>
              </a:rPr>
              <a:t>a	    b</a:t>
            </a:r>
          </a:p>
        </p:txBody>
      </p:sp>
      <p:sp>
        <p:nvSpPr>
          <p:cNvPr id="18477" name="Line 45"/>
          <p:cNvSpPr>
            <a:spLocks noChangeShapeType="1"/>
          </p:cNvSpPr>
          <p:nvPr/>
        </p:nvSpPr>
        <p:spPr bwMode="auto">
          <a:xfrm>
            <a:off x="5310188" y="1265239"/>
            <a:ext cx="3344862" cy="4719637"/>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18478" name="Line 46"/>
          <p:cNvSpPr>
            <a:spLocks noChangeShapeType="1"/>
          </p:cNvSpPr>
          <p:nvPr/>
        </p:nvSpPr>
        <p:spPr bwMode="auto">
          <a:xfrm flipH="1">
            <a:off x="5689600" y="1122363"/>
            <a:ext cx="2882900" cy="4862512"/>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pic>
        <p:nvPicPr>
          <p:cNvPr id="54304" name="Picture 24"/>
          <p:cNvPicPr>
            <a:picLocks noChangeAspect="1" noChangeArrowheads="1"/>
          </p:cNvPicPr>
          <p:nvPr/>
        </p:nvPicPr>
        <p:blipFill>
          <a:blip r:embed="rId2" cstate="print"/>
          <a:srcRect/>
          <a:stretch>
            <a:fillRect/>
          </a:stretch>
        </p:blipFill>
        <p:spPr bwMode="auto">
          <a:xfrm>
            <a:off x="584201" y="420689"/>
            <a:ext cx="4943475" cy="2952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1801373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77"/>
                                        </p:tgtEl>
                                        <p:attrNameLst>
                                          <p:attrName>style.visibility</p:attrName>
                                        </p:attrNameLst>
                                      </p:cBhvr>
                                      <p:to>
                                        <p:strVal val="visible"/>
                                      </p:to>
                                    </p:set>
                                    <p:animEffect transition="in" filter="wipe(up)">
                                      <p:cBhvr>
                                        <p:cTn id="7" dur="500"/>
                                        <p:tgtEl>
                                          <p:spTgt spid="1847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478"/>
                                        </p:tgtEl>
                                        <p:attrNameLst>
                                          <p:attrName>style.visibility</p:attrName>
                                        </p:attrNameLst>
                                      </p:cBhvr>
                                      <p:to>
                                        <p:strVal val="visible"/>
                                      </p:to>
                                    </p:set>
                                    <p:animEffect transition="in" filter="wipe(up)">
                                      <p:cBhvr>
                                        <p:cTn id="11" dur="500"/>
                                        <p:tgtEl>
                                          <p:spTgt spid="18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7" grpId="0" animBg="1"/>
      <p:bldP spid="18478"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55299" name="Picture 4"/>
          <p:cNvPicPr>
            <a:picLocks noChangeAspect="1" noChangeArrowheads="1"/>
          </p:cNvPicPr>
          <p:nvPr/>
        </p:nvPicPr>
        <p:blipFill>
          <a:blip r:embed="rId2" cstate="print"/>
          <a:srcRect/>
          <a:stretch>
            <a:fillRect/>
          </a:stretch>
        </p:blipFill>
        <p:spPr bwMode="auto">
          <a:xfrm>
            <a:off x="433388" y="876300"/>
            <a:ext cx="8277225" cy="510540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4023052347"/>
      </p:ext>
    </p:extLst>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3"/>
          <p:cNvSpPr>
            <a:spLocks noChangeShapeType="1"/>
          </p:cNvSpPr>
          <p:nvPr/>
        </p:nvSpPr>
        <p:spPr bwMode="auto">
          <a:xfrm flipH="1">
            <a:off x="1520825" y="1895476"/>
            <a:ext cx="630238"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6323" name="Line 4"/>
          <p:cNvSpPr>
            <a:spLocks noChangeShapeType="1"/>
          </p:cNvSpPr>
          <p:nvPr/>
        </p:nvSpPr>
        <p:spPr bwMode="auto">
          <a:xfrm>
            <a:off x="2151063" y="1895476"/>
            <a:ext cx="585787"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6324" name="Line 5"/>
          <p:cNvSpPr>
            <a:spLocks noChangeShapeType="1"/>
          </p:cNvSpPr>
          <p:nvPr/>
        </p:nvSpPr>
        <p:spPr bwMode="auto">
          <a:xfrm>
            <a:off x="1520825" y="3016250"/>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6325" name="Line 6"/>
          <p:cNvSpPr>
            <a:spLocks noChangeShapeType="1"/>
          </p:cNvSpPr>
          <p:nvPr/>
        </p:nvSpPr>
        <p:spPr bwMode="auto">
          <a:xfrm flipH="1">
            <a:off x="1190625" y="3016250"/>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6326" name="Line 7"/>
          <p:cNvSpPr>
            <a:spLocks noChangeShapeType="1"/>
          </p:cNvSpPr>
          <p:nvPr/>
        </p:nvSpPr>
        <p:spPr bwMode="auto">
          <a:xfrm>
            <a:off x="2728913" y="3014663"/>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6327" name="Line 8"/>
          <p:cNvSpPr>
            <a:spLocks noChangeShapeType="1"/>
          </p:cNvSpPr>
          <p:nvPr/>
        </p:nvSpPr>
        <p:spPr bwMode="auto">
          <a:xfrm flipH="1">
            <a:off x="2398713" y="3014663"/>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6328" name="Text Box 9"/>
          <p:cNvSpPr txBox="1">
            <a:spLocks noChangeArrowheads="1"/>
          </p:cNvSpPr>
          <p:nvPr/>
        </p:nvSpPr>
        <p:spPr bwMode="auto">
          <a:xfrm>
            <a:off x="1989139" y="17113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6329" name="Text Box 10"/>
          <p:cNvSpPr txBox="1">
            <a:spLocks noChangeArrowheads="1"/>
          </p:cNvSpPr>
          <p:nvPr/>
        </p:nvSpPr>
        <p:spPr bwMode="auto">
          <a:xfrm>
            <a:off x="1358900" y="2830513"/>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6330" name="Text Box 11"/>
          <p:cNvSpPr txBox="1">
            <a:spLocks noChangeArrowheads="1"/>
          </p:cNvSpPr>
          <p:nvPr/>
        </p:nvSpPr>
        <p:spPr bwMode="auto">
          <a:xfrm>
            <a:off x="2574925" y="2830513"/>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6331" name="Text Box 12"/>
          <p:cNvSpPr txBox="1">
            <a:spLocks noChangeArrowheads="1"/>
          </p:cNvSpPr>
          <p:nvPr/>
        </p:nvSpPr>
        <p:spPr bwMode="auto">
          <a:xfrm>
            <a:off x="3000375" y="44132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6332" name="Text Box 13"/>
          <p:cNvSpPr txBox="1">
            <a:spLocks noChangeArrowheads="1"/>
          </p:cNvSpPr>
          <p:nvPr/>
        </p:nvSpPr>
        <p:spPr bwMode="auto">
          <a:xfrm>
            <a:off x="2236789" y="44116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6333" name="Text Box 14"/>
          <p:cNvSpPr txBox="1">
            <a:spLocks noChangeArrowheads="1"/>
          </p:cNvSpPr>
          <p:nvPr/>
        </p:nvSpPr>
        <p:spPr bwMode="auto">
          <a:xfrm>
            <a:off x="1792289" y="44132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6334" name="Text Box 15"/>
          <p:cNvSpPr txBox="1">
            <a:spLocks noChangeArrowheads="1"/>
          </p:cNvSpPr>
          <p:nvPr/>
        </p:nvSpPr>
        <p:spPr bwMode="auto">
          <a:xfrm>
            <a:off x="1017589" y="44132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3568" name="AutoShape 16"/>
          <p:cNvSpPr>
            <a:spLocks noChangeArrowheads="1"/>
          </p:cNvSpPr>
          <p:nvPr/>
        </p:nvSpPr>
        <p:spPr bwMode="auto">
          <a:xfrm>
            <a:off x="1311275" y="2763838"/>
            <a:ext cx="1822450" cy="544512"/>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23569" name="Text Box 17"/>
          <p:cNvSpPr txBox="1">
            <a:spLocks noChangeArrowheads="1"/>
          </p:cNvSpPr>
          <p:nvPr/>
        </p:nvSpPr>
        <p:spPr bwMode="auto">
          <a:xfrm>
            <a:off x="944564" y="3775076"/>
            <a:ext cx="2416026" cy="369322"/>
          </a:xfrm>
          <a:prstGeom prst="rect">
            <a:avLst/>
          </a:prstGeom>
          <a:noFill/>
          <a:ln w="25400">
            <a:noFill/>
            <a:miter lim="800000"/>
            <a:headEnd/>
            <a:tailEnd/>
          </a:ln>
        </p:spPr>
        <p:txBody>
          <a:bodyPr wrap="none" lIns="91430" tIns="45715" rIns="91430" bIns="45715">
            <a:spAutoFit/>
          </a:bodyPr>
          <a:lstStyle/>
          <a:p>
            <a:r>
              <a:rPr lang="en-US">
                <a:solidFill>
                  <a:srgbClr val="0000FF"/>
                </a:solidFill>
              </a:rPr>
              <a:t>a	b    a	    b</a:t>
            </a:r>
          </a:p>
        </p:txBody>
      </p:sp>
      <p:pic>
        <p:nvPicPr>
          <p:cNvPr id="56337" name="Picture 18"/>
          <p:cNvPicPr>
            <a:picLocks noChangeAspect="1" noChangeArrowheads="1"/>
          </p:cNvPicPr>
          <p:nvPr/>
        </p:nvPicPr>
        <p:blipFill>
          <a:blip r:embed="rId2" cstate="print"/>
          <a:srcRect/>
          <a:stretch>
            <a:fillRect/>
          </a:stretch>
        </p:blipFill>
        <p:spPr bwMode="auto">
          <a:xfrm>
            <a:off x="446088" y="260351"/>
            <a:ext cx="7410450" cy="5619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927328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3569">
                                            <p:txEl>
                                              <p:pRg st="0" end="0"/>
                                            </p:txEl>
                                          </p:spTgt>
                                        </p:tgtEl>
                                        <p:attrNameLst>
                                          <p:attrName>style.visibility</p:attrName>
                                        </p:attrNameLst>
                                      </p:cBhvr>
                                      <p:to>
                                        <p:strVal val="visible"/>
                                      </p:to>
                                    </p:set>
                                    <p:anim calcmode="discrete" valueType="clr">
                                      <p:cBhvr override="childStyle">
                                        <p:cTn id="7" dur="500"/>
                                        <p:tgtEl>
                                          <p:spTgt spid="2356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3569">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2356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568"/>
                                        </p:tgtEl>
                                        <p:attrNameLst>
                                          <p:attrName>style.visibility</p:attrName>
                                        </p:attrNameLst>
                                      </p:cBhvr>
                                      <p:to>
                                        <p:strVal val="visible"/>
                                      </p:to>
                                    </p:set>
                                    <p:anim calcmode="lin" valueType="num">
                                      <p:cBhvr>
                                        <p:cTn id="14" dur="1000" fill="hold"/>
                                        <p:tgtEl>
                                          <p:spTgt spid="23568"/>
                                        </p:tgtEl>
                                        <p:attrNameLst>
                                          <p:attrName>ppt_w</p:attrName>
                                        </p:attrNameLst>
                                      </p:cBhvr>
                                      <p:tavLst>
                                        <p:tav tm="0">
                                          <p:val>
                                            <p:strVal val="#ppt_w*0.70"/>
                                          </p:val>
                                        </p:tav>
                                        <p:tav tm="100000">
                                          <p:val>
                                            <p:strVal val="#ppt_w"/>
                                          </p:val>
                                        </p:tav>
                                      </p:tavLst>
                                    </p:anim>
                                    <p:anim calcmode="lin" valueType="num">
                                      <p:cBhvr>
                                        <p:cTn id="15" dur="1000" fill="hold"/>
                                        <p:tgtEl>
                                          <p:spTgt spid="23568"/>
                                        </p:tgtEl>
                                        <p:attrNameLst>
                                          <p:attrName>ppt_h</p:attrName>
                                        </p:attrNameLst>
                                      </p:cBhvr>
                                      <p:tavLst>
                                        <p:tav tm="0">
                                          <p:val>
                                            <p:strVal val="#ppt_h"/>
                                          </p:val>
                                        </p:tav>
                                        <p:tav tm="100000">
                                          <p:val>
                                            <p:strVal val="#ppt_h"/>
                                          </p:val>
                                        </p:tav>
                                      </p:tavLst>
                                    </p:anim>
                                    <p:animEffect transition="in" filter="fade">
                                      <p:cBhvr>
                                        <p:cTn id="16" dur="10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3"/>
          <p:cNvSpPr>
            <a:spLocks noChangeShapeType="1"/>
          </p:cNvSpPr>
          <p:nvPr/>
        </p:nvSpPr>
        <p:spPr bwMode="auto">
          <a:xfrm flipH="1">
            <a:off x="1520825" y="1895476"/>
            <a:ext cx="630238"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47" name="Line 4"/>
          <p:cNvSpPr>
            <a:spLocks noChangeShapeType="1"/>
          </p:cNvSpPr>
          <p:nvPr/>
        </p:nvSpPr>
        <p:spPr bwMode="auto">
          <a:xfrm>
            <a:off x="2151063" y="1895476"/>
            <a:ext cx="585787" cy="11287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48" name="Line 5"/>
          <p:cNvSpPr>
            <a:spLocks noChangeShapeType="1"/>
          </p:cNvSpPr>
          <p:nvPr/>
        </p:nvSpPr>
        <p:spPr bwMode="auto">
          <a:xfrm>
            <a:off x="1520825" y="3016250"/>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49" name="Line 6"/>
          <p:cNvSpPr>
            <a:spLocks noChangeShapeType="1"/>
          </p:cNvSpPr>
          <p:nvPr/>
        </p:nvSpPr>
        <p:spPr bwMode="auto">
          <a:xfrm flipH="1">
            <a:off x="1190625" y="3016250"/>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50" name="Line 7"/>
          <p:cNvSpPr>
            <a:spLocks noChangeShapeType="1"/>
          </p:cNvSpPr>
          <p:nvPr/>
        </p:nvSpPr>
        <p:spPr bwMode="auto">
          <a:xfrm>
            <a:off x="2728913" y="3014663"/>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51" name="Line 8"/>
          <p:cNvSpPr>
            <a:spLocks noChangeShapeType="1"/>
          </p:cNvSpPr>
          <p:nvPr/>
        </p:nvSpPr>
        <p:spPr bwMode="auto">
          <a:xfrm flipH="1">
            <a:off x="2398713" y="3014663"/>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52" name="Text Box 9"/>
          <p:cNvSpPr txBox="1">
            <a:spLocks noChangeArrowheads="1"/>
          </p:cNvSpPr>
          <p:nvPr/>
        </p:nvSpPr>
        <p:spPr bwMode="auto">
          <a:xfrm>
            <a:off x="1989139" y="17113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53" name="Text Box 10"/>
          <p:cNvSpPr txBox="1">
            <a:spLocks noChangeArrowheads="1"/>
          </p:cNvSpPr>
          <p:nvPr/>
        </p:nvSpPr>
        <p:spPr bwMode="auto">
          <a:xfrm>
            <a:off x="1358900" y="2830513"/>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7354" name="Text Box 11"/>
          <p:cNvSpPr txBox="1">
            <a:spLocks noChangeArrowheads="1"/>
          </p:cNvSpPr>
          <p:nvPr/>
        </p:nvSpPr>
        <p:spPr bwMode="auto">
          <a:xfrm>
            <a:off x="2574925" y="2830513"/>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7355" name="Text Box 12"/>
          <p:cNvSpPr txBox="1">
            <a:spLocks noChangeArrowheads="1"/>
          </p:cNvSpPr>
          <p:nvPr/>
        </p:nvSpPr>
        <p:spPr bwMode="auto">
          <a:xfrm>
            <a:off x="3000375" y="44132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56" name="Text Box 13"/>
          <p:cNvSpPr txBox="1">
            <a:spLocks noChangeArrowheads="1"/>
          </p:cNvSpPr>
          <p:nvPr/>
        </p:nvSpPr>
        <p:spPr bwMode="auto">
          <a:xfrm>
            <a:off x="2236789" y="44116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57" name="Text Box 14"/>
          <p:cNvSpPr txBox="1">
            <a:spLocks noChangeArrowheads="1"/>
          </p:cNvSpPr>
          <p:nvPr/>
        </p:nvSpPr>
        <p:spPr bwMode="auto">
          <a:xfrm>
            <a:off x="1792289" y="44132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58" name="Text Box 15"/>
          <p:cNvSpPr txBox="1">
            <a:spLocks noChangeArrowheads="1"/>
          </p:cNvSpPr>
          <p:nvPr/>
        </p:nvSpPr>
        <p:spPr bwMode="auto">
          <a:xfrm>
            <a:off x="1017589" y="44132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59" name="AutoShape 16"/>
          <p:cNvSpPr>
            <a:spLocks noChangeArrowheads="1"/>
          </p:cNvSpPr>
          <p:nvPr/>
        </p:nvSpPr>
        <p:spPr bwMode="auto">
          <a:xfrm>
            <a:off x="1311275" y="2763838"/>
            <a:ext cx="1822450" cy="544512"/>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57360" name="Text Box 17"/>
          <p:cNvSpPr txBox="1">
            <a:spLocks noChangeArrowheads="1"/>
          </p:cNvSpPr>
          <p:nvPr/>
        </p:nvSpPr>
        <p:spPr bwMode="auto">
          <a:xfrm>
            <a:off x="944564" y="3775076"/>
            <a:ext cx="2416026" cy="369322"/>
          </a:xfrm>
          <a:prstGeom prst="rect">
            <a:avLst/>
          </a:prstGeom>
          <a:noFill/>
          <a:ln w="25400">
            <a:noFill/>
            <a:miter lim="800000"/>
            <a:headEnd/>
            <a:tailEnd/>
          </a:ln>
        </p:spPr>
        <p:txBody>
          <a:bodyPr wrap="none" lIns="91430" tIns="45715" rIns="91430" bIns="45715">
            <a:spAutoFit/>
          </a:bodyPr>
          <a:lstStyle/>
          <a:p>
            <a:r>
              <a:rPr lang="en-US">
                <a:solidFill>
                  <a:srgbClr val="0000FF"/>
                </a:solidFill>
              </a:rPr>
              <a:t>a	b    a	    b</a:t>
            </a:r>
          </a:p>
        </p:txBody>
      </p:sp>
      <p:sp>
        <p:nvSpPr>
          <p:cNvPr id="57361" name="Line 18"/>
          <p:cNvSpPr>
            <a:spLocks noChangeShapeType="1"/>
          </p:cNvSpPr>
          <p:nvPr/>
        </p:nvSpPr>
        <p:spPr bwMode="auto">
          <a:xfrm flipH="1">
            <a:off x="5567363" y="1893888"/>
            <a:ext cx="630237" cy="11287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62" name="Line 19"/>
          <p:cNvSpPr>
            <a:spLocks noChangeShapeType="1"/>
          </p:cNvSpPr>
          <p:nvPr/>
        </p:nvSpPr>
        <p:spPr bwMode="auto">
          <a:xfrm>
            <a:off x="6197600" y="1893888"/>
            <a:ext cx="585788" cy="11287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63" name="Line 20"/>
          <p:cNvSpPr>
            <a:spLocks noChangeShapeType="1"/>
          </p:cNvSpPr>
          <p:nvPr/>
        </p:nvSpPr>
        <p:spPr bwMode="auto">
          <a:xfrm>
            <a:off x="5567363" y="3014663"/>
            <a:ext cx="433387"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64" name="Line 21"/>
          <p:cNvSpPr>
            <a:spLocks noChangeShapeType="1"/>
          </p:cNvSpPr>
          <p:nvPr/>
        </p:nvSpPr>
        <p:spPr bwMode="auto">
          <a:xfrm flipH="1">
            <a:off x="5237163" y="3014663"/>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65" name="Line 22"/>
          <p:cNvSpPr>
            <a:spLocks noChangeShapeType="1"/>
          </p:cNvSpPr>
          <p:nvPr/>
        </p:nvSpPr>
        <p:spPr bwMode="auto">
          <a:xfrm>
            <a:off x="6775450" y="3013075"/>
            <a:ext cx="433388"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66" name="Line 23"/>
          <p:cNvSpPr>
            <a:spLocks noChangeShapeType="1"/>
          </p:cNvSpPr>
          <p:nvPr/>
        </p:nvSpPr>
        <p:spPr bwMode="auto">
          <a:xfrm flipH="1">
            <a:off x="6445250" y="3013075"/>
            <a:ext cx="330200" cy="15811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57367" name="Text Box 24"/>
          <p:cNvSpPr txBox="1">
            <a:spLocks noChangeArrowheads="1"/>
          </p:cNvSpPr>
          <p:nvPr/>
        </p:nvSpPr>
        <p:spPr bwMode="auto">
          <a:xfrm>
            <a:off x="6035675" y="17097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68" name="Text Box 25"/>
          <p:cNvSpPr txBox="1">
            <a:spLocks noChangeArrowheads="1"/>
          </p:cNvSpPr>
          <p:nvPr/>
        </p:nvSpPr>
        <p:spPr bwMode="auto">
          <a:xfrm>
            <a:off x="5405439" y="2828926"/>
            <a:ext cx="51646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7369" name="Text Box 26"/>
          <p:cNvSpPr txBox="1">
            <a:spLocks noChangeArrowheads="1"/>
          </p:cNvSpPr>
          <p:nvPr/>
        </p:nvSpPr>
        <p:spPr bwMode="auto">
          <a:xfrm>
            <a:off x="6621464" y="2828926"/>
            <a:ext cx="567764"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p>
        </p:txBody>
      </p:sp>
      <p:sp>
        <p:nvSpPr>
          <p:cNvPr id="57370" name="Text Box 27"/>
          <p:cNvSpPr txBox="1">
            <a:spLocks noChangeArrowheads="1"/>
          </p:cNvSpPr>
          <p:nvPr/>
        </p:nvSpPr>
        <p:spPr bwMode="auto">
          <a:xfrm>
            <a:off x="7046914" y="44116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71" name="Text Box 28"/>
          <p:cNvSpPr txBox="1">
            <a:spLocks noChangeArrowheads="1"/>
          </p:cNvSpPr>
          <p:nvPr/>
        </p:nvSpPr>
        <p:spPr bwMode="auto">
          <a:xfrm>
            <a:off x="6283325" y="44100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72" name="Text Box 29"/>
          <p:cNvSpPr txBox="1">
            <a:spLocks noChangeArrowheads="1"/>
          </p:cNvSpPr>
          <p:nvPr/>
        </p:nvSpPr>
        <p:spPr bwMode="auto">
          <a:xfrm>
            <a:off x="5838825" y="44116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73" name="Text Box 30"/>
          <p:cNvSpPr txBox="1">
            <a:spLocks noChangeArrowheads="1"/>
          </p:cNvSpPr>
          <p:nvPr/>
        </p:nvSpPr>
        <p:spPr bwMode="auto">
          <a:xfrm>
            <a:off x="5064125" y="44116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57374" name="Text Box 32"/>
          <p:cNvSpPr txBox="1">
            <a:spLocks noChangeArrowheads="1"/>
          </p:cNvSpPr>
          <p:nvPr/>
        </p:nvSpPr>
        <p:spPr bwMode="auto">
          <a:xfrm>
            <a:off x="4991100" y="3773488"/>
            <a:ext cx="2416026" cy="369322"/>
          </a:xfrm>
          <a:prstGeom prst="rect">
            <a:avLst/>
          </a:prstGeom>
          <a:noFill/>
          <a:ln w="25400">
            <a:noFill/>
            <a:miter lim="800000"/>
            <a:headEnd/>
            <a:tailEnd/>
          </a:ln>
        </p:spPr>
        <p:txBody>
          <a:bodyPr wrap="none" lIns="91430" tIns="45715" rIns="91430" bIns="45715">
            <a:spAutoFit/>
          </a:bodyPr>
          <a:lstStyle/>
          <a:p>
            <a:r>
              <a:rPr lang="en-US">
                <a:solidFill>
                  <a:srgbClr val="0000FF"/>
                </a:solidFill>
              </a:rPr>
              <a:t>a	b    a	    b</a:t>
            </a:r>
          </a:p>
        </p:txBody>
      </p:sp>
      <p:sp>
        <p:nvSpPr>
          <p:cNvPr id="24609" name="Oval 33"/>
          <p:cNvSpPr>
            <a:spLocks noChangeArrowheads="1"/>
          </p:cNvSpPr>
          <p:nvPr/>
        </p:nvSpPr>
        <p:spPr bwMode="auto">
          <a:xfrm>
            <a:off x="5227638" y="2697164"/>
            <a:ext cx="709612" cy="701675"/>
          </a:xfrm>
          <a:prstGeom prst="ellipse">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24610" name="Oval 34"/>
          <p:cNvSpPr>
            <a:spLocks noChangeArrowheads="1"/>
          </p:cNvSpPr>
          <p:nvPr/>
        </p:nvSpPr>
        <p:spPr bwMode="auto">
          <a:xfrm>
            <a:off x="6473825" y="2695576"/>
            <a:ext cx="709613" cy="701675"/>
          </a:xfrm>
          <a:prstGeom prst="ellipse">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24611" name="Line 35"/>
          <p:cNvSpPr>
            <a:spLocks noChangeShapeType="1"/>
          </p:cNvSpPr>
          <p:nvPr/>
        </p:nvSpPr>
        <p:spPr bwMode="auto">
          <a:xfrm>
            <a:off x="4668838" y="1376363"/>
            <a:ext cx="3205162" cy="3676650"/>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24612" name="Line 36"/>
          <p:cNvSpPr>
            <a:spLocks noChangeShapeType="1"/>
          </p:cNvSpPr>
          <p:nvPr/>
        </p:nvSpPr>
        <p:spPr bwMode="auto">
          <a:xfrm flipH="1">
            <a:off x="4668838" y="1376364"/>
            <a:ext cx="2716212" cy="3946525"/>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pic>
        <p:nvPicPr>
          <p:cNvPr id="57379" name="Picture 18"/>
          <p:cNvPicPr>
            <a:picLocks noChangeAspect="1" noChangeArrowheads="1"/>
          </p:cNvPicPr>
          <p:nvPr/>
        </p:nvPicPr>
        <p:blipFill>
          <a:blip r:embed="rId2" cstate="print"/>
          <a:srcRect/>
          <a:stretch>
            <a:fillRect/>
          </a:stretch>
        </p:blipFill>
        <p:spPr bwMode="auto">
          <a:xfrm>
            <a:off x="446088" y="260351"/>
            <a:ext cx="7410450" cy="5619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105582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609"/>
                                        </p:tgtEl>
                                        <p:attrNameLst>
                                          <p:attrName>style.visibility</p:attrName>
                                        </p:attrNameLst>
                                      </p:cBhvr>
                                      <p:to>
                                        <p:strVal val="visible"/>
                                      </p:to>
                                    </p:set>
                                    <p:anim calcmode="lin" valueType="num">
                                      <p:cBhvr>
                                        <p:cTn id="7" dur="1000" fill="hold"/>
                                        <p:tgtEl>
                                          <p:spTgt spid="24609"/>
                                        </p:tgtEl>
                                        <p:attrNameLst>
                                          <p:attrName>ppt_w</p:attrName>
                                        </p:attrNameLst>
                                      </p:cBhvr>
                                      <p:tavLst>
                                        <p:tav tm="0">
                                          <p:val>
                                            <p:strVal val="#ppt_w*0.70"/>
                                          </p:val>
                                        </p:tav>
                                        <p:tav tm="100000">
                                          <p:val>
                                            <p:strVal val="#ppt_w"/>
                                          </p:val>
                                        </p:tav>
                                      </p:tavLst>
                                    </p:anim>
                                    <p:anim calcmode="lin" valueType="num">
                                      <p:cBhvr>
                                        <p:cTn id="8" dur="1000" fill="hold"/>
                                        <p:tgtEl>
                                          <p:spTgt spid="24609"/>
                                        </p:tgtEl>
                                        <p:attrNameLst>
                                          <p:attrName>ppt_h</p:attrName>
                                        </p:attrNameLst>
                                      </p:cBhvr>
                                      <p:tavLst>
                                        <p:tav tm="0">
                                          <p:val>
                                            <p:strVal val="#ppt_h"/>
                                          </p:val>
                                        </p:tav>
                                        <p:tav tm="100000">
                                          <p:val>
                                            <p:strVal val="#ppt_h"/>
                                          </p:val>
                                        </p:tav>
                                      </p:tavLst>
                                    </p:anim>
                                    <p:animEffect transition="in" filter="fade">
                                      <p:cBhvr>
                                        <p:cTn id="9" dur="1000"/>
                                        <p:tgtEl>
                                          <p:spTgt spid="2460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4610"/>
                                        </p:tgtEl>
                                        <p:attrNameLst>
                                          <p:attrName>style.visibility</p:attrName>
                                        </p:attrNameLst>
                                      </p:cBhvr>
                                      <p:to>
                                        <p:strVal val="visible"/>
                                      </p:to>
                                    </p:set>
                                    <p:anim calcmode="lin" valueType="num">
                                      <p:cBhvr>
                                        <p:cTn id="12" dur="1000" fill="hold"/>
                                        <p:tgtEl>
                                          <p:spTgt spid="24610"/>
                                        </p:tgtEl>
                                        <p:attrNameLst>
                                          <p:attrName>ppt_w</p:attrName>
                                        </p:attrNameLst>
                                      </p:cBhvr>
                                      <p:tavLst>
                                        <p:tav tm="0">
                                          <p:val>
                                            <p:strVal val="#ppt_w*0.70"/>
                                          </p:val>
                                        </p:tav>
                                        <p:tav tm="100000">
                                          <p:val>
                                            <p:strVal val="#ppt_w"/>
                                          </p:val>
                                        </p:tav>
                                      </p:tavLst>
                                    </p:anim>
                                    <p:anim calcmode="lin" valueType="num">
                                      <p:cBhvr>
                                        <p:cTn id="13" dur="1000" fill="hold"/>
                                        <p:tgtEl>
                                          <p:spTgt spid="24610"/>
                                        </p:tgtEl>
                                        <p:attrNameLst>
                                          <p:attrName>ppt_h</p:attrName>
                                        </p:attrNameLst>
                                      </p:cBhvr>
                                      <p:tavLst>
                                        <p:tav tm="0">
                                          <p:val>
                                            <p:strVal val="#ppt_h"/>
                                          </p:val>
                                        </p:tav>
                                        <p:tav tm="100000">
                                          <p:val>
                                            <p:strVal val="#ppt_h"/>
                                          </p:val>
                                        </p:tav>
                                      </p:tavLst>
                                    </p:anim>
                                    <p:animEffect transition="in" filter="fade">
                                      <p:cBhvr>
                                        <p:cTn id="14" dur="1000"/>
                                        <p:tgtEl>
                                          <p:spTgt spid="246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611"/>
                                        </p:tgtEl>
                                        <p:attrNameLst>
                                          <p:attrName>style.visibility</p:attrName>
                                        </p:attrNameLst>
                                      </p:cBhvr>
                                      <p:to>
                                        <p:strVal val="visible"/>
                                      </p:to>
                                    </p:set>
                                    <p:animEffect transition="in" filter="wipe(up)">
                                      <p:cBhvr>
                                        <p:cTn id="19" dur="500"/>
                                        <p:tgtEl>
                                          <p:spTgt spid="24611"/>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24612"/>
                                        </p:tgtEl>
                                        <p:attrNameLst>
                                          <p:attrName>style.visibility</p:attrName>
                                        </p:attrNameLst>
                                      </p:cBhvr>
                                      <p:to>
                                        <p:strVal val="visible"/>
                                      </p:to>
                                    </p:set>
                                    <p:animEffect transition="in" filter="wipe(up)">
                                      <p:cBhvr>
                                        <p:cTn id="23" dur="500"/>
                                        <p:tgtEl>
                                          <p:spTgt spid="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9" grpId="0" animBg="1"/>
      <p:bldP spid="24610" grpId="0" animBg="1"/>
      <p:bldP spid="24611" grpId="0" animBg="1"/>
      <p:bldP spid="24612"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561975" y="1377951"/>
            <a:ext cx="184710" cy="369322"/>
          </a:xfrm>
          <a:prstGeom prst="rect">
            <a:avLst/>
          </a:prstGeom>
          <a:noFill/>
          <a:ln w="25400">
            <a:noFill/>
            <a:miter lim="800000"/>
            <a:headEnd/>
            <a:tailEnd/>
          </a:ln>
        </p:spPr>
        <p:txBody>
          <a:bodyPr wrap="none" lIns="91430" tIns="45715" rIns="91430" bIns="45715">
            <a:spAutoFit/>
          </a:bodyPr>
          <a:lstStyle/>
          <a:p>
            <a:endParaRPr lang="he-IL">
              <a:solidFill>
                <a:srgbClr val="000000"/>
              </a:solidFill>
            </a:endParaRPr>
          </a:p>
        </p:txBody>
      </p:sp>
      <p:pic>
        <p:nvPicPr>
          <p:cNvPr id="36867" name="Picture 4"/>
          <p:cNvPicPr>
            <a:picLocks noChangeAspect="1" noChangeArrowheads="1"/>
          </p:cNvPicPr>
          <p:nvPr/>
        </p:nvPicPr>
        <p:blipFill>
          <a:blip r:embed="rId2" cstate="print"/>
          <a:srcRect/>
          <a:stretch>
            <a:fillRect/>
          </a:stretch>
        </p:blipFill>
        <p:spPr bwMode="auto">
          <a:xfrm>
            <a:off x="438150" y="866775"/>
            <a:ext cx="8267700" cy="512445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13174205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3"/>
          <p:cNvSpPr>
            <a:spLocks noChangeShapeType="1"/>
          </p:cNvSpPr>
          <p:nvPr/>
        </p:nvSpPr>
        <p:spPr bwMode="auto">
          <a:xfrm>
            <a:off x="2813050" y="3305176"/>
            <a:ext cx="1073150" cy="3413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891" name="Line 4"/>
          <p:cNvSpPr>
            <a:spLocks noChangeShapeType="1"/>
          </p:cNvSpPr>
          <p:nvPr/>
        </p:nvSpPr>
        <p:spPr bwMode="auto">
          <a:xfrm flipH="1">
            <a:off x="1093788" y="3663950"/>
            <a:ext cx="644525" cy="4318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892" name="Line 5"/>
          <p:cNvSpPr>
            <a:spLocks noChangeShapeType="1"/>
          </p:cNvSpPr>
          <p:nvPr/>
        </p:nvSpPr>
        <p:spPr bwMode="auto">
          <a:xfrm flipH="1">
            <a:off x="3224213" y="3663950"/>
            <a:ext cx="644525" cy="4318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893" name="Line 6"/>
          <p:cNvSpPr>
            <a:spLocks noChangeShapeType="1"/>
          </p:cNvSpPr>
          <p:nvPr/>
        </p:nvSpPr>
        <p:spPr bwMode="auto">
          <a:xfrm>
            <a:off x="1739900" y="3646488"/>
            <a:ext cx="0" cy="44926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894" name="Line 7"/>
          <p:cNvSpPr>
            <a:spLocks noChangeShapeType="1"/>
          </p:cNvSpPr>
          <p:nvPr/>
        </p:nvSpPr>
        <p:spPr bwMode="auto">
          <a:xfrm>
            <a:off x="3868738" y="3649664"/>
            <a:ext cx="0" cy="446087"/>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895" name="Text Box 8"/>
          <p:cNvSpPr txBox="1">
            <a:spLocks noChangeArrowheads="1"/>
          </p:cNvSpPr>
          <p:nvPr/>
        </p:nvSpPr>
        <p:spPr bwMode="auto">
          <a:xfrm>
            <a:off x="1577975" y="39004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896" name="Text Box 9"/>
          <p:cNvSpPr txBox="1">
            <a:spLocks noChangeArrowheads="1"/>
          </p:cNvSpPr>
          <p:nvPr/>
        </p:nvSpPr>
        <p:spPr bwMode="auto">
          <a:xfrm>
            <a:off x="3706814" y="39020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897" name="Text Box 10"/>
          <p:cNvSpPr txBox="1">
            <a:spLocks noChangeArrowheads="1"/>
          </p:cNvSpPr>
          <p:nvPr/>
        </p:nvSpPr>
        <p:spPr bwMode="auto">
          <a:xfrm>
            <a:off x="920750" y="39116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898" name="Text Box 11"/>
          <p:cNvSpPr txBox="1">
            <a:spLocks noChangeArrowheads="1"/>
          </p:cNvSpPr>
          <p:nvPr/>
        </p:nvSpPr>
        <p:spPr bwMode="auto">
          <a:xfrm>
            <a:off x="3062289" y="39084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899" name="Text Box 12"/>
          <p:cNvSpPr txBox="1">
            <a:spLocks noChangeArrowheads="1"/>
          </p:cNvSpPr>
          <p:nvPr/>
        </p:nvSpPr>
        <p:spPr bwMode="auto">
          <a:xfrm>
            <a:off x="1592264" y="34559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baseline="-25000">
              <a:solidFill>
                <a:srgbClr val="000000"/>
              </a:solidFill>
            </a:endParaRPr>
          </a:p>
        </p:txBody>
      </p:sp>
      <p:sp>
        <p:nvSpPr>
          <p:cNvPr id="37900" name="Text Box 13"/>
          <p:cNvSpPr txBox="1">
            <a:spLocks noChangeArrowheads="1"/>
          </p:cNvSpPr>
          <p:nvPr/>
        </p:nvSpPr>
        <p:spPr bwMode="auto">
          <a:xfrm>
            <a:off x="2660650" y="31083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01" name="Text Box 14"/>
          <p:cNvSpPr txBox="1">
            <a:spLocks noChangeArrowheads="1"/>
          </p:cNvSpPr>
          <p:nvPr/>
        </p:nvSpPr>
        <p:spPr bwMode="auto">
          <a:xfrm>
            <a:off x="3709989" y="3457576"/>
            <a:ext cx="588602"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r>
              <a:rPr lang="en-US" i="1">
                <a:solidFill>
                  <a:srgbClr val="000000"/>
                </a:solidFill>
              </a:rPr>
              <a:t>n</a:t>
            </a:r>
            <a:r>
              <a:rPr lang="en-US" i="1" baseline="-25000">
                <a:solidFill>
                  <a:srgbClr val="000000"/>
                </a:solidFill>
              </a:rPr>
              <a:t>1</a:t>
            </a:r>
            <a:r>
              <a:rPr lang="en-US" i="1">
                <a:solidFill>
                  <a:srgbClr val="000000"/>
                </a:solidFill>
              </a:rPr>
              <a:t>’</a:t>
            </a:r>
          </a:p>
        </p:txBody>
      </p:sp>
      <p:sp>
        <p:nvSpPr>
          <p:cNvPr id="37902" name="Line 15"/>
          <p:cNvSpPr>
            <a:spLocks noChangeShapeType="1"/>
          </p:cNvSpPr>
          <p:nvPr/>
        </p:nvSpPr>
        <p:spPr bwMode="auto">
          <a:xfrm>
            <a:off x="1736725" y="4097339"/>
            <a:ext cx="0" cy="649287"/>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37903" name="Line 16"/>
          <p:cNvSpPr>
            <a:spLocks noChangeShapeType="1"/>
          </p:cNvSpPr>
          <p:nvPr/>
        </p:nvSpPr>
        <p:spPr bwMode="auto">
          <a:xfrm>
            <a:off x="3868738" y="4095751"/>
            <a:ext cx="0" cy="650875"/>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37904" name="Line 17"/>
          <p:cNvSpPr>
            <a:spLocks noChangeShapeType="1"/>
          </p:cNvSpPr>
          <p:nvPr/>
        </p:nvSpPr>
        <p:spPr bwMode="auto">
          <a:xfrm>
            <a:off x="1728788" y="4770438"/>
            <a:ext cx="0" cy="5191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05" name="Line 18"/>
          <p:cNvSpPr>
            <a:spLocks noChangeShapeType="1"/>
          </p:cNvSpPr>
          <p:nvPr/>
        </p:nvSpPr>
        <p:spPr bwMode="auto">
          <a:xfrm>
            <a:off x="3862388" y="4737100"/>
            <a:ext cx="0" cy="5524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06" name="Text Box 19"/>
          <p:cNvSpPr txBox="1">
            <a:spLocks noChangeArrowheads="1"/>
          </p:cNvSpPr>
          <p:nvPr/>
        </p:nvSpPr>
        <p:spPr bwMode="auto">
          <a:xfrm>
            <a:off x="1570039" y="45418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37907" name="Text Box 20"/>
          <p:cNvSpPr txBox="1">
            <a:spLocks noChangeArrowheads="1"/>
          </p:cNvSpPr>
          <p:nvPr/>
        </p:nvSpPr>
        <p:spPr bwMode="auto">
          <a:xfrm>
            <a:off x="1568450" y="51038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08" name="Text Box 21"/>
          <p:cNvSpPr txBox="1">
            <a:spLocks noChangeArrowheads="1"/>
          </p:cNvSpPr>
          <p:nvPr/>
        </p:nvSpPr>
        <p:spPr bwMode="auto">
          <a:xfrm>
            <a:off x="3700464" y="50847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09" name="Text Box 22"/>
          <p:cNvSpPr txBox="1">
            <a:spLocks noChangeArrowheads="1"/>
          </p:cNvSpPr>
          <p:nvPr/>
        </p:nvSpPr>
        <p:spPr bwMode="auto">
          <a:xfrm>
            <a:off x="3705225" y="4541838"/>
            <a:ext cx="601427"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r>
              <a:rPr lang="en-US" i="1" baseline="-25000">
                <a:solidFill>
                  <a:srgbClr val="000000"/>
                </a:solidFill>
              </a:rPr>
              <a:t>l</a:t>
            </a:r>
            <a:r>
              <a:rPr lang="en-US" i="1">
                <a:solidFill>
                  <a:srgbClr val="000000"/>
                </a:solidFill>
              </a:rPr>
              <a:t>’</a:t>
            </a:r>
          </a:p>
        </p:txBody>
      </p:sp>
      <p:sp>
        <p:nvSpPr>
          <p:cNvPr id="105497" name="Text Box 25"/>
          <p:cNvSpPr txBox="1">
            <a:spLocks noChangeArrowheads="1"/>
          </p:cNvSpPr>
          <p:nvPr/>
        </p:nvSpPr>
        <p:spPr bwMode="auto">
          <a:xfrm>
            <a:off x="3903664" y="3708401"/>
            <a:ext cx="34655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a</a:t>
            </a:r>
            <a:r>
              <a:rPr lang="en-US" i="1" baseline="-25000">
                <a:solidFill>
                  <a:srgbClr val="000000"/>
                </a:solidFill>
              </a:rPr>
              <a:t>i</a:t>
            </a:r>
          </a:p>
        </p:txBody>
      </p:sp>
      <p:sp>
        <p:nvSpPr>
          <p:cNvPr id="37911" name="Line 30"/>
          <p:cNvSpPr>
            <a:spLocks noChangeShapeType="1"/>
          </p:cNvSpPr>
          <p:nvPr/>
        </p:nvSpPr>
        <p:spPr bwMode="auto">
          <a:xfrm flipV="1">
            <a:off x="1739900" y="3305176"/>
            <a:ext cx="1073150" cy="3413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12" name="Line 31"/>
          <p:cNvSpPr>
            <a:spLocks noChangeShapeType="1"/>
          </p:cNvSpPr>
          <p:nvPr/>
        </p:nvSpPr>
        <p:spPr bwMode="auto">
          <a:xfrm>
            <a:off x="5592763" y="5284788"/>
            <a:ext cx="1073150" cy="3413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13" name="Line 32"/>
          <p:cNvSpPr>
            <a:spLocks noChangeShapeType="1"/>
          </p:cNvSpPr>
          <p:nvPr/>
        </p:nvSpPr>
        <p:spPr bwMode="auto">
          <a:xfrm flipH="1">
            <a:off x="3873501" y="5643563"/>
            <a:ext cx="644525" cy="4318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14" name="Line 33"/>
          <p:cNvSpPr>
            <a:spLocks noChangeShapeType="1"/>
          </p:cNvSpPr>
          <p:nvPr/>
        </p:nvSpPr>
        <p:spPr bwMode="auto">
          <a:xfrm flipH="1">
            <a:off x="6003926" y="5643563"/>
            <a:ext cx="644525" cy="4318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15" name="Line 34"/>
          <p:cNvSpPr>
            <a:spLocks noChangeShapeType="1"/>
          </p:cNvSpPr>
          <p:nvPr/>
        </p:nvSpPr>
        <p:spPr bwMode="auto">
          <a:xfrm>
            <a:off x="4519613" y="5626101"/>
            <a:ext cx="0" cy="44926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16" name="Line 35"/>
          <p:cNvSpPr>
            <a:spLocks noChangeShapeType="1"/>
          </p:cNvSpPr>
          <p:nvPr/>
        </p:nvSpPr>
        <p:spPr bwMode="auto">
          <a:xfrm>
            <a:off x="6648450" y="5629275"/>
            <a:ext cx="0" cy="44608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17" name="Text Box 36"/>
          <p:cNvSpPr txBox="1">
            <a:spLocks noChangeArrowheads="1"/>
          </p:cNvSpPr>
          <p:nvPr/>
        </p:nvSpPr>
        <p:spPr bwMode="auto">
          <a:xfrm>
            <a:off x="4348164" y="58801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18" name="Text Box 37"/>
          <p:cNvSpPr txBox="1">
            <a:spLocks noChangeArrowheads="1"/>
          </p:cNvSpPr>
          <p:nvPr/>
        </p:nvSpPr>
        <p:spPr bwMode="auto">
          <a:xfrm>
            <a:off x="6486525" y="58816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19" name="Text Box 38"/>
          <p:cNvSpPr txBox="1">
            <a:spLocks noChangeArrowheads="1"/>
          </p:cNvSpPr>
          <p:nvPr/>
        </p:nvSpPr>
        <p:spPr bwMode="auto">
          <a:xfrm>
            <a:off x="3700464" y="58912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20" name="Text Box 39"/>
          <p:cNvSpPr txBox="1">
            <a:spLocks noChangeArrowheads="1"/>
          </p:cNvSpPr>
          <p:nvPr/>
        </p:nvSpPr>
        <p:spPr bwMode="auto">
          <a:xfrm>
            <a:off x="5842000" y="58880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21" name="Text Box 40"/>
          <p:cNvSpPr txBox="1">
            <a:spLocks noChangeArrowheads="1"/>
          </p:cNvSpPr>
          <p:nvPr/>
        </p:nvSpPr>
        <p:spPr bwMode="auto">
          <a:xfrm>
            <a:off x="4371975" y="54356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baseline="-25000">
              <a:solidFill>
                <a:srgbClr val="000000"/>
              </a:solidFill>
            </a:endParaRPr>
          </a:p>
        </p:txBody>
      </p:sp>
      <p:sp>
        <p:nvSpPr>
          <p:cNvPr id="37922" name="Text Box 41"/>
          <p:cNvSpPr txBox="1">
            <a:spLocks noChangeArrowheads="1"/>
          </p:cNvSpPr>
          <p:nvPr/>
        </p:nvSpPr>
        <p:spPr bwMode="auto">
          <a:xfrm>
            <a:off x="5440364" y="50879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23" name="Text Box 42"/>
          <p:cNvSpPr txBox="1">
            <a:spLocks noChangeArrowheads="1"/>
          </p:cNvSpPr>
          <p:nvPr/>
        </p:nvSpPr>
        <p:spPr bwMode="auto">
          <a:xfrm>
            <a:off x="6489700" y="543718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37924" name="Line 45"/>
          <p:cNvSpPr>
            <a:spLocks noChangeShapeType="1"/>
          </p:cNvSpPr>
          <p:nvPr/>
        </p:nvSpPr>
        <p:spPr bwMode="auto">
          <a:xfrm flipV="1">
            <a:off x="4519613" y="5284788"/>
            <a:ext cx="1073150" cy="3413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25" name="Line 50"/>
          <p:cNvSpPr>
            <a:spLocks noChangeShapeType="1"/>
          </p:cNvSpPr>
          <p:nvPr/>
        </p:nvSpPr>
        <p:spPr bwMode="auto">
          <a:xfrm>
            <a:off x="4506913" y="6076951"/>
            <a:ext cx="0" cy="619125"/>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37926" name="Line 51"/>
          <p:cNvSpPr>
            <a:spLocks noChangeShapeType="1"/>
          </p:cNvSpPr>
          <p:nvPr/>
        </p:nvSpPr>
        <p:spPr bwMode="auto">
          <a:xfrm>
            <a:off x="6648450" y="6075363"/>
            <a:ext cx="0" cy="620712"/>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37927" name="Text Box 52"/>
          <p:cNvSpPr txBox="1">
            <a:spLocks noChangeArrowheads="1"/>
          </p:cNvSpPr>
          <p:nvPr/>
        </p:nvSpPr>
        <p:spPr bwMode="auto">
          <a:xfrm>
            <a:off x="4348164" y="65214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28" name="Text Box 53"/>
          <p:cNvSpPr txBox="1">
            <a:spLocks noChangeArrowheads="1"/>
          </p:cNvSpPr>
          <p:nvPr/>
        </p:nvSpPr>
        <p:spPr bwMode="auto">
          <a:xfrm>
            <a:off x="6480175" y="65214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29" name="Line 54"/>
          <p:cNvSpPr>
            <a:spLocks noChangeShapeType="1"/>
          </p:cNvSpPr>
          <p:nvPr/>
        </p:nvSpPr>
        <p:spPr bwMode="auto">
          <a:xfrm>
            <a:off x="5954713" y="1560513"/>
            <a:ext cx="1073150" cy="3413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30" name="Line 55"/>
          <p:cNvSpPr>
            <a:spLocks noChangeShapeType="1"/>
          </p:cNvSpPr>
          <p:nvPr/>
        </p:nvSpPr>
        <p:spPr bwMode="auto">
          <a:xfrm flipH="1">
            <a:off x="4235451" y="1919288"/>
            <a:ext cx="644525" cy="4318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31" name="Line 56"/>
          <p:cNvSpPr>
            <a:spLocks noChangeShapeType="1"/>
          </p:cNvSpPr>
          <p:nvPr/>
        </p:nvSpPr>
        <p:spPr bwMode="auto">
          <a:xfrm flipH="1">
            <a:off x="6365876" y="1919288"/>
            <a:ext cx="644525" cy="4318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32" name="Line 57"/>
          <p:cNvSpPr>
            <a:spLocks noChangeShapeType="1"/>
          </p:cNvSpPr>
          <p:nvPr/>
        </p:nvSpPr>
        <p:spPr bwMode="auto">
          <a:xfrm>
            <a:off x="4881563" y="1901826"/>
            <a:ext cx="0" cy="44926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33" name="Line 58"/>
          <p:cNvSpPr>
            <a:spLocks noChangeShapeType="1"/>
          </p:cNvSpPr>
          <p:nvPr/>
        </p:nvSpPr>
        <p:spPr bwMode="auto">
          <a:xfrm>
            <a:off x="7010400" y="1905000"/>
            <a:ext cx="0" cy="446088"/>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34" name="Text Box 59"/>
          <p:cNvSpPr txBox="1">
            <a:spLocks noChangeArrowheads="1"/>
          </p:cNvSpPr>
          <p:nvPr/>
        </p:nvSpPr>
        <p:spPr bwMode="auto">
          <a:xfrm>
            <a:off x="4719639" y="215582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35" name="Text Box 60"/>
          <p:cNvSpPr txBox="1">
            <a:spLocks noChangeArrowheads="1"/>
          </p:cNvSpPr>
          <p:nvPr/>
        </p:nvSpPr>
        <p:spPr bwMode="auto">
          <a:xfrm>
            <a:off x="6848475" y="21574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36" name="Text Box 61"/>
          <p:cNvSpPr txBox="1">
            <a:spLocks noChangeArrowheads="1"/>
          </p:cNvSpPr>
          <p:nvPr/>
        </p:nvSpPr>
        <p:spPr bwMode="auto">
          <a:xfrm>
            <a:off x="4062414" y="2166938"/>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37" name="Text Box 62"/>
          <p:cNvSpPr txBox="1">
            <a:spLocks noChangeArrowheads="1"/>
          </p:cNvSpPr>
          <p:nvPr/>
        </p:nvSpPr>
        <p:spPr bwMode="auto">
          <a:xfrm>
            <a:off x="6203950" y="21637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38" name="Text Box 63"/>
          <p:cNvSpPr txBox="1">
            <a:spLocks noChangeArrowheads="1"/>
          </p:cNvSpPr>
          <p:nvPr/>
        </p:nvSpPr>
        <p:spPr bwMode="auto">
          <a:xfrm>
            <a:off x="4733925" y="1711326"/>
            <a:ext cx="729667"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r>
              <a:rPr lang="en-US" i="1" baseline="-25000">
                <a:solidFill>
                  <a:srgbClr val="000000"/>
                </a:solidFill>
              </a:rPr>
              <a:t>1</a:t>
            </a:r>
          </a:p>
        </p:txBody>
      </p:sp>
      <p:sp>
        <p:nvSpPr>
          <p:cNvPr id="37939" name="Text Box 64"/>
          <p:cNvSpPr txBox="1">
            <a:spLocks noChangeArrowheads="1"/>
          </p:cNvSpPr>
          <p:nvPr/>
        </p:nvSpPr>
        <p:spPr bwMode="auto">
          <a:xfrm>
            <a:off x="5802314" y="13636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40" name="Text Box 65"/>
          <p:cNvSpPr txBox="1">
            <a:spLocks noChangeArrowheads="1"/>
          </p:cNvSpPr>
          <p:nvPr/>
        </p:nvSpPr>
        <p:spPr bwMode="auto">
          <a:xfrm>
            <a:off x="6851650" y="171291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37941" name="Line 66"/>
          <p:cNvSpPr>
            <a:spLocks noChangeShapeType="1"/>
          </p:cNvSpPr>
          <p:nvPr/>
        </p:nvSpPr>
        <p:spPr bwMode="auto">
          <a:xfrm>
            <a:off x="4878388" y="2352675"/>
            <a:ext cx="0" cy="649288"/>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37942" name="Line 67"/>
          <p:cNvSpPr>
            <a:spLocks noChangeShapeType="1"/>
          </p:cNvSpPr>
          <p:nvPr/>
        </p:nvSpPr>
        <p:spPr bwMode="auto">
          <a:xfrm>
            <a:off x="7010400" y="2351089"/>
            <a:ext cx="0" cy="650875"/>
          </a:xfrm>
          <a:prstGeom prst="line">
            <a:avLst/>
          </a:prstGeom>
          <a:noFill/>
          <a:ln w="25400">
            <a:solidFill>
              <a:schemeClr val="tx1"/>
            </a:solidFill>
            <a:prstDash val="sysDot"/>
            <a:round/>
            <a:headEnd/>
            <a:tailEnd/>
          </a:ln>
        </p:spPr>
        <p:txBody>
          <a:bodyPr lIns="91430" tIns="45715" rIns="91430" bIns="45715"/>
          <a:lstStyle/>
          <a:p>
            <a:endParaRPr lang="he-IL">
              <a:solidFill>
                <a:srgbClr val="000000"/>
              </a:solidFill>
            </a:endParaRPr>
          </a:p>
        </p:txBody>
      </p:sp>
      <p:sp>
        <p:nvSpPr>
          <p:cNvPr id="37943" name="Line 68"/>
          <p:cNvSpPr>
            <a:spLocks noChangeShapeType="1"/>
          </p:cNvSpPr>
          <p:nvPr/>
        </p:nvSpPr>
        <p:spPr bwMode="auto">
          <a:xfrm>
            <a:off x="4870450" y="3025776"/>
            <a:ext cx="0" cy="519113"/>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44" name="Line 69"/>
          <p:cNvSpPr>
            <a:spLocks noChangeShapeType="1"/>
          </p:cNvSpPr>
          <p:nvPr/>
        </p:nvSpPr>
        <p:spPr bwMode="auto">
          <a:xfrm>
            <a:off x="7004050" y="2992438"/>
            <a:ext cx="0" cy="5524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45" name="Text Box 70"/>
          <p:cNvSpPr txBox="1">
            <a:spLocks noChangeArrowheads="1"/>
          </p:cNvSpPr>
          <p:nvPr/>
        </p:nvSpPr>
        <p:spPr bwMode="auto">
          <a:xfrm>
            <a:off x="4711700" y="2797176"/>
            <a:ext cx="721652"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r>
              <a:rPr lang="en-US" i="1">
                <a:solidFill>
                  <a:srgbClr val="000000"/>
                </a:solidFill>
              </a:rPr>
              <a:t>n</a:t>
            </a:r>
            <a:r>
              <a:rPr lang="en-US" i="1" baseline="-25000">
                <a:solidFill>
                  <a:srgbClr val="000000"/>
                </a:solidFill>
              </a:rPr>
              <a:t>k</a:t>
            </a:r>
            <a:endParaRPr lang="en-US" i="1">
              <a:solidFill>
                <a:srgbClr val="000000"/>
              </a:solidFill>
            </a:endParaRPr>
          </a:p>
        </p:txBody>
      </p:sp>
      <p:sp>
        <p:nvSpPr>
          <p:cNvPr id="37946" name="Text Box 71"/>
          <p:cNvSpPr txBox="1">
            <a:spLocks noChangeArrowheads="1"/>
          </p:cNvSpPr>
          <p:nvPr/>
        </p:nvSpPr>
        <p:spPr bwMode="auto">
          <a:xfrm>
            <a:off x="4710114" y="335915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47" name="Text Box 72"/>
          <p:cNvSpPr txBox="1">
            <a:spLocks noChangeArrowheads="1"/>
          </p:cNvSpPr>
          <p:nvPr/>
        </p:nvSpPr>
        <p:spPr bwMode="auto">
          <a:xfrm>
            <a:off x="6842125" y="3340101"/>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48" name="Text Box 73"/>
          <p:cNvSpPr txBox="1">
            <a:spLocks noChangeArrowheads="1"/>
          </p:cNvSpPr>
          <p:nvPr/>
        </p:nvSpPr>
        <p:spPr bwMode="auto">
          <a:xfrm>
            <a:off x="6846889" y="27971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endParaRPr lang="en-US" i="1">
              <a:solidFill>
                <a:srgbClr val="000000"/>
              </a:solidFill>
            </a:endParaRPr>
          </a:p>
        </p:txBody>
      </p:sp>
      <p:sp>
        <p:nvSpPr>
          <p:cNvPr id="37949" name="Text Box 75"/>
          <p:cNvSpPr txBox="1">
            <a:spLocks noChangeArrowheads="1"/>
          </p:cNvSpPr>
          <p:nvPr/>
        </p:nvSpPr>
        <p:spPr bwMode="auto">
          <a:xfrm>
            <a:off x="4921250" y="1960563"/>
            <a:ext cx="346550"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a</a:t>
            </a:r>
            <a:r>
              <a:rPr lang="en-US" i="1" baseline="-25000">
                <a:solidFill>
                  <a:srgbClr val="000000"/>
                </a:solidFill>
              </a:rPr>
              <a:t>i</a:t>
            </a:r>
          </a:p>
        </p:txBody>
      </p:sp>
      <p:sp>
        <p:nvSpPr>
          <p:cNvPr id="105549" name="Line 77"/>
          <p:cNvSpPr>
            <a:spLocks noChangeShapeType="1"/>
          </p:cNvSpPr>
          <p:nvPr/>
        </p:nvSpPr>
        <p:spPr bwMode="auto">
          <a:xfrm flipH="1">
            <a:off x="3863975" y="3673475"/>
            <a:ext cx="1588" cy="401638"/>
          </a:xfrm>
          <a:prstGeom prst="line">
            <a:avLst/>
          </a:prstGeom>
          <a:noFill/>
          <a:ln w="25400">
            <a:solidFill>
              <a:srgbClr val="FF6600"/>
            </a:solidFill>
            <a:round/>
            <a:headEnd/>
            <a:tailEnd/>
          </a:ln>
        </p:spPr>
        <p:txBody>
          <a:bodyPr lIns="91430" tIns="45715" rIns="91430" bIns="45715"/>
          <a:lstStyle/>
          <a:p>
            <a:endParaRPr lang="he-IL">
              <a:solidFill>
                <a:srgbClr val="000000"/>
              </a:solidFill>
            </a:endParaRPr>
          </a:p>
        </p:txBody>
      </p:sp>
      <p:sp>
        <p:nvSpPr>
          <p:cNvPr id="105550" name="Line 78"/>
          <p:cNvSpPr>
            <a:spLocks noChangeShapeType="1"/>
          </p:cNvSpPr>
          <p:nvPr/>
        </p:nvSpPr>
        <p:spPr bwMode="auto">
          <a:xfrm>
            <a:off x="3868738" y="4110038"/>
            <a:ext cx="0" cy="595312"/>
          </a:xfrm>
          <a:prstGeom prst="line">
            <a:avLst/>
          </a:prstGeom>
          <a:noFill/>
          <a:ln w="25400">
            <a:solidFill>
              <a:srgbClr val="FF6600"/>
            </a:solidFill>
            <a:prstDash val="sysDot"/>
            <a:round/>
            <a:headEnd/>
            <a:tailEnd/>
          </a:ln>
        </p:spPr>
        <p:txBody>
          <a:bodyPr lIns="91430" tIns="45715" rIns="91430" bIns="45715"/>
          <a:lstStyle/>
          <a:p>
            <a:endParaRPr lang="he-IL">
              <a:solidFill>
                <a:srgbClr val="000000"/>
              </a:solidFill>
            </a:endParaRPr>
          </a:p>
        </p:txBody>
      </p:sp>
      <p:sp>
        <p:nvSpPr>
          <p:cNvPr id="105551" name="Line 79"/>
          <p:cNvSpPr>
            <a:spLocks noChangeShapeType="1"/>
          </p:cNvSpPr>
          <p:nvPr/>
        </p:nvSpPr>
        <p:spPr bwMode="auto">
          <a:xfrm>
            <a:off x="4884738" y="1912938"/>
            <a:ext cx="0" cy="412750"/>
          </a:xfrm>
          <a:prstGeom prst="line">
            <a:avLst/>
          </a:prstGeom>
          <a:noFill/>
          <a:ln w="25400">
            <a:solidFill>
              <a:srgbClr val="FF6600"/>
            </a:solidFill>
            <a:round/>
            <a:headEnd/>
            <a:tailEnd/>
          </a:ln>
        </p:spPr>
        <p:txBody>
          <a:bodyPr lIns="91430" tIns="45715" rIns="91430" bIns="45715"/>
          <a:lstStyle/>
          <a:p>
            <a:endParaRPr lang="he-IL">
              <a:solidFill>
                <a:srgbClr val="000000"/>
              </a:solidFill>
            </a:endParaRPr>
          </a:p>
        </p:txBody>
      </p:sp>
      <p:sp>
        <p:nvSpPr>
          <p:cNvPr id="105552" name="Line 80"/>
          <p:cNvSpPr>
            <a:spLocks noChangeShapeType="1"/>
          </p:cNvSpPr>
          <p:nvPr/>
        </p:nvSpPr>
        <p:spPr bwMode="auto">
          <a:xfrm>
            <a:off x="4878388" y="2371725"/>
            <a:ext cx="1587" cy="642938"/>
          </a:xfrm>
          <a:prstGeom prst="line">
            <a:avLst/>
          </a:prstGeom>
          <a:noFill/>
          <a:ln w="25400">
            <a:solidFill>
              <a:srgbClr val="FF6600"/>
            </a:solidFill>
            <a:prstDash val="sysDot"/>
            <a:round/>
            <a:headEnd/>
            <a:tailEnd/>
          </a:ln>
        </p:spPr>
        <p:txBody>
          <a:bodyPr lIns="91430" tIns="45715" rIns="91430" bIns="45715"/>
          <a:lstStyle/>
          <a:p>
            <a:endParaRPr lang="he-IL">
              <a:solidFill>
                <a:srgbClr val="000000"/>
              </a:solidFill>
            </a:endParaRPr>
          </a:p>
        </p:txBody>
      </p:sp>
      <p:sp>
        <p:nvSpPr>
          <p:cNvPr id="37954" name="Line 81"/>
          <p:cNvSpPr>
            <a:spLocks noChangeShapeType="1"/>
          </p:cNvSpPr>
          <p:nvPr/>
        </p:nvSpPr>
        <p:spPr bwMode="auto">
          <a:xfrm flipV="1">
            <a:off x="4881563" y="1560513"/>
            <a:ext cx="1073150" cy="341312"/>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grpSp>
        <p:nvGrpSpPr>
          <p:cNvPr id="2" name="Group 88"/>
          <p:cNvGrpSpPr>
            <a:grpSpLocks/>
          </p:cNvGrpSpPr>
          <p:nvPr/>
        </p:nvGrpSpPr>
        <p:grpSpPr bwMode="auto">
          <a:xfrm>
            <a:off x="557213" y="2801938"/>
            <a:ext cx="6453187" cy="2133600"/>
            <a:chOff x="-15" y="1765"/>
            <a:chExt cx="4065" cy="1344"/>
          </a:xfrm>
        </p:grpSpPr>
        <p:sp>
          <p:nvSpPr>
            <p:cNvPr id="37968" name="AutoShape 74"/>
            <p:cNvSpPr>
              <a:spLocks noChangeArrowheads="1"/>
            </p:cNvSpPr>
            <p:nvPr/>
          </p:nvSpPr>
          <p:spPr bwMode="auto">
            <a:xfrm>
              <a:off x="543" y="2864"/>
              <a:ext cx="1900" cy="245"/>
            </a:xfrm>
            <a:prstGeom prst="roundRect">
              <a:avLst>
                <a:gd name="adj" fmla="val 16667"/>
              </a:avLst>
            </a:prstGeom>
            <a:noFill/>
            <a:ln w="25400">
              <a:solidFill>
                <a:srgbClr val="0000FF"/>
              </a:solidFill>
              <a:prstDash val="dash"/>
              <a:round/>
              <a:headEnd/>
              <a:tailEnd/>
            </a:ln>
          </p:spPr>
          <p:txBody>
            <a:bodyPr wrap="none" anchor="ctr"/>
            <a:lstStyle/>
            <a:p>
              <a:endParaRPr lang="he-IL">
                <a:solidFill>
                  <a:srgbClr val="000000"/>
                </a:solidFill>
              </a:endParaRPr>
            </a:p>
          </p:txBody>
        </p:sp>
        <p:sp>
          <p:nvSpPr>
            <p:cNvPr id="37969" name="Freeform 84"/>
            <p:cNvSpPr>
              <a:spLocks/>
            </p:cNvSpPr>
            <p:nvPr/>
          </p:nvSpPr>
          <p:spPr bwMode="auto">
            <a:xfrm>
              <a:off x="-15" y="1765"/>
              <a:ext cx="2715" cy="1223"/>
            </a:xfrm>
            <a:custGeom>
              <a:avLst/>
              <a:gdLst>
                <a:gd name="T0" fmla="*/ 2715 w 2715"/>
                <a:gd name="T1" fmla="*/ 131 h 1223"/>
                <a:gd name="T2" fmla="*/ 1305 w 2715"/>
                <a:gd name="T3" fmla="*/ 83 h 1223"/>
                <a:gd name="T4" fmla="*/ 189 w 2715"/>
                <a:gd name="T5" fmla="*/ 629 h 1223"/>
                <a:gd name="T6" fmla="*/ 171 w 2715"/>
                <a:gd name="T7" fmla="*/ 1055 h 1223"/>
                <a:gd name="T8" fmla="*/ 549 w 2715"/>
                <a:gd name="T9" fmla="*/ 1223 h 1223"/>
                <a:gd name="T10" fmla="*/ 0 60000 65536"/>
                <a:gd name="T11" fmla="*/ 0 60000 65536"/>
                <a:gd name="T12" fmla="*/ 0 60000 65536"/>
                <a:gd name="T13" fmla="*/ 0 60000 65536"/>
                <a:gd name="T14" fmla="*/ 0 60000 65536"/>
                <a:gd name="T15" fmla="*/ 0 w 2715"/>
                <a:gd name="T16" fmla="*/ 0 h 1223"/>
                <a:gd name="T17" fmla="*/ 2715 w 2715"/>
                <a:gd name="T18" fmla="*/ 1223 h 1223"/>
              </a:gdLst>
              <a:ahLst/>
              <a:cxnLst>
                <a:cxn ang="T10">
                  <a:pos x="T0" y="T1"/>
                </a:cxn>
                <a:cxn ang="T11">
                  <a:pos x="T2" y="T3"/>
                </a:cxn>
                <a:cxn ang="T12">
                  <a:pos x="T4" y="T5"/>
                </a:cxn>
                <a:cxn ang="T13">
                  <a:pos x="T6" y="T7"/>
                </a:cxn>
                <a:cxn ang="T14">
                  <a:pos x="T8" y="T9"/>
                </a:cxn>
              </a:cxnLst>
              <a:rect l="T15" t="T16" r="T17" b="T18"/>
              <a:pathLst>
                <a:path w="2715" h="1223">
                  <a:moveTo>
                    <a:pt x="2715" y="131"/>
                  </a:moveTo>
                  <a:cubicBezTo>
                    <a:pt x="2220" y="65"/>
                    <a:pt x="1726" y="0"/>
                    <a:pt x="1305" y="83"/>
                  </a:cubicBezTo>
                  <a:cubicBezTo>
                    <a:pt x="884" y="166"/>
                    <a:pt x="378" y="467"/>
                    <a:pt x="189" y="629"/>
                  </a:cubicBezTo>
                  <a:cubicBezTo>
                    <a:pt x="0" y="791"/>
                    <a:pt x="111" y="956"/>
                    <a:pt x="171" y="1055"/>
                  </a:cubicBezTo>
                  <a:cubicBezTo>
                    <a:pt x="231" y="1154"/>
                    <a:pt x="390" y="1188"/>
                    <a:pt x="549" y="1223"/>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sp>
          <p:nvSpPr>
            <p:cNvPr id="37970" name="Freeform 85"/>
            <p:cNvSpPr>
              <a:spLocks/>
            </p:cNvSpPr>
            <p:nvPr/>
          </p:nvSpPr>
          <p:spPr bwMode="auto">
            <a:xfrm>
              <a:off x="2436" y="1890"/>
              <a:ext cx="1614" cy="1116"/>
            </a:xfrm>
            <a:custGeom>
              <a:avLst/>
              <a:gdLst>
                <a:gd name="T0" fmla="*/ 1614 w 1614"/>
                <a:gd name="T1" fmla="*/ 0 h 1116"/>
                <a:gd name="T2" fmla="*/ 942 w 1614"/>
                <a:gd name="T3" fmla="*/ 294 h 1116"/>
                <a:gd name="T4" fmla="*/ 690 w 1614"/>
                <a:gd name="T5" fmla="*/ 822 h 1116"/>
                <a:gd name="T6" fmla="*/ 0 w 1614"/>
                <a:gd name="T7" fmla="*/ 1116 h 1116"/>
                <a:gd name="T8" fmla="*/ 0 60000 65536"/>
                <a:gd name="T9" fmla="*/ 0 60000 65536"/>
                <a:gd name="T10" fmla="*/ 0 60000 65536"/>
                <a:gd name="T11" fmla="*/ 0 60000 65536"/>
                <a:gd name="T12" fmla="*/ 0 w 1614"/>
                <a:gd name="T13" fmla="*/ 0 h 1116"/>
                <a:gd name="T14" fmla="*/ 1614 w 1614"/>
                <a:gd name="T15" fmla="*/ 1116 h 1116"/>
              </a:gdLst>
              <a:ahLst/>
              <a:cxnLst>
                <a:cxn ang="T8">
                  <a:pos x="T0" y="T1"/>
                </a:cxn>
                <a:cxn ang="T9">
                  <a:pos x="T2" y="T3"/>
                </a:cxn>
                <a:cxn ang="T10">
                  <a:pos x="T4" y="T5"/>
                </a:cxn>
                <a:cxn ang="T11">
                  <a:pos x="T6" y="T7"/>
                </a:cxn>
              </a:cxnLst>
              <a:rect l="T12" t="T13" r="T14" b="T15"/>
              <a:pathLst>
                <a:path w="1614" h="1116">
                  <a:moveTo>
                    <a:pt x="1614" y="0"/>
                  </a:moveTo>
                  <a:cubicBezTo>
                    <a:pt x="1355" y="78"/>
                    <a:pt x="1096" y="157"/>
                    <a:pt x="942" y="294"/>
                  </a:cubicBezTo>
                  <a:cubicBezTo>
                    <a:pt x="788" y="431"/>
                    <a:pt x="847" y="685"/>
                    <a:pt x="690" y="822"/>
                  </a:cubicBezTo>
                  <a:cubicBezTo>
                    <a:pt x="533" y="959"/>
                    <a:pt x="266" y="1037"/>
                    <a:pt x="0" y="1116"/>
                  </a:cubicBezTo>
                </a:path>
              </a:pathLst>
            </a:custGeom>
            <a:noFill/>
            <a:ln w="25400">
              <a:solidFill>
                <a:schemeClr val="bg1"/>
              </a:solidFill>
              <a:prstDash val="dash"/>
              <a:round/>
              <a:headEnd/>
              <a:tailEnd/>
            </a:ln>
          </p:spPr>
          <p:txBody>
            <a:bodyPr/>
            <a:lstStyle/>
            <a:p>
              <a:endParaRPr lang="he-IL">
                <a:solidFill>
                  <a:srgbClr val="000000"/>
                </a:solidFill>
              </a:endParaRPr>
            </a:p>
          </p:txBody>
        </p:sp>
      </p:grpSp>
      <p:sp>
        <p:nvSpPr>
          <p:cNvPr id="37956" name="Freeform 87"/>
          <p:cNvSpPr>
            <a:spLocks/>
          </p:cNvSpPr>
          <p:nvPr/>
        </p:nvSpPr>
        <p:spPr bwMode="auto">
          <a:xfrm>
            <a:off x="6426200" y="1482725"/>
            <a:ext cx="1989138" cy="3956050"/>
          </a:xfrm>
          <a:custGeom>
            <a:avLst/>
            <a:gdLst>
              <a:gd name="T0" fmla="*/ 2147483647 w 1253"/>
              <a:gd name="T1" fmla="*/ 2147483647 h 2492"/>
              <a:gd name="T2" fmla="*/ 2147483647 w 1253"/>
              <a:gd name="T3" fmla="*/ 2147483647 h 2492"/>
              <a:gd name="T4" fmla="*/ 2147483647 w 1253"/>
              <a:gd name="T5" fmla="*/ 2147483647 h 2492"/>
              <a:gd name="T6" fmla="*/ 2147483647 w 1253"/>
              <a:gd name="T7" fmla="*/ 2147483647 h 2492"/>
              <a:gd name="T8" fmla="*/ 2147483647 w 1253"/>
              <a:gd name="T9" fmla="*/ 2147483647 h 2492"/>
              <a:gd name="T10" fmla="*/ 2147483647 w 1253"/>
              <a:gd name="T11" fmla="*/ 2147483647 h 2492"/>
              <a:gd name="T12" fmla="*/ 0 60000 65536"/>
              <a:gd name="T13" fmla="*/ 0 60000 65536"/>
              <a:gd name="T14" fmla="*/ 0 60000 65536"/>
              <a:gd name="T15" fmla="*/ 0 60000 65536"/>
              <a:gd name="T16" fmla="*/ 0 60000 65536"/>
              <a:gd name="T17" fmla="*/ 0 60000 65536"/>
              <a:gd name="T18" fmla="*/ 0 w 1253"/>
              <a:gd name="T19" fmla="*/ 0 h 2492"/>
              <a:gd name="T20" fmla="*/ 1253 w 1253"/>
              <a:gd name="T21" fmla="*/ 2492 h 2492"/>
            </a:gdLst>
            <a:ahLst/>
            <a:cxnLst>
              <a:cxn ang="T12">
                <a:pos x="T0" y="T1"/>
              </a:cxn>
              <a:cxn ang="T13">
                <a:pos x="T2" y="T3"/>
              </a:cxn>
              <a:cxn ang="T14">
                <a:pos x="T4" y="T5"/>
              </a:cxn>
              <a:cxn ang="T15">
                <a:pos x="T6" y="T7"/>
              </a:cxn>
              <a:cxn ang="T16">
                <a:pos x="T8" y="T9"/>
              </a:cxn>
              <a:cxn ang="T17">
                <a:pos x="T10" y="T11"/>
              </a:cxn>
            </a:cxnLst>
            <a:rect l="T18" t="T19" r="T20" b="T21"/>
            <a:pathLst>
              <a:path w="1253" h="2492">
                <a:moveTo>
                  <a:pt x="368" y="266"/>
                </a:moveTo>
                <a:cubicBezTo>
                  <a:pt x="457" y="161"/>
                  <a:pt x="546" y="56"/>
                  <a:pt x="686" y="56"/>
                </a:cubicBezTo>
                <a:cubicBezTo>
                  <a:pt x="826" y="56"/>
                  <a:pt x="1163" y="0"/>
                  <a:pt x="1208" y="266"/>
                </a:cubicBezTo>
                <a:cubicBezTo>
                  <a:pt x="1253" y="532"/>
                  <a:pt x="1131" y="1362"/>
                  <a:pt x="956" y="1652"/>
                </a:cubicBezTo>
                <a:cubicBezTo>
                  <a:pt x="781" y="1942"/>
                  <a:pt x="316" y="1866"/>
                  <a:pt x="158" y="2006"/>
                </a:cubicBezTo>
                <a:cubicBezTo>
                  <a:pt x="0" y="2146"/>
                  <a:pt x="4" y="2319"/>
                  <a:pt x="8" y="2492"/>
                </a:cubicBezTo>
              </a:path>
            </a:pathLst>
          </a:custGeom>
          <a:noFill/>
          <a:ln w="25400">
            <a:solidFill>
              <a:schemeClr val="bg1"/>
            </a:solidFill>
            <a:prstDash val="dash"/>
            <a:round/>
            <a:headEnd/>
            <a:tailEnd/>
          </a:ln>
        </p:spPr>
        <p:txBody>
          <a:bodyPr lIns="91430" tIns="45715" rIns="91430" bIns="45715"/>
          <a:lstStyle/>
          <a:p>
            <a:endParaRPr lang="he-IL">
              <a:solidFill>
                <a:srgbClr val="000000"/>
              </a:solidFill>
            </a:endParaRPr>
          </a:p>
        </p:txBody>
      </p:sp>
      <p:sp>
        <p:nvSpPr>
          <p:cNvPr id="37957" name="Line 93"/>
          <p:cNvSpPr>
            <a:spLocks noChangeShapeType="1"/>
          </p:cNvSpPr>
          <p:nvPr/>
        </p:nvSpPr>
        <p:spPr bwMode="auto">
          <a:xfrm flipH="1" flipV="1">
            <a:off x="7004051" y="1901825"/>
            <a:ext cx="644525" cy="469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58" name="Text Box 94"/>
          <p:cNvSpPr txBox="1">
            <a:spLocks noChangeArrowheads="1"/>
          </p:cNvSpPr>
          <p:nvPr/>
        </p:nvSpPr>
        <p:spPr bwMode="auto">
          <a:xfrm>
            <a:off x="7486650" y="21875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59" name="Line 96"/>
          <p:cNvSpPr>
            <a:spLocks noChangeShapeType="1"/>
          </p:cNvSpPr>
          <p:nvPr/>
        </p:nvSpPr>
        <p:spPr bwMode="auto">
          <a:xfrm flipH="1" flipV="1">
            <a:off x="4897438" y="1890713"/>
            <a:ext cx="644525" cy="469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60" name="Text Box 97"/>
          <p:cNvSpPr txBox="1">
            <a:spLocks noChangeArrowheads="1"/>
          </p:cNvSpPr>
          <p:nvPr/>
        </p:nvSpPr>
        <p:spPr bwMode="auto">
          <a:xfrm>
            <a:off x="5380039" y="21764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37961" name="Line 99"/>
          <p:cNvSpPr>
            <a:spLocks noChangeShapeType="1"/>
          </p:cNvSpPr>
          <p:nvPr/>
        </p:nvSpPr>
        <p:spPr bwMode="auto">
          <a:xfrm flipH="1" flipV="1">
            <a:off x="1754188" y="3643313"/>
            <a:ext cx="644525" cy="46990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37962" name="Text Box 100"/>
          <p:cNvSpPr txBox="1">
            <a:spLocks noChangeArrowheads="1"/>
          </p:cNvSpPr>
          <p:nvPr/>
        </p:nvSpPr>
        <p:spPr bwMode="auto">
          <a:xfrm>
            <a:off x="2236789" y="39290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grpSp>
        <p:nvGrpSpPr>
          <p:cNvPr id="3" name="Group 103"/>
          <p:cNvGrpSpPr>
            <a:grpSpLocks/>
          </p:cNvGrpSpPr>
          <p:nvPr/>
        </p:nvGrpSpPr>
        <p:grpSpPr bwMode="auto">
          <a:xfrm>
            <a:off x="3876675" y="1905001"/>
            <a:ext cx="3175000" cy="3908425"/>
            <a:chOff x="2076" y="1206"/>
            <a:chExt cx="2000" cy="2462"/>
          </a:xfrm>
        </p:grpSpPr>
        <p:sp>
          <p:nvSpPr>
            <p:cNvPr id="37965" name="AutoShape 23"/>
            <p:cNvSpPr>
              <a:spLocks noChangeArrowheads="1"/>
            </p:cNvSpPr>
            <p:nvPr/>
          </p:nvSpPr>
          <p:spPr bwMode="auto">
            <a:xfrm>
              <a:off x="2302" y="3423"/>
              <a:ext cx="1774" cy="245"/>
            </a:xfrm>
            <a:prstGeom prst="roundRect">
              <a:avLst>
                <a:gd name="adj" fmla="val 16667"/>
              </a:avLst>
            </a:prstGeom>
            <a:noFill/>
            <a:ln w="25400">
              <a:solidFill>
                <a:srgbClr val="0000FF"/>
              </a:solidFill>
              <a:prstDash val="dash"/>
              <a:round/>
              <a:headEnd/>
              <a:tailEnd/>
            </a:ln>
          </p:spPr>
          <p:txBody>
            <a:bodyPr wrap="none" anchor="ctr"/>
            <a:lstStyle/>
            <a:p>
              <a:endParaRPr lang="he-IL">
                <a:solidFill>
                  <a:srgbClr val="000000"/>
                </a:solidFill>
              </a:endParaRPr>
            </a:p>
          </p:txBody>
        </p:sp>
        <p:sp>
          <p:nvSpPr>
            <p:cNvPr id="37966" name="Freeform 101"/>
            <p:cNvSpPr>
              <a:spLocks/>
            </p:cNvSpPr>
            <p:nvPr/>
          </p:nvSpPr>
          <p:spPr bwMode="auto">
            <a:xfrm>
              <a:off x="2706" y="1206"/>
              <a:ext cx="1296" cy="2202"/>
            </a:xfrm>
            <a:custGeom>
              <a:avLst/>
              <a:gdLst>
                <a:gd name="T0" fmla="*/ 0 w 1296"/>
                <a:gd name="T1" fmla="*/ 0 h 2202"/>
                <a:gd name="T2" fmla="*/ 120 w 1296"/>
                <a:gd name="T3" fmla="*/ 354 h 2202"/>
                <a:gd name="T4" fmla="*/ 606 w 1296"/>
                <a:gd name="T5" fmla="*/ 714 h 2202"/>
                <a:gd name="T6" fmla="*/ 1152 w 1296"/>
                <a:gd name="T7" fmla="*/ 1596 h 2202"/>
                <a:gd name="T8" fmla="*/ 1296 w 1296"/>
                <a:gd name="T9" fmla="*/ 2202 h 2202"/>
                <a:gd name="T10" fmla="*/ 0 60000 65536"/>
                <a:gd name="T11" fmla="*/ 0 60000 65536"/>
                <a:gd name="T12" fmla="*/ 0 60000 65536"/>
                <a:gd name="T13" fmla="*/ 0 60000 65536"/>
                <a:gd name="T14" fmla="*/ 0 60000 65536"/>
                <a:gd name="T15" fmla="*/ 0 w 1296"/>
                <a:gd name="T16" fmla="*/ 0 h 2202"/>
                <a:gd name="T17" fmla="*/ 1296 w 1296"/>
                <a:gd name="T18" fmla="*/ 2202 h 2202"/>
              </a:gdLst>
              <a:ahLst/>
              <a:cxnLst>
                <a:cxn ang="T10">
                  <a:pos x="T0" y="T1"/>
                </a:cxn>
                <a:cxn ang="T11">
                  <a:pos x="T2" y="T3"/>
                </a:cxn>
                <a:cxn ang="T12">
                  <a:pos x="T4" y="T5"/>
                </a:cxn>
                <a:cxn ang="T13">
                  <a:pos x="T6" y="T7"/>
                </a:cxn>
                <a:cxn ang="T14">
                  <a:pos x="T8" y="T9"/>
                </a:cxn>
              </a:cxnLst>
              <a:rect l="T15" t="T16" r="T17" b="T18"/>
              <a:pathLst>
                <a:path w="1296" h="2202">
                  <a:moveTo>
                    <a:pt x="0" y="0"/>
                  </a:moveTo>
                  <a:cubicBezTo>
                    <a:pt x="9" y="117"/>
                    <a:pt x="19" y="235"/>
                    <a:pt x="120" y="354"/>
                  </a:cubicBezTo>
                  <a:cubicBezTo>
                    <a:pt x="221" y="473"/>
                    <a:pt x="434" y="507"/>
                    <a:pt x="606" y="714"/>
                  </a:cubicBezTo>
                  <a:cubicBezTo>
                    <a:pt x="778" y="921"/>
                    <a:pt x="1037" y="1348"/>
                    <a:pt x="1152" y="1596"/>
                  </a:cubicBezTo>
                  <a:cubicBezTo>
                    <a:pt x="1267" y="1844"/>
                    <a:pt x="1272" y="2101"/>
                    <a:pt x="1296" y="2202"/>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sp>
          <p:nvSpPr>
            <p:cNvPr id="37967" name="Freeform 102"/>
            <p:cNvSpPr>
              <a:spLocks/>
            </p:cNvSpPr>
            <p:nvPr/>
          </p:nvSpPr>
          <p:spPr bwMode="auto">
            <a:xfrm>
              <a:off x="2076" y="2091"/>
              <a:ext cx="504" cy="1299"/>
            </a:xfrm>
            <a:custGeom>
              <a:avLst/>
              <a:gdLst>
                <a:gd name="T0" fmla="*/ 0 w 504"/>
                <a:gd name="T1" fmla="*/ 207 h 1299"/>
                <a:gd name="T2" fmla="*/ 120 w 504"/>
                <a:gd name="T3" fmla="*/ 21 h 1299"/>
                <a:gd name="T4" fmla="*/ 378 w 504"/>
                <a:gd name="T5" fmla="*/ 81 h 1299"/>
                <a:gd name="T6" fmla="*/ 480 w 504"/>
                <a:gd name="T7" fmla="*/ 333 h 1299"/>
                <a:gd name="T8" fmla="*/ 504 w 504"/>
                <a:gd name="T9" fmla="*/ 1299 h 1299"/>
                <a:gd name="T10" fmla="*/ 0 60000 65536"/>
                <a:gd name="T11" fmla="*/ 0 60000 65536"/>
                <a:gd name="T12" fmla="*/ 0 60000 65536"/>
                <a:gd name="T13" fmla="*/ 0 60000 65536"/>
                <a:gd name="T14" fmla="*/ 0 60000 65536"/>
                <a:gd name="T15" fmla="*/ 0 w 504"/>
                <a:gd name="T16" fmla="*/ 0 h 1299"/>
                <a:gd name="T17" fmla="*/ 504 w 504"/>
                <a:gd name="T18" fmla="*/ 1299 h 1299"/>
              </a:gdLst>
              <a:ahLst/>
              <a:cxnLst>
                <a:cxn ang="T10">
                  <a:pos x="T0" y="T1"/>
                </a:cxn>
                <a:cxn ang="T11">
                  <a:pos x="T2" y="T3"/>
                </a:cxn>
                <a:cxn ang="T12">
                  <a:pos x="T4" y="T5"/>
                </a:cxn>
                <a:cxn ang="T13">
                  <a:pos x="T6" y="T7"/>
                </a:cxn>
                <a:cxn ang="T14">
                  <a:pos x="T8" y="T9"/>
                </a:cxn>
              </a:cxnLst>
              <a:rect l="T15" t="T16" r="T17" b="T18"/>
              <a:pathLst>
                <a:path w="504" h="1299">
                  <a:moveTo>
                    <a:pt x="0" y="207"/>
                  </a:moveTo>
                  <a:cubicBezTo>
                    <a:pt x="28" y="124"/>
                    <a:pt x="57" y="42"/>
                    <a:pt x="120" y="21"/>
                  </a:cubicBezTo>
                  <a:cubicBezTo>
                    <a:pt x="183" y="0"/>
                    <a:pt x="318" y="29"/>
                    <a:pt x="378" y="81"/>
                  </a:cubicBezTo>
                  <a:cubicBezTo>
                    <a:pt x="438" y="133"/>
                    <a:pt x="459" y="130"/>
                    <a:pt x="480" y="333"/>
                  </a:cubicBezTo>
                  <a:cubicBezTo>
                    <a:pt x="501" y="536"/>
                    <a:pt x="500" y="1134"/>
                    <a:pt x="504" y="1299"/>
                  </a:cubicBezTo>
                </a:path>
              </a:pathLst>
            </a:custGeom>
            <a:noFill/>
            <a:ln w="25400">
              <a:solidFill>
                <a:srgbClr val="0000FF"/>
              </a:solidFill>
              <a:prstDash val="dash"/>
              <a:round/>
              <a:headEnd/>
              <a:tailEnd type="triangle" w="lg" len="lg"/>
            </a:ln>
          </p:spPr>
          <p:txBody>
            <a:bodyPr/>
            <a:lstStyle/>
            <a:p>
              <a:endParaRPr lang="he-IL">
                <a:solidFill>
                  <a:srgbClr val="000000"/>
                </a:solidFill>
              </a:endParaRPr>
            </a:p>
          </p:txBody>
        </p:sp>
      </p:grpSp>
      <p:pic>
        <p:nvPicPr>
          <p:cNvPr id="37964" name="Picture 83"/>
          <p:cNvPicPr>
            <a:picLocks noChangeAspect="1" noChangeArrowheads="1"/>
          </p:cNvPicPr>
          <p:nvPr/>
        </p:nvPicPr>
        <p:blipFill>
          <a:blip r:embed="rId2" cstate="print"/>
          <a:srcRect/>
          <a:stretch>
            <a:fillRect/>
          </a:stretch>
        </p:blipFill>
        <p:spPr bwMode="auto">
          <a:xfrm>
            <a:off x="306388" y="211139"/>
            <a:ext cx="7381875" cy="115252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08761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5551"/>
                                        </p:tgtEl>
                                        <p:attrNameLst>
                                          <p:attrName>style.visibility</p:attrName>
                                        </p:attrNameLst>
                                      </p:cBhvr>
                                      <p:to>
                                        <p:strVal val="visible"/>
                                      </p:to>
                                    </p:set>
                                    <p:animEffect transition="in" filter="wipe(up)">
                                      <p:cBhvr>
                                        <p:cTn id="7" dur="500"/>
                                        <p:tgtEl>
                                          <p:spTgt spid="10555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552"/>
                                        </p:tgtEl>
                                        <p:attrNameLst>
                                          <p:attrName>style.visibility</p:attrName>
                                        </p:attrNameLst>
                                      </p:cBhvr>
                                      <p:to>
                                        <p:strVal val="visible"/>
                                      </p:to>
                                    </p:set>
                                    <p:animEffect transition="in" filter="wipe(up)">
                                      <p:cBhvr>
                                        <p:cTn id="11" dur="500"/>
                                        <p:tgtEl>
                                          <p:spTgt spid="105552"/>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5549"/>
                                        </p:tgtEl>
                                        <p:attrNameLst>
                                          <p:attrName>style.visibility</p:attrName>
                                        </p:attrNameLst>
                                      </p:cBhvr>
                                      <p:to>
                                        <p:strVal val="visible"/>
                                      </p:to>
                                    </p:set>
                                    <p:animEffect transition="in" filter="wipe(up)">
                                      <p:cBhvr>
                                        <p:cTn id="23" dur="500"/>
                                        <p:tgtEl>
                                          <p:spTgt spid="105549"/>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05550"/>
                                        </p:tgtEl>
                                        <p:attrNameLst>
                                          <p:attrName>style.visibility</p:attrName>
                                        </p:attrNameLst>
                                      </p:cBhvr>
                                      <p:to>
                                        <p:strVal val="visible"/>
                                      </p:to>
                                    </p:set>
                                    <p:animEffect transition="in" filter="wipe(up)">
                                      <p:cBhvr>
                                        <p:cTn id="27" dur="500"/>
                                        <p:tgtEl>
                                          <p:spTgt spid="105550"/>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strVal val="#ppt_w*0.70"/>
                                          </p:val>
                                        </p:tav>
                                        <p:tav tm="100000">
                                          <p:val>
                                            <p:strVal val="#ppt_w"/>
                                          </p:val>
                                        </p:tav>
                                      </p:tavLst>
                                    </p:anim>
                                    <p:anim calcmode="lin" valueType="num">
                                      <p:cBhvr>
                                        <p:cTn id="33" dur="1000" fill="hold"/>
                                        <p:tgtEl>
                                          <p:spTgt spid="3"/>
                                        </p:tgtEl>
                                        <p:attrNameLst>
                                          <p:attrName>ppt_h</p:attrName>
                                        </p:attrNameLst>
                                      </p:cBhvr>
                                      <p:tavLst>
                                        <p:tav tm="0">
                                          <p:val>
                                            <p:strVal val="#ppt_h"/>
                                          </p:val>
                                        </p:tav>
                                        <p:tav tm="100000">
                                          <p:val>
                                            <p:strVal val="#ppt_h"/>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05497">
                                            <p:txEl>
                                              <p:pRg st="0" end="0"/>
                                            </p:txEl>
                                          </p:spTgt>
                                        </p:tgtEl>
                                        <p:attrNameLst>
                                          <p:attrName>style.visibility</p:attrName>
                                        </p:attrNameLst>
                                      </p:cBhvr>
                                      <p:to>
                                        <p:strVal val="visible"/>
                                      </p:to>
                                    </p:set>
                                    <p:animEffect transition="in" filter="wipe(down)">
                                      <p:cBhvr>
                                        <p:cTn id="39" dur="580">
                                          <p:stCondLst>
                                            <p:cond delay="0"/>
                                          </p:stCondLst>
                                        </p:cTn>
                                        <p:tgtEl>
                                          <p:spTgt spid="105497">
                                            <p:txEl>
                                              <p:pRg st="0" end="0"/>
                                            </p:txEl>
                                          </p:spTgt>
                                        </p:tgtEl>
                                      </p:cBhvr>
                                    </p:animEffect>
                                    <p:anim calcmode="lin" valueType="num">
                                      <p:cBhvr>
                                        <p:cTn id="40" dur="1822" tmFilter="0,0; 0.14,0.36; 0.43,0.73; 0.71,0.91; 1.0,1.0">
                                          <p:stCondLst>
                                            <p:cond delay="0"/>
                                          </p:stCondLst>
                                        </p:cTn>
                                        <p:tgtEl>
                                          <p:spTgt spid="105497">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5497">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5497">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5497">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5497">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5497">
                                            <p:txEl>
                                              <p:pRg st="0" end="0"/>
                                            </p:txEl>
                                          </p:spTgt>
                                        </p:tgtEl>
                                      </p:cBhvr>
                                      <p:to x="100000" y="60000"/>
                                    </p:animScale>
                                    <p:animScale>
                                      <p:cBhvr>
                                        <p:cTn id="46" dur="166" decel="50000">
                                          <p:stCondLst>
                                            <p:cond delay="676"/>
                                          </p:stCondLst>
                                        </p:cTn>
                                        <p:tgtEl>
                                          <p:spTgt spid="105497">
                                            <p:txEl>
                                              <p:pRg st="0" end="0"/>
                                            </p:txEl>
                                          </p:spTgt>
                                        </p:tgtEl>
                                      </p:cBhvr>
                                      <p:to x="100000" y="100000"/>
                                    </p:animScale>
                                    <p:animScale>
                                      <p:cBhvr>
                                        <p:cTn id="47" dur="26">
                                          <p:stCondLst>
                                            <p:cond delay="1312"/>
                                          </p:stCondLst>
                                        </p:cTn>
                                        <p:tgtEl>
                                          <p:spTgt spid="105497">
                                            <p:txEl>
                                              <p:pRg st="0" end="0"/>
                                            </p:txEl>
                                          </p:spTgt>
                                        </p:tgtEl>
                                      </p:cBhvr>
                                      <p:to x="100000" y="80000"/>
                                    </p:animScale>
                                    <p:animScale>
                                      <p:cBhvr>
                                        <p:cTn id="48" dur="166" decel="50000">
                                          <p:stCondLst>
                                            <p:cond delay="1338"/>
                                          </p:stCondLst>
                                        </p:cTn>
                                        <p:tgtEl>
                                          <p:spTgt spid="105497">
                                            <p:txEl>
                                              <p:pRg st="0" end="0"/>
                                            </p:txEl>
                                          </p:spTgt>
                                        </p:tgtEl>
                                      </p:cBhvr>
                                      <p:to x="100000" y="100000"/>
                                    </p:animScale>
                                    <p:animScale>
                                      <p:cBhvr>
                                        <p:cTn id="49" dur="26">
                                          <p:stCondLst>
                                            <p:cond delay="1642"/>
                                          </p:stCondLst>
                                        </p:cTn>
                                        <p:tgtEl>
                                          <p:spTgt spid="105497">
                                            <p:txEl>
                                              <p:pRg st="0" end="0"/>
                                            </p:txEl>
                                          </p:spTgt>
                                        </p:tgtEl>
                                      </p:cBhvr>
                                      <p:to x="100000" y="90000"/>
                                    </p:animScale>
                                    <p:animScale>
                                      <p:cBhvr>
                                        <p:cTn id="50" dur="166" decel="50000">
                                          <p:stCondLst>
                                            <p:cond delay="1668"/>
                                          </p:stCondLst>
                                        </p:cTn>
                                        <p:tgtEl>
                                          <p:spTgt spid="105497">
                                            <p:txEl>
                                              <p:pRg st="0" end="0"/>
                                            </p:txEl>
                                          </p:spTgt>
                                        </p:tgtEl>
                                      </p:cBhvr>
                                      <p:to x="100000" y="100000"/>
                                    </p:animScale>
                                    <p:animScale>
                                      <p:cBhvr>
                                        <p:cTn id="51" dur="26">
                                          <p:stCondLst>
                                            <p:cond delay="1808"/>
                                          </p:stCondLst>
                                        </p:cTn>
                                        <p:tgtEl>
                                          <p:spTgt spid="105497">
                                            <p:txEl>
                                              <p:pRg st="0" end="0"/>
                                            </p:txEl>
                                          </p:spTgt>
                                        </p:tgtEl>
                                      </p:cBhvr>
                                      <p:to x="100000" y="95000"/>
                                    </p:animScale>
                                    <p:animScale>
                                      <p:cBhvr>
                                        <p:cTn id="52" dur="166" decel="50000">
                                          <p:stCondLst>
                                            <p:cond delay="1834"/>
                                          </p:stCondLst>
                                        </p:cTn>
                                        <p:tgtEl>
                                          <p:spTgt spid="10549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49" grpId="0" animBg="1"/>
      <p:bldP spid="105550" grpId="0" animBg="1"/>
      <p:bldP spid="105551" grpId="0" animBg="1"/>
      <p:bldP spid="105552"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0"/>
          <p:cNvSpPr>
            <a:spLocks noChangeShapeType="1"/>
          </p:cNvSpPr>
          <p:nvPr/>
        </p:nvSpPr>
        <p:spPr bwMode="auto">
          <a:xfrm flipH="1">
            <a:off x="5287963" y="2760664"/>
            <a:ext cx="23812" cy="3862387"/>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7107" name="Line 23"/>
          <p:cNvSpPr>
            <a:spLocks noChangeShapeType="1"/>
          </p:cNvSpPr>
          <p:nvPr/>
        </p:nvSpPr>
        <p:spPr bwMode="auto">
          <a:xfrm flipH="1">
            <a:off x="5314950" y="3862389"/>
            <a:ext cx="1708150" cy="3175"/>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7108" name="Line 25"/>
          <p:cNvSpPr>
            <a:spLocks noChangeShapeType="1"/>
          </p:cNvSpPr>
          <p:nvPr/>
        </p:nvSpPr>
        <p:spPr bwMode="auto">
          <a:xfrm flipH="1" flipV="1">
            <a:off x="5289550" y="5567363"/>
            <a:ext cx="1706563" cy="6350"/>
          </a:xfrm>
          <a:prstGeom prst="line">
            <a:avLst/>
          </a:prstGeom>
          <a:noFill/>
          <a:ln w="25400">
            <a:solidFill>
              <a:schemeClr val="tx1"/>
            </a:solidFill>
            <a:round/>
            <a:headEnd/>
            <a:tailEnd/>
          </a:ln>
        </p:spPr>
        <p:txBody>
          <a:bodyPr lIns="91430" tIns="45715" rIns="91430" bIns="45715"/>
          <a:lstStyle/>
          <a:p>
            <a:endParaRPr lang="he-IL">
              <a:solidFill>
                <a:srgbClr val="000000"/>
              </a:solidFill>
            </a:endParaRPr>
          </a:p>
        </p:txBody>
      </p:sp>
      <p:sp>
        <p:nvSpPr>
          <p:cNvPr id="47109" name="Text Box 26"/>
          <p:cNvSpPr txBox="1">
            <a:spLocks noChangeArrowheads="1"/>
          </p:cNvSpPr>
          <p:nvPr/>
        </p:nvSpPr>
        <p:spPr bwMode="auto">
          <a:xfrm>
            <a:off x="5121275" y="64166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7110" name="Text Box 27"/>
          <p:cNvSpPr txBox="1">
            <a:spLocks noChangeArrowheads="1"/>
          </p:cNvSpPr>
          <p:nvPr/>
        </p:nvSpPr>
        <p:spPr bwMode="auto">
          <a:xfrm>
            <a:off x="5154613" y="3667125"/>
            <a:ext cx="620663"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p>
          <a:p>
            <a:r>
              <a:rPr lang="en-US">
                <a:solidFill>
                  <a:srgbClr val="000000"/>
                </a:solidFill>
              </a:rPr>
              <a:t>    </a:t>
            </a:r>
            <a:r>
              <a:rPr lang="en-US" i="1">
                <a:solidFill>
                  <a:srgbClr val="000000"/>
                </a:solidFill>
              </a:rPr>
              <a:t>n’</a:t>
            </a:r>
          </a:p>
        </p:txBody>
      </p:sp>
      <p:sp>
        <p:nvSpPr>
          <p:cNvPr id="47111" name="Text Box 28"/>
          <p:cNvSpPr txBox="1">
            <a:spLocks noChangeArrowheads="1"/>
          </p:cNvSpPr>
          <p:nvPr/>
        </p:nvSpPr>
        <p:spPr bwMode="auto">
          <a:xfrm>
            <a:off x="5129213" y="5370513"/>
            <a:ext cx="663367" cy="646321"/>
          </a:xfrm>
          <a:prstGeom prst="rect">
            <a:avLst/>
          </a:prstGeom>
          <a:noFill/>
          <a:ln w="25400">
            <a:noFill/>
            <a:miter lim="800000"/>
            <a:headEnd/>
            <a:tailEnd/>
          </a:ln>
        </p:spPr>
        <p:txBody>
          <a:bodyPr wrap="none" lIns="91430" tIns="45715" rIns="91430" bIns="45715">
            <a:spAutoFit/>
          </a:bodyPr>
          <a:lstStyle/>
          <a:p>
            <a:r>
              <a:rPr lang="en-US">
                <a:solidFill>
                  <a:srgbClr val="000000"/>
                </a:solidFill>
              </a:rPr>
              <a:t>● </a:t>
            </a:r>
          </a:p>
          <a:p>
            <a:r>
              <a:rPr lang="en-US">
                <a:solidFill>
                  <a:srgbClr val="000000"/>
                </a:solidFill>
              </a:rPr>
              <a:t>    </a:t>
            </a:r>
            <a:r>
              <a:rPr lang="en-US" i="1">
                <a:solidFill>
                  <a:srgbClr val="000000"/>
                </a:solidFill>
              </a:rPr>
              <a:t>n’’</a:t>
            </a:r>
          </a:p>
        </p:txBody>
      </p:sp>
      <p:sp>
        <p:nvSpPr>
          <p:cNvPr id="47112" name="Text Box 30"/>
          <p:cNvSpPr txBox="1">
            <a:spLocks noChangeArrowheads="1"/>
          </p:cNvSpPr>
          <p:nvPr/>
        </p:nvSpPr>
        <p:spPr bwMode="auto">
          <a:xfrm>
            <a:off x="5156200" y="2532063"/>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7113" name="Text Box 31"/>
          <p:cNvSpPr txBox="1">
            <a:spLocks noChangeArrowheads="1"/>
          </p:cNvSpPr>
          <p:nvPr/>
        </p:nvSpPr>
        <p:spPr bwMode="auto">
          <a:xfrm>
            <a:off x="6802439" y="53752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47114" name="Text Box 32"/>
          <p:cNvSpPr txBox="1">
            <a:spLocks noChangeArrowheads="1"/>
          </p:cNvSpPr>
          <p:nvPr/>
        </p:nvSpPr>
        <p:spPr bwMode="auto">
          <a:xfrm>
            <a:off x="6864350" y="3660776"/>
            <a:ext cx="324108" cy="369322"/>
          </a:xfrm>
          <a:prstGeom prst="rect">
            <a:avLst/>
          </a:prstGeom>
          <a:noFill/>
          <a:ln w="25400">
            <a:noFill/>
            <a:miter lim="800000"/>
            <a:headEnd/>
            <a:tailEnd/>
          </a:ln>
        </p:spPr>
        <p:txBody>
          <a:bodyPr wrap="none" lIns="91430" tIns="45715" rIns="91430" bIns="45715">
            <a:spAutoFit/>
          </a:bodyPr>
          <a:lstStyle/>
          <a:p>
            <a:r>
              <a:rPr lang="en-US">
                <a:solidFill>
                  <a:srgbClr val="000000"/>
                </a:solidFill>
              </a:rPr>
              <a:t>●</a:t>
            </a:r>
          </a:p>
        </p:txBody>
      </p:sp>
      <p:sp>
        <p:nvSpPr>
          <p:cNvPr id="29729" name="AutoShape 33"/>
          <p:cNvSpPr>
            <a:spLocks noChangeArrowheads="1"/>
          </p:cNvSpPr>
          <p:nvPr/>
        </p:nvSpPr>
        <p:spPr bwMode="auto">
          <a:xfrm rot="-5400000">
            <a:off x="4205288" y="4518026"/>
            <a:ext cx="2492375" cy="746125"/>
          </a:xfrm>
          <a:prstGeom prst="roundRect">
            <a:avLst>
              <a:gd name="adj" fmla="val 16667"/>
            </a:avLst>
          </a:prstGeom>
          <a:noFill/>
          <a:ln w="25400">
            <a:solidFill>
              <a:srgbClr val="0000FF"/>
            </a:solidFill>
            <a:prstDash val="dash"/>
            <a:round/>
            <a:headEnd/>
            <a:tailEnd/>
          </a:ln>
        </p:spPr>
        <p:txBody>
          <a:bodyPr wrap="none" lIns="91430" tIns="45715" rIns="91430" bIns="45715" anchor="ctr"/>
          <a:lstStyle/>
          <a:p>
            <a:endParaRPr lang="he-IL">
              <a:solidFill>
                <a:srgbClr val="000000"/>
              </a:solidFill>
            </a:endParaRPr>
          </a:p>
        </p:txBody>
      </p:sp>
      <p:sp>
        <p:nvSpPr>
          <p:cNvPr id="47116" name="Text Box 34"/>
          <p:cNvSpPr txBox="1">
            <a:spLocks noChangeArrowheads="1"/>
          </p:cNvSpPr>
          <p:nvPr/>
        </p:nvSpPr>
        <p:spPr bwMode="auto">
          <a:xfrm>
            <a:off x="5418139" y="4621213"/>
            <a:ext cx="235942" cy="369322"/>
          </a:xfrm>
          <a:prstGeom prst="rect">
            <a:avLst/>
          </a:prstGeom>
          <a:noFill/>
          <a:ln w="25400">
            <a:noFill/>
            <a:miter lim="800000"/>
            <a:headEnd/>
            <a:tailEnd/>
          </a:ln>
        </p:spPr>
        <p:txBody>
          <a:bodyPr wrap="none" lIns="91430" tIns="45715" rIns="91430" bIns="45715">
            <a:spAutoFit/>
          </a:bodyPr>
          <a:lstStyle/>
          <a:p>
            <a:r>
              <a:rPr lang="en-US" i="1">
                <a:solidFill>
                  <a:srgbClr val="000000"/>
                </a:solidFill>
              </a:rPr>
              <a:t>i</a:t>
            </a:r>
          </a:p>
        </p:txBody>
      </p:sp>
      <p:sp>
        <p:nvSpPr>
          <p:cNvPr id="29732" name="Line 36"/>
          <p:cNvSpPr>
            <a:spLocks noChangeShapeType="1"/>
          </p:cNvSpPr>
          <p:nvPr/>
        </p:nvSpPr>
        <p:spPr bwMode="auto">
          <a:xfrm flipH="1">
            <a:off x="3686175" y="2760664"/>
            <a:ext cx="3309938" cy="3862387"/>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sp>
        <p:nvSpPr>
          <p:cNvPr id="29733" name="Line 37"/>
          <p:cNvSpPr>
            <a:spLocks noChangeShapeType="1"/>
          </p:cNvSpPr>
          <p:nvPr/>
        </p:nvSpPr>
        <p:spPr bwMode="auto">
          <a:xfrm>
            <a:off x="3492500" y="2898775"/>
            <a:ext cx="4140200" cy="3517900"/>
          </a:xfrm>
          <a:prstGeom prst="line">
            <a:avLst/>
          </a:prstGeom>
          <a:noFill/>
          <a:ln w="44450">
            <a:solidFill>
              <a:srgbClr val="FF0000"/>
            </a:solidFill>
            <a:round/>
            <a:headEnd/>
            <a:tailEnd/>
          </a:ln>
        </p:spPr>
        <p:txBody>
          <a:bodyPr lIns="91430" tIns="45715" rIns="91430" bIns="45715"/>
          <a:lstStyle/>
          <a:p>
            <a:endParaRPr lang="he-IL">
              <a:solidFill>
                <a:srgbClr val="000000"/>
              </a:solidFill>
            </a:endParaRPr>
          </a:p>
        </p:txBody>
      </p:sp>
      <p:pic>
        <p:nvPicPr>
          <p:cNvPr id="58383" name="Picture 53"/>
          <p:cNvPicPr>
            <a:picLocks noChangeAspect="1" noChangeArrowheads="1"/>
          </p:cNvPicPr>
          <p:nvPr/>
        </p:nvPicPr>
        <p:blipFill>
          <a:blip r:embed="rId2" cstate="print"/>
          <a:srcRect/>
          <a:stretch>
            <a:fillRect/>
          </a:stretch>
        </p:blipFill>
        <p:spPr bwMode="auto">
          <a:xfrm>
            <a:off x="588963" y="469900"/>
            <a:ext cx="8001000" cy="838200"/>
          </a:xfrm>
          <a:prstGeom prst="rect">
            <a:avLst/>
          </a:prstGeom>
          <a:noFill/>
          <a:ln w="25400">
            <a:noFill/>
            <a:prstDash val="dash"/>
            <a:miter lim="800000"/>
            <a:headEnd/>
            <a:tailEnd type="none" w="lg" len="lg"/>
          </a:ln>
        </p:spPr>
      </p:pic>
      <p:pic>
        <p:nvPicPr>
          <p:cNvPr id="58384" name="Picture 7"/>
          <p:cNvPicPr>
            <a:picLocks noChangeAspect="1" noChangeArrowheads="1"/>
          </p:cNvPicPr>
          <p:nvPr/>
        </p:nvPicPr>
        <p:blipFill>
          <a:blip r:embed="rId3" cstate="print"/>
          <a:srcRect/>
          <a:stretch>
            <a:fillRect/>
          </a:stretch>
        </p:blipFill>
        <p:spPr bwMode="auto">
          <a:xfrm>
            <a:off x="660401" y="1409701"/>
            <a:ext cx="7648575" cy="10191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4168008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9729"/>
                                        </p:tgtEl>
                                        <p:attrNameLst>
                                          <p:attrName>style.visibility</p:attrName>
                                        </p:attrNameLst>
                                      </p:cBhvr>
                                      <p:to>
                                        <p:strVal val="visible"/>
                                      </p:to>
                                    </p:set>
                                    <p:anim calcmode="lin" valueType="num">
                                      <p:cBhvr>
                                        <p:cTn id="29" dur="1000" fill="hold"/>
                                        <p:tgtEl>
                                          <p:spTgt spid="29729"/>
                                        </p:tgtEl>
                                        <p:attrNameLst>
                                          <p:attrName>ppt_w</p:attrName>
                                        </p:attrNameLst>
                                      </p:cBhvr>
                                      <p:tavLst>
                                        <p:tav tm="0">
                                          <p:val>
                                            <p:strVal val="#ppt_w*0.70"/>
                                          </p:val>
                                        </p:tav>
                                        <p:tav tm="100000">
                                          <p:val>
                                            <p:strVal val="#ppt_w"/>
                                          </p:val>
                                        </p:tav>
                                      </p:tavLst>
                                    </p:anim>
                                    <p:anim calcmode="lin" valueType="num">
                                      <p:cBhvr>
                                        <p:cTn id="30" dur="1000" fill="hold"/>
                                        <p:tgtEl>
                                          <p:spTgt spid="29729"/>
                                        </p:tgtEl>
                                        <p:attrNameLst>
                                          <p:attrName>ppt_h</p:attrName>
                                        </p:attrNameLst>
                                      </p:cBhvr>
                                      <p:tavLst>
                                        <p:tav tm="0">
                                          <p:val>
                                            <p:strVal val="#ppt_h"/>
                                          </p:val>
                                        </p:tav>
                                        <p:tav tm="100000">
                                          <p:val>
                                            <p:strVal val="#ppt_h"/>
                                          </p:val>
                                        </p:tav>
                                      </p:tavLst>
                                    </p:anim>
                                    <p:animEffect transition="in" filter="fade">
                                      <p:cBhvr>
                                        <p:cTn id="31" dur="1000"/>
                                        <p:tgtEl>
                                          <p:spTgt spid="297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9733"/>
                                        </p:tgtEl>
                                        <p:attrNameLst>
                                          <p:attrName>style.visibility</p:attrName>
                                        </p:attrNameLst>
                                      </p:cBhvr>
                                      <p:to>
                                        <p:strVal val="visible"/>
                                      </p:to>
                                    </p:set>
                                    <p:animEffect transition="in" filter="wipe(up)">
                                      <p:cBhvr>
                                        <p:cTn id="36" dur="500"/>
                                        <p:tgtEl>
                                          <p:spTgt spid="29733"/>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29732"/>
                                        </p:tgtEl>
                                        <p:attrNameLst>
                                          <p:attrName>style.visibility</p:attrName>
                                        </p:attrNameLst>
                                      </p:cBhvr>
                                      <p:to>
                                        <p:strVal val="visible"/>
                                      </p:to>
                                    </p:set>
                                    <p:animEffect transition="in" filter="wipe(up)">
                                      <p:cBhvr>
                                        <p:cTn id="40" dur="500"/>
                                        <p:tgtEl>
                                          <p:spTgt spid="29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animBg="1"/>
      <p:bldP spid="47108" grpId="0" animBg="1"/>
      <p:bldP spid="47109" grpId="0"/>
      <p:bldP spid="47110" grpId="0"/>
      <p:bldP spid="47111" grpId="0"/>
      <p:bldP spid="47112" grpId="0"/>
      <p:bldP spid="47113" grpId="0"/>
      <p:bldP spid="47114" grpId="0"/>
      <p:bldP spid="29729" grpId="0" animBg="1"/>
      <p:bldP spid="47116" grpId="0"/>
      <p:bldP spid="29732" grpId="0" animBg="1"/>
      <p:bldP spid="297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Digression: Necessitation of Belief</a:t>
            </a:r>
          </a:p>
        </p:txBody>
      </p:sp>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55424" y="1613409"/>
            <a:ext cx="7220218" cy="360371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 name="Rectangle 7"/>
          <p:cNvSpPr/>
          <p:nvPr/>
        </p:nvSpPr>
        <p:spPr bwMode="auto">
          <a:xfrm>
            <a:off x="845127" y="3061855"/>
            <a:ext cx="7398328" cy="1427018"/>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 name="Rectangle 8"/>
          <p:cNvSpPr/>
          <p:nvPr/>
        </p:nvSpPr>
        <p:spPr bwMode="auto">
          <a:xfrm>
            <a:off x="692727" y="4530436"/>
            <a:ext cx="5735782" cy="1052946"/>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 name="Rectangle 9"/>
          <p:cNvSpPr/>
          <p:nvPr/>
        </p:nvSpPr>
        <p:spPr bwMode="auto">
          <a:xfrm>
            <a:off x="762001" y="1302327"/>
            <a:ext cx="7038109" cy="1620982"/>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27747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cstate="print"/>
          <a:srcRect/>
          <a:stretch>
            <a:fillRect/>
          </a:stretch>
        </p:blipFill>
        <p:spPr bwMode="auto">
          <a:xfrm>
            <a:off x="598488" y="4697414"/>
            <a:ext cx="7972425" cy="1533525"/>
          </a:xfrm>
          <a:prstGeom prst="rect">
            <a:avLst/>
          </a:prstGeom>
          <a:noFill/>
          <a:ln w="25400">
            <a:noFill/>
            <a:prstDash val="dash"/>
            <a:miter lim="800000"/>
            <a:headEnd/>
            <a:tailEnd type="none" w="lg" len="lg"/>
          </a:ln>
        </p:spPr>
      </p:pic>
      <p:pic>
        <p:nvPicPr>
          <p:cNvPr id="3" name="Picture 57"/>
          <p:cNvPicPr>
            <a:picLocks noChangeAspect="1" noChangeArrowheads="1"/>
          </p:cNvPicPr>
          <p:nvPr/>
        </p:nvPicPr>
        <p:blipFill>
          <a:blip r:embed="rId3" cstate="print"/>
          <a:srcRect/>
          <a:stretch>
            <a:fillRect/>
          </a:stretch>
        </p:blipFill>
        <p:spPr bwMode="auto">
          <a:xfrm>
            <a:off x="588963" y="2746375"/>
            <a:ext cx="7934325" cy="1866900"/>
          </a:xfrm>
          <a:prstGeom prst="rect">
            <a:avLst/>
          </a:prstGeom>
          <a:noFill/>
          <a:ln w="25400">
            <a:noFill/>
            <a:prstDash val="dash"/>
            <a:miter lim="800000"/>
            <a:headEnd/>
            <a:tailEnd type="none" w="lg" len="lg"/>
          </a:ln>
        </p:spPr>
      </p:pic>
      <p:pic>
        <p:nvPicPr>
          <p:cNvPr id="4" name="Picture 54"/>
          <p:cNvPicPr>
            <a:picLocks noChangeAspect="1" noChangeArrowheads="1"/>
          </p:cNvPicPr>
          <p:nvPr/>
        </p:nvPicPr>
        <p:blipFill>
          <a:blip r:embed="rId4" cstate="print"/>
          <a:srcRect/>
          <a:stretch>
            <a:fillRect/>
          </a:stretch>
        </p:blipFill>
        <p:spPr bwMode="auto">
          <a:xfrm>
            <a:off x="558800" y="1824039"/>
            <a:ext cx="7962900" cy="733425"/>
          </a:xfrm>
          <a:prstGeom prst="rect">
            <a:avLst/>
          </a:prstGeom>
          <a:noFill/>
          <a:ln w="25400">
            <a:noFill/>
            <a:prstDash val="dash"/>
            <a:miter lim="800000"/>
            <a:headEnd/>
            <a:tailEnd type="none" w="lg" len="lg"/>
          </a:ln>
        </p:spPr>
      </p:pic>
      <p:pic>
        <p:nvPicPr>
          <p:cNvPr id="5" name="Picture 56"/>
          <p:cNvPicPr>
            <a:picLocks noChangeAspect="1" noChangeArrowheads="1"/>
          </p:cNvPicPr>
          <p:nvPr/>
        </p:nvPicPr>
        <p:blipFill>
          <a:blip r:embed="rId5" cstate="print"/>
          <a:srcRect/>
          <a:stretch>
            <a:fillRect/>
          </a:stretch>
        </p:blipFill>
        <p:spPr bwMode="auto">
          <a:xfrm>
            <a:off x="560388" y="447676"/>
            <a:ext cx="7962900" cy="11715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422457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200"/>
              <a:t>Generalized Extensive-Form Games</a:t>
            </a:r>
          </a:p>
        </p:txBody>
      </p:sp>
      <p:pic>
        <p:nvPicPr>
          <p:cNvPr id="167945" name="Picture 9"/>
          <p:cNvPicPr>
            <a:picLocks noChangeAspect="1" noChangeArrowheads="1"/>
          </p:cNvPicPr>
          <p:nvPr/>
        </p:nvPicPr>
        <p:blipFill>
          <a:blip r:embed="rId2" cstate="print"/>
          <a:srcRect/>
          <a:stretch>
            <a:fillRect/>
          </a:stretch>
        </p:blipFill>
        <p:spPr bwMode="auto">
          <a:xfrm>
            <a:off x="623888" y="4976814"/>
            <a:ext cx="7896225" cy="695325"/>
          </a:xfrm>
          <a:prstGeom prst="rect">
            <a:avLst/>
          </a:prstGeom>
          <a:noFill/>
          <a:ln w="25400">
            <a:noFill/>
            <a:prstDash val="dash"/>
            <a:miter lim="800000"/>
            <a:headEnd/>
            <a:tailEnd type="none" w="lg" len="lg"/>
          </a:ln>
        </p:spPr>
      </p:pic>
      <p:pic>
        <p:nvPicPr>
          <p:cNvPr id="167947" name="Picture 11"/>
          <p:cNvPicPr>
            <a:picLocks noChangeAspect="1" noChangeArrowheads="1"/>
          </p:cNvPicPr>
          <p:nvPr/>
        </p:nvPicPr>
        <p:blipFill>
          <a:blip r:embed="rId3" cstate="print"/>
          <a:srcRect/>
          <a:stretch>
            <a:fillRect/>
          </a:stretch>
        </p:blipFill>
        <p:spPr bwMode="auto">
          <a:xfrm>
            <a:off x="609600" y="3143250"/>
            <a:ext cx="7905750" cy="1466850"/>
          </a:xfrm>
          <a:prstGeom prst="rect">
            <a:avLst/>
          </a:prstGeom>
          <a:noFill/>
          <a:ln w="25400">
            <a:noFill/>
            <a:prstDash val="dash"/>
            <a:miter lim="800000"/>
            <a:headEnd/>
            <a:tailEnd type="none" w="lg" len="lg"/>
          </a:ln>
        </p:spPr>
      </p:pic>
      <p:pic>
        <p:nvPicPr>
          <p:cNvPr id="60421" name="Picture 6"/>
          <p:cNvPicPr>
            <a:picLocks noChangeAspect="1" noChangeArrowheads="1"/>
          </p:cNvPicPr>
          <p:nvPr/>
        </p:nvPicPr>
        <p:blipFill>
          <a:blip r:embed="rId4" cstate="print"/>
          <a:srcRect/>
          <a:stretch>
            <a:fillRect/>
          </a:stretch>
        </p:blipFill>
        <p:spPr bwMode="auto">
          <a:xfrm>
            <a:off x="698501" y="1379539"/>
            <a:ext cx="7629525" cy="140017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678040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200"/>
              <a:t>Extensive-form Rationalizability</a:t>
            </a:r>
          </a:p>
        </p:txBody>
      </p:sp>
      <p:pic>
        <p:nvPicPr>
          <p:cNvPr id="121861" name="Picture 5"/>
          <p:cNvPicPr>
            <a:picLocks noChangeAspect="1" noChangeArrowheads="1"/>
          </p:cNvPicPr>
          <p:nvPr/>
        </p:nvPicPr>
        <p:blipFill>
          <a:blip r:embed="rId2" cstate="print"/>
          <a:srcRect/>
          <a:stretch>
            <a:fillRect/>
          </a:stretch>
        </p:blipFill>
        <p:spPr bwMode="auto">
          <a:xfrm>
            <a:off x="576263" y="1624014"/>
            <a:ext cx="7972425" cy="1133475"/>
          </a:xfrm>
          <a:prstGeom prst="rect">
            <a:avLst/>
          </a:prstGeom>
          <a:noFill/>
          <a:ln w="25400">
            <a:noFill/>
            <a:prstDash val="dash"/>
            <a:miter lim="800000"/>
            <a:headEnd/>
            <a:tailEnd type="none" w="lg" len="lg"/>
          </a:ln>
        </p:spPr>
      </p:pic>
      <p:pic>
        <p:nvPicPr>
          <p:cNvPr id="121863" name="Picture 7"/>
          <p:cNvPicPr>
            <a:picLocks noChangeAspect="1" noChangeArrowheads="1"/>
          </p:cNvPicPr>
          <p:nvPr/>
        </p:nvPicPr>
        <p:blipFill>
          <a:blip r:embed="rId3" cstate="print"/>
          <a:srcRect/>
          <a:stretch>
            <a:fillRect/>
          </a:stretch>
        </p:blipFill>
        <p:spPr bwMode="auto">
          <a:xfrm>
            <a:off x="590550" y="4400550"/>
            <a:ext cx="7962900" cy="838200"/>
          </a:xfrm>
          <a:prstGeom prst="rect">
            <a:avLst/>
          </a:prstGeom>
          <a:noFill/>
          <a:ln w="25400">
            <a:noFill/>
            <a:prstDash val="dash"/>
            <a:miter lim="800000"/>
            <a:headEnd/>
            <a:tailEnd type="none" w="lg" len="lg"/>
          </a:ln>
        </p:spPr>
      </p:pic>
      <p:pic>
        <p:nvPicPr>
          <p:cNvPr id="121865" name="Picture 9"/>
          <p:cNvPicPr>
            <a:picLocks noChangeAspect="1" noChangeArrowheads="1"/>
          </p:cNvPicPr>
          <p:nvPr/>
        </p:nvPicPr>
        <p:blipFill>
          <a:blip r:embed="rId4" cstate="print"/>
          <a:srcRect/>
          <a:stretch>
            <a:fillRect/>
          </a:stretch>
        </p:blipFill>
        <p:spPr bwMode="auto">
          <a:xfrm>
            <a:off x="619125" y="3019425"/>
            <a:ext cx="7905750" cy="1066800"/>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25650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dissolve">
                                      <p:cBhvr>
                                        <p:cTn id="7" dur="500"/>
                                        <p:tgtEl>
                                          <p:spTgt spid="1218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1865"/>
                                        </p:tgtEl>
                                        <p:attrNameLst>
                                          <p:attrName>style.visibility</p:attrName>
                                        </p:attrNameLst>
                                      </p:cBhvr>
                                      <p:to>
                                        <p:strVal val="visible"/>
                                      </p:to>
                                    </p:set>
                                    <p:animEffect transition="in" filter="dissolve">
                                      <p:cBhvr>
                                        <p:cTn id="12" dur="500"/>
                                        <p:tgtEl>
                                          <p:spTgt spid="1218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1863"/>
                                        </p:tgtEl>
                                        <p:attrNameLst>
                                          <p:attrName>style.visibility</p:attrName>
                                        </p:attrNameLst>
                                      </p:cBhvr>
                                      <p:to>
                                        <p:strVal val="visible"/>
                                      </p:to>
                                    </p:set>
                                    <p:animEffect transition="in" filter="dissolve">
                                      <p:cBhvr>
                                        <p:cTn id="17" dur="500"/>
                                        <p:tgtEl>
                                          <p:spTgt spid="12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200"/>
              <a:t>Strategies</a:t>
            </a:r>
          </a:p>
        </p:txBody>
      </p:sp>
      <p:pic>
        <p:nvPicPr>
          <p:cNvPr id="120839" name="Picture 7"/>
          <p:cNvPicPr>
            <a:picLocks noChangeAspect="1" noChangeArrowheads="1"/>
          </p:cNvPicPr>
          <p:nvPr/>
        </p:nvPicPr>
        <p:blipFill>
          <a:blip r:embed="rId2" cstate="print"/>
          <a:srcRect/>
          <a:stretch>
            <a:fillRect/>
          </a:stretch>
        </p:blipFill>
        <p:spPr bwMode="auto">
          <a:xfrm>
            <a:off x="507420" y="2659230"/>
            <a:ext cx="8001000" cy="1066800"/>
          </a:xfrm>
          <a:prstGeom prst="rect">
            <a:avLst/>
          </a:prstGeom>
          <a:noFill/>
          <a:ln w="25400">
            <a:noFill/>
            <a:prstDash val="dash"/>
            <a:miter lim="800000"/>
            <a:headEnd/>
            <a:tailEnd type="none" w="lg" len="lg"/>
          </a:ln>
        </p:spPr>
      </p:pic>
      <p:pic>
        <p:nvPicPr>
          <p:cNvPr id="120843" name="Picture 11"/>
          <p:cNvPicPr>
            <a:picLocks noChangeAspect="1" noChangeArrowheads="1"/>
          </p:cNvPicPr>
          <p:nvPr/>
        </p:nvPicPr>
        <p:blipFill>
          <a:blip r:embed="rId3" cstate="print"/>
          <a:srcRect/>
          <a:stretch>
            <a:fillRect/>
          </a:stretch>
        </p:blipFill>
        <p:spPr bwMode="auto">
          <a:xfrm>
            <a:off x="483608" y="3692694"/>
            <a:ext cx="8010525" cy="1133475"/>
          </a:xfrm>
          <a:prstGeom prst="rect">
            <a:avLst/>
          </a:prstGeom>
          <a:noFill/>
          <a:ln w="25400">
            <a:noFill/>
            <a:prstDash val="dash"/>
            <a:miter lim="800000"/>
            <a:headEnd/>
            <a:tailEnd type="none" w="lg" len="lg"/>
          </a:ln>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44" y="1426201"/>
            <a:ext cx="7642946" cy="44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35" y="2037032"/>
            <a:ext cx="7460460" cy="34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8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20839"/>
                                        </p:tgtEl>
                                        <p:attrNameLst>
                                          <p:attrName>style.visibility</p:attrName>
                                        </p:attrNameLst>
                                      </p:cBhvr>
                                      <p:to>
                                        <p:strVal val="visible"/>
                                      </p:to>
                                    </p:set>
                                    <p:animEffect transition="in" filter="dissolve">
                                      <p:cBhvr>
                                        <p:cTn id="11" dur="500"/>
                                        <p:tgtEl>
                                          <p:spTgt spid="12083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20843"/>
                                        </p:tgtEl>
                                        <p:attrNameLst>
                                          <p:attrName>style.visibility</p:attrName>
                                        </p:attrNameLst>
                                      </p:cBhvr>
                                      <p:to>
                                        <p:strVal val="visible"/>
                                      </p:to>
                                    </p:set>
                                    <p:animEffect transition="in" filter="dissolve">
                                      <p:cBhvr>
                                        <p:cTn id="16" dur="500"/>
                                        <p:tgtEl>
                                          <p:spTgt spid="120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r>
              <a:rPr lang="en-US" sz="3200"/>
              <a:t>Belief Systems</a:t>
            </a:r>
          </a:p>
        </p:txBody>
      </p:sp>
      <p:pic>
        <p:nvPicPr>
          <p:cNvPr id="63491" name="Picture 13"/>
          <p:cNvPicPr>
            <a:picLocks noChangeAspect="1" noChangeArrowheads="1"/>
          </p:cNvPicPr>
          <p:nvPr/>
        </p:nvPicPr>
        <p:blipFill>
          <a:blip r:embed="rId2" cstate="print"/>
          <a:srcRect/>
          <a:stretch>
            <a:fillRect/>
          </a:stretch>
        </p:blipFill>
        <p:spPr bwMode="auto">
          <a:xfrm>
            <a:off x="590550" y="1557339"/>
            <a:ext cx="7962900" cy="446722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398061998"/>
      </p:ext>
    </p:extLst>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386130"/>
            <a:ext cx="88963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5" y="2812515"/>
            <a:ext cx="88201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91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427038"/>
            <a:ext cx="8229600" cy="1143000"/>
          </a:xfrm>
        </p:spPr>
        <p:txBody>
          <a:bodyPr/>
          <a:lstStyle/>
          <a:p>
            <a:pPr eaLnBrk="1" hangingPunct="1"/>
            <a:r>
              <a:rPr lang="en-US" sz="2800"/>
              <a:t>Generalizing Extensive-form Rationalizability (Pearce 1984, Battigalli 1997) </a:t>
            </a:r>
            <a:br>
              <a:rPr lang="en-US" sz="2800"/>
            </a:br>
            <a:r>
              <a:rPr lang="en-US" sz="2800"/>
              <a:t>to Dynamic Unawareness</a:t>
            </a:r>
            <a:endParaRPr lang="en-US" sz="2800">
              <a:latin typeface="Arial Unicode MS" pitchFamily="34" charset="-128"/>
              <a:ea typeface="Arial Unicode MS" pitchFamily="34" charset="-128"/>
              <a:cs typeface="Arial Unicode MS" pitchFamily="34" charset="-128"/>
            </a:endParaRPr>
          </a:p>
        </p:txBody>
      </p:sp>
      <p:pic>
        <p:nvPicPr>
          <p:cNvPr id="70659" name="Picture 4"/>
          <p:cNvPicPr>
            <a:picLocks noChangeAspect="1" noChangeArrowheads="1"/>
          </p:cNvPicPr>
          <p:nvPr/>
        </p:nvPicPr>
        <p:blipFill>
          <a:blip r:embed="rId2" cstate="print"/>
          <a:srcRect/>
          <a:stretch>
            <a:fillRect/>
          </a:stretch>
        </p:blipFill>
        <p:spPr bwMode="auto">
          <a:xfrm>
            <a:off x="593725" y="1960564"/>
            <a:ext cx="7696200" cy="3895725"/>
          </a:xfrm>
          <a:prstGeom prst="rect">
            <a:avLst/>
          </a:prstGeom>
          <a:noFill/>
          <a:ln w="25400">
            <a:noFill/>
            <a:prstDash val="dash"/>
            <a:miter lim="800000"/>
            <a:headEnd/>
            <a:tailEnd type="none" w="lg" len="lg"/>
          </a:ln>
        </p:spPr>
      </p:pic>
    </p:spTree>
    <p:extLst>
      <p:ext uri="{BB962C8B-B14F-4D97-AF65-F5344CB8AC3E}">
        <p14:creationId xmlns:p14="http://schemas.microsoft.com/office/powerpoint/2010/main" val="343326606"/>
      </p:ext>
    </p:extLst>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427038"/>
            <a:ext cx="8229600" cy="1143000"/>
          </a:xfrm>
        </p:spPr>
        <p:txBody>
          <a:bodyPr/>
          <a:lstStyle/>
          <a:p>
            <a:pPr eaLnBrk="1" hangingPunct="1"/>
            <a:r>
              <a:rPr lang="en-US" sz="2800"/>
              <a:t>Generalizing Extensive-form Rationalizability (Pearce 1984, Battigalli 1997) </a:t>
            </a:r>
            <a:br>
              <a:rPr lang="en-US" sz="2800"/>
            </a:br>
            <a:r>
              <a:rPr lang="en-US" sz="2800"/>
              <a:t>to Dynamic Unawareness</a:t>
            </a:r>
            <a:endParaRPr lang="en-US" sz="2800">
              <a:latin typeface="Arial Unicode MS" pitchFamily="34" charset="-128"/>
              <a:ea typeface="Arial Unicode MS" pitchFamily="34" charset="-128"/>
              <a:cs typeface="Arial Unicode MS" pitchFamily="34" charset="-128"/>
            </a:endParaRPr>
          </a:p>
        </p:txBody>
      </p:sp>
      <p:pic>
        <p:nvPicPr>
          <p:cNvPr id="71683" name="Picture 5"/>
          <p:cNvPicPr>
            <a:picLocks noChangeAspect="1" noChangeArrowheads="1"/>
          </p:cNvPicPr>
          <p:nvPr/>
        </p:nvPicPr>
        <p:blipFill>
          <a:blip r:embed="rId2" cstate="print"/>
          <a:srcRect/>
          <a:stretch>
            <a:fillRect/>
          </a:stretch>
        </p:blipFill>
        <p:spPr bwMode="auto">
          <a:xfrm>
            <a:off x="300038" y="2163763"/>
            <a:ext cx="8543925" cy="1600200"/>
          </a:xfrm>
          <a:prstGeom prst="rect">
            <a:avLst/>
          </a:prstGeom>
          <a:noFill/>
          <a:ln w="25400">
            <a:noFill/>
            <a:prstDash val="dash"/>
            <a:miter lim="800000"/>
            <a:headEnd/>
            <a:tailEnd type="none" w="lg" len="lg"/>
          </a:ln>
        </p:spPr>
      </p:pic>
      <p:pic>
        <p:nvPicPr>
          <p:cNvPr id="60421" name="Picture 5"/>
          <p:cNvPicPr>
            <a:picLocks noChangeAspect="1" noChangeArrowheads="1"/>
          </p:cNvPicPr>
          <p:nvPr/>
        </p:nvPicPr>
        <p:blipFill>
          <a:blip r:embed="rId3" cstate="print"/>
          <a:srcRect/>
          <a:stretch>
            <a:fillRect/>
          </a:stretch>
        </p:blipFill>
        <p:spPr bwMode="auto">
          <a:xfrm>
            <a:off x="565726" y="4240213"/>
            <a:ext cx="5057775" cy="495300"/>
          </a:xfrm>
          <a:prstGeom prst="rect">
            <a:avLst/>
          </a:prstGeom>
          <a:noFill/>
          <a:ln w="25400">
            <a:noFill/>
            <a:prstDash val="dash"/>
            <a:miter lim="800000"/>
            <a:headEnd/>
            <a:tailEnd type="none" w="lg" len="lg"/>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00" y="5106115"/>
            <a:ext cx="8309264" cy="74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139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a:t>Prudent Rationalizability</a:t>
            </a:r>
          </a:p>
        </p:txBody>
      </p:sp>
      <p:pic>
        <p:nvPicPr>
          <p:cNvPr id="76806" name="Picture 6"/>
          <p:cNvPicPr>
            <a:picLocks noChangeAspect="1" noChangeArrowheads="1"/>
          </p:cNvPicPr>
          <p:nvPr/>
        </p:nvPicPr>
        <p:blipFill>
          <a:blip r:embed="rId2" cstate="print"/>
          <a:srcRect/>
          <a:stretch>
            <a:fillRect/>
          </a:stretch>
        </p:blipFill>
        <p:spPr bwMode="auto">
          <a:xfrm>
            <a:off x="275661" y="1316426"/>
            <a:ext cx="8639175" cy="4924425"/>
          </a:xfrm>
          <a:prstGeom prst="rect">
            <a:avLst/>
          </a:prstGeom>
          <a:noFill/>
          <a:ln w="25400" cap="flat" cmpd="sng">
            <a:noFill/>
            <a:prstDash val="dash"/>
            <a:miter lim="800000"/>
            <a:headEnd type="none" w="med" len="med"/>
            <a:tailEnd type="none" w="lg" len="lg"/>
          </a:ln>
        </p:spPr>
      </p:pic>
    </p:spTree>
    <p:extLst>
      <p:ext uri="{BB962C8B-B14F-4D97-AF65-F5344CB8AC3E}">
        <p14:creationId xmlns:p14="http://schemas.microsoft.com/office/powerpoint/2010/main" val="423156570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a:t>Prudent Rationalizability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588895"/>
            <a:ext cx="88868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292" y="4502727"/>
            <a:ext cx="8359508" cy="707876"/>
          </a:xfrm>
          <a:prstGeom prst="rect">
            <a:avLst/>
          </a:prstGeom>
          <a:noFill/>
        </p:spPr>
        <p:txBody>
          <a:bodyPr wrap="square" lIns="91430" tIns="45715" rIns="91430" bIns="45715" rtlCol="0">
            <a:spAutoFit/>
          </a:bodyPr>
          <a:lstStyle/>
          <a:p>
            <a:r>
              <a:rPr lang="en-US" sz="2000" dirty="0">
                <a:solidFill>
                  <a:srgbClr val="000000"/>
                </a:solidFill>
              </a:rPr>
              <a:t>Prudent </a:t>
            </a:r>
            <a:r>
              <a:rPr lang="en-US" sz="2000" dirty="0" err="1">
                <a:solidFill>
                  <a:srgbClr val="000000"/>
                </a:solidFill>
              </a:rPr>
              <a:t>rationalizability</a:t>
            </a:r>
            <a:r>
              <a:rPr lang="en-US" sz="2000" dirty="0">
                <a:solidFill>
                  <a:srgbClr val="000000"/>
                </a:solidFill>
              </a:rPr>
              <a:t> is not a refinement of extensive-form </a:t>
            </a:r>
            <a:r>
              <a:rPr lang="en-US" sz="2000" dirty="0" err="1">
                <a:solidFill>
                  <a:srgbClr val="000000"/>
                </a:solidFill>
              </a:rPr>
              <a:t>rationalizability</a:t>
            </a:r>
            <a:r>
              <a:rPr lang="en-US" sz="2000" dirty="0">
                <a:solidFill>
                  <a:srgbClr val="000000"/>
                </a:solidFill>
              </a:rPr>
              <a:t> in terms of strategies.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4" y="2516468"/>
            <a:ext cx="8866905" cy="116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2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Digression: Necessitation of Belief</a:t>
            </a:r>
          </a:p>
        </p:txBody>
      </p:sp>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79709" y="1613408"/>
            <a:ext cx="8371651" cy="357720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Rectangle 4"/>
          <p:cNvSpPr/>
          <p:nvPr/>
        </p:nvSpPr>
        <p:spPr bwMode="auto">
          <a:xfrm>
            <a:off x="218890" y="3061855"/>
            <a:ext cx="8650026" cy="1427018"/>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 name="Rectangle 5"/>
          <p:cNvSpPr/>
          <p:nvPr/>
        </p:nvSpPr>
        <p:spPr bwMode="auto">
          <a:xfrm>
            <a:off x="207218" y="4530436"/>
            <a:ext cx="8105509" cy="1052946"/>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Rectangle 7"/>
          <p:cNvSpPr/>
          <p:nvPr/>
        </p:nvSpPr>
        <p:spPr bwMode="auto">
          <a:xfrm>
            <a:off x="166255" y="1302327"/>
            <a:ext cx="8228862" cy="1620982"/>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7701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76225" y="274638"/>
            <a:ext cx="8650288" cy="1143000"/>
          </a:xfrm>
        </p:spPr>
        <p:txBody>
          <a:bodyPr/>
          <a:lstStyle/>
          <a:p>
            <a:pPr eaLnBrk="1" hangingPunct="1"/>
            <a:r>
              <a:rPr lang="en-US" sz="3200"/>
              <a:t>Prudence vs. Rationalizability: Divining the opponent's past behavior</a:t>
            </a:r>
          </a:p>
        </p:txBody>
      </p:sp>
      <p:cxnSp>
        <p:nvCxnSpPr>
          <p:cNvPr id="77827" name="Straight Connector 4"/>
          <p:cNvCxnSpPr>
            <a:cxnSpLocks noChangeShapeType="1"/>
          </p:cNvCxnSpPr>
          <p:nvPr/>
        </p:nvCxnSpPr>
        <p:spPr bwMode="auto">
          <a:xfrm rot="10800000" flipV="1">
            <a:off x="942975" y="1930401"/>
            <a:ext cx="2736850" cy="1719263"/>
          </a:xfrm>
          <a:prstGeom prst="line">
            <a:avLst/>
          </a:prstGeom>
          <a:noFill/>
          <a:ln w="25400" algn="ctr">
            <a:solidFill>
              <a:schemeClr val="tx1"/>
            </a:solidFill>
            <a:round/>
            <a:headEnd/>
            <a:tailEnd/>
          </a:ln>
        </p:spPr>
      </p:cxnSp>
      <p:cxnSp>
        <p:nvCxnSpPr>
          <p:cNvPr id="77828" name="Straight Connector 7"/>
          <p:cNvCxnSpPr>
            <a:cxnSpLocks noChangeShapeType="1"/>
          </p:cNvCxnSpPr>
          <p:nvPr/>
        </p:nvCxnSpPr>
        <p:spPr bwMode="auto">
          <a:xfrm>
            <a:off x="3679825" y="1930401"/>
            <a:ext cx="2633663" cy="1770063"/>
          </a:xfrm>
          <a:prstGeom prst="line">
            <a:avLst/>
          </a:prstGeom>
          <a:noFill/>
          <a:ln w="25400" algn="ctr">
            <a:solidFill>
              <a:schemeClr val="tx1"/>
            </a:solidFill>
            <a:round/>
            <a:headEnd/>
            <a:tailEnd/>
          </a:ln>
        </p:spPr>
      </p:cxnSp>
      <p:cxnSp>
        <p:nvCxnSpPr>
          <p:cNvPr id="77829" name="Straight Connector 9"/>
          <p:cNvCxnSpPr>
            <a:cxnSpLocks noChangeShapeType="1"/>
          </p:cNvCxnSpPr>
          <p:nvPr/>
        </p:nvCxnSpPr>
        <p:spPr bwMode="auto">
          <a:xfrm rot="16200000" flipH="1">
            <a:off x="5911057" y="4102895"/>
            <a:ext cx="1806575" cy="1001712"/>
          </a:xfrm>
          <a:prstGeom prst="line">
            <a:avLst/>
          </a:prstGeom>
          <a:noFill/>
          <a:ln w="25400" algn="ctr">
            <a:solidFill>
              <a:schemeClr val="tx1"/>
            </a:solidFill>
            <a:round/>
            <a:headEnd/>
            <a:tailEnd/>
          </a:ln>
        </p:spPr>
      </p:cxnSp>
      <p:cxnSp>
        <p:nvCxnSpPr>
          <p:cNvPr id="77830" name="Straight Connector 11"/>
          <p:cNvCxnSpPr>
            <a:cxnSpLocks noChangeShapeType="1"/>
          </p:cNvCxnSpPr>
          <p:nvPr/>
        </p:nvCxnSpPr>
        <p:spPr bwMode="auto">
          <a:xfrm rot="5400000">
            <a:off x="2757488" y="2836863"/>
            <a:ext cx="1828800" cy="15875"/>
          </a:xfrm>
          <a:prstGeom prst="line">
            <a:avLst/>
          </a:prstGeom>
          <a:noFill/>
          <a:ln w="25400" algn="ctr">
            <a:solidFill>
              <a:schemeClr val="tx1"/>
            </a:solidFill>
            <a:round/>
            <a:headEnd/>
            <a:tailEnd/>
          </a:ln>
        </p:spPr>
      </p:cxnSp>
      <p:cxnSp>
        <p:nvCxnSpPr>
          <p:cNvPr id="77831" name="Straight Connector 13"/>
          <p:cNvCxnSpPr>
            <a:cxnSpLocks noChangeShapeType="1"/>
          </p:cNvCxnSpPr>
          <p:nvPr/>
        </p:nvCxnSpPr>
        <p:spPr bwMode="auto">
          <a:xfrm rot="5400000" flipH="1" flipV="1">
            <a:off x="5429252" y="4622800"/>
            <a:ext cx="1770062" cy="1587"/>
          </a:xfrm>
          <a:prstGeom prst="line">
            <a:avLst/>
          </a:prstGeom>
          <a:noFill/>
          <a:ln w="25400" algn="ctr">
            <a:solidFill>
              <a:schemeClr val="tx1"/>
            </a:solidFill>
            <a:round/>
            <a:headEnd/>
            <a:tailEnd/>
          </a:ln>
        </p:spPr>
      </p:cxnSp>
      <p:cxnSp>
        <p:nvCxnSpPr>
          <p:cNvPr id="77832" name="Straight Connector 15"/>
          <p:cNvCxnSpPr>
            <a:cxnSpLocks noChangeShapeType="1"/>
          </p:cNvCxnSpPr>
          <p:nvPr/>
        </p:nvCxnSpPr>
        <p:spPr bwMode="auto">
          <a:xfrm rot="5400000">
            <a:off x="4944269" y="4137820"/>
            <a:ext cx="1806575" cy="931863"/>
          </a:xfrm>
          <a:prstGeom prst="line">
            <a:avLst/>
          </a:prstGeom>
          <a:noFill/>
          <a:ln w="25400" algn="ctr">
            <a:solidFill>
              <a:schemeClr val="tx1"/>
            </a:solidFill>
            <a:round/>
            <a:headEnd/>
            <a:tailEnd/>
          </a:ln>
        </p:spPr>
      </p:cxnSp>
      <p:sp>
        <p:nvSpPr>
          <p:cNvPr id="77833" name="TextBox 16"/>
          <p:cNvSpPr txBox="1">
            <a:spLocks noChangeArrowheads="1"/>
          </p:cNvSpPr>
          <p:nvPr/>
        </p:nvSpPr>
        <p:spPr bwMode="auto">
          <a:xfrm>
            <a:off x="3554414" y="1538288"/>
            <a:ext cx="24876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I</a:t>
            </a:r>
          </a:p>
        </p:txBody>
      </p:sp>
      <p:sp>
        <p:nvSpPr>
          <p:cNvPr id="77834" name="TextBox 17"/>
          <p:cNvSpPr txBox="1">
            <a:spLocks noChangeArrowheads="1"/>
          </p:cNvSpPr>
          <p:nvPr/>
        </p:nvSpPr>
        <p:spPr bwMode="auto">
          <a:xfrm>
            <a:off x="4789489" y="3516314"/>
            <a:ext cx="31288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II</a:t>
            </a:r>
          </a:p>
        </p:txBody>
      </p:sp>
      <p:sp>
        <p:nvSpPr>
          <p:cNvPr id="77835" name="TextBox 18"/>
          <p:cNvSpPr txBox="1">
            <a:spLocks noChangeArrowheads="1"/>
          </p:cNvSpPr>
          <p:nvPr/>
        </p:nvSpPr>
        <p:spPr bwMode="auto">
          <a:xfrm>
            <a:off x="2139951" y="2301875"/>
            <a:ext cx="31288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a</a:t>
            </a:r>
          </a:p>
        </p:txBody>
      </p:sp>
      <p:sp>
        <p:nvSpPr>
          <p:cNvPr id="77836" name="TextBox 19"/>
          <p:cNvSpPr txBox="1">
            <a:spLocks noChangeArrowheads="1"/>
          </p:cNvSpPr>
          <p:nvPr/>
        </p:nvSpPr>
        <p:spPr bwMode="auto">
          <a:xfrm>
            <a:off x="3276601" y="2290764"/>
            <a:ext cx="1736353"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b	        c</a:t>
            </a:r>
          </a:p>
        </p:txBody>
      </p:sp>
      <p:sp>
        <p:nvSpPr>
          <p:cNvPr id="77837" name="TextBox 20"/>
          <p:cNvSpPr txBox="1">
            <a:spLocks noChangeArrowheads="1"/>
          </p:cNvSpPr>
          <p:nvPr/>
        </p:nvSpPr>
        <p:spPr bwMode="auto">
          <a:xfrm>
            <a:off x="2644775" y="4833938"/>
            <a:ext cx="477564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d         e                f            d         e	             f</a:t>
            </a:r>
          </a:p>
        </p:txBody>
      </p:sp>
      <p:sp>
        <p:nvSpPr>
          <p:cNvPr id="77838" name="TextBox 23"/>
          <p:cNvSpPr txBox="1">
            <a:spLocks noChangeArrowheads="1"/>
          </p:cNvSpPr>
          <p:nvPr/>
        </p:nvSpPr>
        <p:spPr bwMode="auto">
          <a:xfrm>
            <a:off x="7031039" y="5521325"/>
            <a:ext cx="56936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0, 0</a:t>
            </a:r>
          </a:p>
        </p:txBody>
      </p:sp>
      <p:sp>
        <p:nvSpPr>
          <p:cNvPr id="77839" name="TextBox 24"/>
          <p:cNvSpPr txBox="1">
            <a:spLocks noChangeArrowheads="1"/>
          </p:cNvSpPr>
          <p:nvPr/>
        </p:nvSpPr>
        <p:spPr bwMode="auto">
          <a:xfrm>
            <a:off x="661989" y="3700464"/>
            <a:ext cx="56936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6, 6</a:t>
            </a:r>
          </a:p>
        </p:txBody>
      </p:sp>
      <p:sp>
        <p:nvSpPr>
          <p:cNvPr id="77840" name="TextBox 25"/>
          <p:cNvSpPr txBox="1">
            <a:spLocks noChangeArrowheads="1"/>
          </p:cNvSpPr>
          <p:nvPr/>
        </p:nvSpPr>
        <p:spPr bwMode="auto">
          <a:xfrm>
            <a:off x="5103814" y="5521325"/>
            <a:ext cx="56936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5, 5</a:t>
            </a:r>
          </a:p>
        </p:txBody>
      </p:sp>
      <p:sp>
        <p:nvSpPr>
          <p:cNvPr id="77841" name="TextBox 26"/>
          <p:cNvSpPr txBox="1">
            <a:spLocks noChangeArrowheads="1"/>
          </p:cNvSpPr>
          <p:nvPr/>
        </p:nvSpPr>
        <p:spPr bwMode="auto">
          <a:xfrm>
            <a:off x="6027739" y="5521325"/>
            <a:ext cx="56936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6, 6</a:t>
            </a:r>
          </a:p>
        </p:txBody>
      </p:sp>
      <p:cxnSp>
        <p:nvCxnSpPr>
          <p:cNvPr id="77842" name="Straight Connector 40"/>
          <p:cNvCxnSpPr>
            <a:cxnSpLocks noChangeShapeType="1"/>
          </p:cNvCxnSpPr>
          <p:nvPr/>
        </p:nvCxnSpPr>
        <p:spPr bwMode="auto">
          <a:xfrm rot="16200000" flipH="1">
            <a:off x="3263107" y="4125120"/>
            <a:ext cx="1806575" cy="1001712"/>
          </a:xfrm>
          <a:prstGeom prst="line">
            <a:avLst/>
          </a:prstGeom>
          <a:noFill/>
          <a:ln w="25400" algn="ctr">
            <a:solidFill>
              <a:schemeClr val="tx1"/>
            </a:solidFill>
            <a:round/>
            <a:headEnd/>
            <a:tailEnd/>
          </a:ln>
        </p:spPr>
      </p:cxnSp>
      <p:cxnSp>
        <p:nvCxnSpPr>
          <p:cNvPr id="77843" name="Straight Connector 41"/>
          <p:cNvCxnSpPr>
            <a:cxnSpLocks noChangeShapeType="1"/>
          </p:cNvCxnSpPr>
          <p:nvPr/>
        </p:nvCxnSpPr>
        <p:spPr bwMode="auto">
          <a:xfrm rot="5400000" flipH="1" flipV="1">
            <a:off x="2779713" y="4643438"/>
            <a:ext cx="1770063" cy="1588"/>
          </a:xfrm>
          <a:prstGeom prst="line">
            <a:avLst/>
          </a:prstGeom>
          <a:noFill/>
          <a:ln w="25400" algn="ctr">
            <a:solidFill>
              <a:schemeClr val="tx1"/>
            </a:solidFill>
            <a:round/>
            <a:headEnd/>
            <a:tailEnd/>
          </a:ln>
        </p:spPr>
      </p:cxnSp>
      <p:cxnSp>
        <p:nvCxnSpPr>
          <p:cNvPr id="77844" name="Straight Connector 42"/>
          <p:cNvCxnSpPr>
            <a:cxnSpLocks noChangeShapeType="1"/>
          </p:cNvCxnSpPr>
          <p:nvPr/>
        </p:nvCxnSpPr>
        <p:spPr bwMode="auto">
          <a:xfrm rot="5400000">
            <a:off x="2295526" y="4159251"/>
            <a:ext cx="1806575" cy="933450"/>
          </a:xfrm>
          <a:prstGeom prst="line">
            <a:avLst/>
          </a:prstGeom>
          <a:noFill/>
          <a:ln w="25400" algn="ctr">
            <a:solidFill>
              <a:schemeClr val="tx1"/>
            </a:solidFill>
            <a:round/>
            <a:headEnd/>
            <a:tailEnd/>
          </a:ln>
        </p:spPr>
      </p:cxnSp>
      <p:sp>
        <p:nvSpPr>
          <p:cNvPr id="77845" name="TextBox 44"/>
          <p:cNvSpPr txBox="1">
            <a:spLocks noChangeArrowheads="1"/>
          </p:cNvSpPr>
          <p:nvPr/>
        </p:nvSpPr>
        <p:spPr bwMode="auto">
          <a:xfrm>
            <a:off x="4338638" y="5543550"/>
            <a:ext cx="697607"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10, 0</a:t>
            </a:r>
          </a:p>
        </p:txBody>
      </p:sp>
      <p:sp>
        <p:nvSpPr>
          <p:cNvPr id="77846" name="TextBox 45"/>
          <p:cNvSpPr txBox="1">
            <a:spLocks noChangeArrowheads="1"/>
          </p:cNvSpPr>
          <p:nvPr/>
        </p:nvSpPr>
        <p:spPr bwMode="auto">
          <a:xfrm>
            <a:off x="2454275" y="5543550"/>
            <a:ext cx="56936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3, 4</a:t>
            </a:r>
          </a:p>
        </p:txBody>
      </p:sp>
      <p:sp>
        <p:nvSpPr>
          <p:cNvPr id="77847" name="TextBox 46"/>
          <p:cNvSpPr txBox="1">
            <a:spLocks noChangeArrowheads="1"/>
          </p:cNvSpPr>
          <p:nvPr/>
        </p:nvSpPr>
        <p:spPr bwMode="auto">
          <a:xfrm>
            <a:off x="3379789" y="5543550"/>
            <a:ext cx="569366" cy="369322"/>
          </a:xfrm>
          <a:prstGeom prst="rect">
            <a:avLst/>
          </a:prstGeom>
          <a:noFill/>
          <a:ln w="9525">
            <a:noFill/>
            <a:miter lim="800000"/>
            <a:headEnd/>
            <a:tailEnd/>
          </a:ln>
        </p:spPr>
        <p:txBody>
          <a:bodyPr wrap="none" lIns="91430" tIns="45715" rIns="91430" bIns="45715">
            <a:spAutoFit/>
          </a:bodyPr>
          <a:lstStyle/>
          <a:p>
            <a:r>
              <a:rPr lang="en-US">
                <a:solidFill>
                  <a:srgbClr val="000000"/>
                </a:solidFill>
              </a:rPr>
              <a:t>4, 3</a:t>
            </a:r>
          </a:p>
        </p:txBody>
      </p:sp>
      <p:sp>
        <p:nvSpPr>
          <p:cNvPr id="77848" name="Rounded Rectangle 24"/>
          <p:cNvSpPr>
            <a:spLocks noChangeArrowheads="1"/>
          </p:cNvSpPr>
          <p:nvPr/>
        </p:nvSpPr>
        <p:spPr bwMode="auto">
          <a:xfrm>
            <a:off x="3379788" y="3457575"/>
            <a:ext cx="3217862" cy="554038"/>
          </a:xfrm>
          <a:prstGeom prst="roundRect">
            <a:avLst>
              <a:gd name="adj" fmla="val 16667"/>
            </a:avLst>
          </a:prstGeom>
          <a:noFill/>
          <a:ln w="25400" algn="ctr">
            <a:solidFill>
              <a:srgbClr val="0000FF"/>
            </a:solidFill>
            <a:round/>
            <a:headEnd/>
            <a:tailEnd type="triangle" w="lg" len="lg"/>
          </a:ln>
        </p:spPr>
        <p:txBody>
          <a:bodyPr lIns="91430" tIns="45715" rIns="91430" bIns="45715"/>
          <a:lstStyle/>
          <a:p>
            <a:endParaRPr lang="he-IL">
              <a:solidFill>
                <a:srgbClr val="000000"/>
              </a:solidFill>
            </a:endParaRPr>
          </a:p>
        </p:txBody>
      </p:sp>
      <p:sp>
        <p:nvSpPr>
          <p:cNvPr id="26" name="TextBox 25"/>
          <p:cNvSpPr txBox="1">
            <a:spLocks noChangeArrowheads="1"/>
          </p:cNvSpPr>
          <p:nvPr/>
        </p:nvSpPr>
        <p:spPr bwMode="auto">
          <a:xfrm>
            <a:off x="5743575" y="1614488"/>
            <a:ext cx="3300883" cy="646321"/>
          </a:xfrm>
          <a:prstGeom prst="rect">
            <a:avLst/>
          </a:prstGeom>
          <a:noFill/>
          <a:ln w="9525">
            <a:noFill/>
            <a:miter lim="800000"/>
            <a:headEnd/>
            <a:tailEnd/>
          </a:ln>
        </p:spPr>
        <p:txBody>
          <a:bodyPr wrap="none" lIns="91430" tIns="45715" rIns="91430" bIns="45715">
            <a:spAutoFit/>
          </a:bodyPr>
          <a:lstStyle/>
          <a:p>
            <a:r>
              <a:rPr lang="en-US" dirty="0">
                <a:solidFill>
                  <a:srgbClr val="FF0000"/>
                </a:solidFill>
              </a:rPr>
              <a:t>Prudent </a:t>
            </a:r>
            <a:r>
              <a:rPr lang="en-US" dirty="0" err="1" smtClean="0">
                <a:solidFill>
                  <a:srgbClr val="FF0000"/>
                </a:solidFill>
              </a:rPr>
              <a:t>rationalizability</a:t>
            </a:r>
            <a:endParaRPr lang="en-US" dirty="0">
              <a:solidFill>
                <a:srgbClr val="FF0000"/>
              </a:solidFill>
            </a:endParaRPr>
          </a:p>
          <a:p>
            <a:r>
              <a:rPr lang="en-US" dirty="0" smtClean="0">
                <a:solidFill>
                  <a:srgbClr val="009900"/>
                </a:solidFill>
              </a:rPr>
              <a:t>Extensive-form </a:t>
            </a:r>
            <a:r>
              <a:rPr lang="en-US" dirty="0" err="1" smtClean="0">
                <a:solidFill>
                  <a:srgbClr val="009900"/>
                </a:solidFill>
              </a:rPr>
              <a:t>rationalizability</a:t>
            </a:r>
            <a:endParaRPr lang="en-US" dirty="0">
              <a:solidFill>
                <a:srgbClr val="009900"/>
              </a:solidFill>
            </a:endParaRPr>
          </a:p>
        </p:txBody>
      </p:sp>
      <p:cxnSp>
        <p:nvCxnSpPr>
          <p:cNvPr id="28" name="Straight Connector 27"/>
          <p:cNvCxnSpPr>
            <a:cxnSpLocks noChangeShapeType="1"/>
          </p:cNvCxnSpPr>
          <p:nvPr/>
        </p:nvCxnSpPr>
        <p:spPr bwMode="auto">
          <a:xfrm flipV="1">
            <a:off x="6597650" y="4456114"/>
            <a:ext cx="433388" cy="377825"/>
          </a:xfrm>
          <a:prstGeom prst="line">
            <a:avLst/>
          </a:prstGeom>
          <a:noFill/>
          <a:ln w="25400" algn="ctr">
            <a:solidFill>
              <a:srgbClr val="FF0000"/>
            </a:solidFill>
            <a:round/>
            <a:headEnd/>
            <a:tailEnd/>
          </a:ln>
        </p:spPr>
      </p:cxnSp>
      <p:cxnSp>
        <p:nvCxnSpPr>
          <p:cNvPr id="29" name="Straight Connector 28"/>
          <p:cNvCxnSpPr>
            <a:cxnSpLocks noChangeShapeType="1"/>
          </p:cNvCxnSpPr>
          <p:nvPr/>
        </p:nvCxnSpPr>
        <p:spPr bwMode="auto">
          <a:xfrm flipV="1">
            <a:off x="3990975" y="4529139"/>
            <a:ext cx="433388" cy="377825"/>
          </a:xfrm>
          <a:prstGeom prst="line">
            <a:avLst/>
          </a:prstGeom>
          <a:noFill/>
          <a:ln w="25400" algn="ctr">
            <a:solidFill>
              <a:srgbClr val="FF0000"/>
            </a:solidFill>
            <a:round/>
            <a:headEnd/>
            <a:tailEnd/>
          </a:ln>
        </p:spPr>
      </p:cxnSp>
      <p:cxnSp>
        <p:nvCxnSpPr>
          <p:cNvPr id="30" name="Straight Connector 29"/>
          <p:cNvCxnSpPr>
            <a:cxnSpLocks noChangeShapeType="1"/>
          </p:cNvCxnSpPr>
          <p:nvPr/>
        </p:nvCxnSpPr>
        <p:spPr bwMode="auto">
          <a:xfrm flipV="1">
            <a:off x="4670425" y="2481264"/>
            <a:ext cx="433388" cy="377825"/>
          </a:xfrm>
          <a:prstGeom prst="line">
            <a:avLst/>
          </a:prstGeom>
          <a:noFill/>
          <a:ln w="25400" algn="ctr">
            <a:solidFill>
              <a:srgbClr val="FF0000"/>
            </a:solidFill>
            <a:round/>
            <a:headEnd/>
            <a:tailEnd/>
          </a:ln>
        </p:spPr>
      </p:cxnSp>
      <p:cxnSp>
        <p:nvCxnSpPr>
          <p:cNvPr id="31" name="Straight Connector 30"/>
          <p:cNvCxnSpPr>
            <a:cxnSpLocks noChangeShapeType="1"/>
          </p:cNvCxnSpPr>
          <p:nvPr/>
        </p:nvCxnSpPr>
        <p:spPr bwMode="auto">
          <a:xfrm flipV="1">
            <a:off x="3478213" y="2473326"/>
            <a:ext cx="433387" cy="377825"/>
          </a:xfrm>
          <a:prstGeom prst="line">
            <a:avLst/>
          </a:prstGeom>
          <a:noFill/>
          <a:ln w="25400" algn="ctr">
            <a:solidFill>
              <a:srgbClr val="FF0000"/>
            </a:solidFill>
            <a:round/>
            <a:headEnd/>
            <a:tailEnd/>
          </a:ln>
        </p:spPr>
      </p:cxnSp>
      <p:cxnSp>
        <p:nvCxnSpPr>
          <p:cNvPr id="32" name="Straight Connector 31"/>
          <p:cNvCxnSpPr>
            <a:cxnSpLocks noChangeShapeType="1"/>
          </p:cNvCxnSpPr>
          <p:nvPr/>
        </p:nvCxnSpPr>
        <p:spPr bwMode="auto">
          <a:xfrm flipV="1">
            <a:off x="3462338" y="4513263"/>
            <a:ext cx="431800" cy="379412"/>
          </a:xfrm>
          <a:prstGeom prst="line">
            <a:avLst/>
          </a:prstGeom>
          <a:noFill/>
          <a:ln w="25400" algn="ctr">
            <a:solidFill>
              <a:srgbClr val="FF0000"/>
            </a:solidFill>
            <a:round/>
            <a:headEnd/>
            <a:tailEnd/>
          </a:ln>
        </p:spPr>
      </p:cxnSp>
      <p:cxnSp>
        <p:nvCxnSpPr>
          <p:cNvPr id="33" name="Straight Connector 32"/>
          <p:cNvCxnSpPr>
            <a:cxnSpLocks noChangeShapeType="1"/>
          </p:cNvCxnSpPr>
          <p:nvPr/>
        </p:nvCxnSpPr>
        <p:spPr bwMode="auto">
          <a:xfrm flipV="1">
            <a:off x="6110288" y="4470401"/>
            <a:ext cx="433387" cy="377825"/>
          </a:xfrm>
          <a:prstGeom prst="line">
            <a:avLst/>
          </a:prstGeom>
          <a:noFill/>
          <a:ln w="25400" algn="ctr">
            <a:solidFill>
              <a:srgbClr val="FF0000"/>
            </a:solidFill>
            <a:round/>
            <a:headEnd/>
            <a:tailEnd/>
          </a:ln>
        </p:spPr>
      </p:cxnSp>
      <p:cxnSp>
        <p:nvCxnSpPr>
          <p:cNvPr id="35" name="Straight Connector 34"/>
          <p:cNvCxnSpPr>
            <a:cxnSpLocks noChangeShapeType="1"/>
          </p:cNvCxnSpPr>
          <p:nvPr/>
        </p:nvCxnSpPr>
        <p:spPr bwMode="auto">
          <a:xfrm>
            <a:off x="4049713" y="4630738"/>
            <a:ext cx="388937" cy="203200"/>
          </a:xfrm>
          <a:prstGeom prst="line">
            <a:avLst/>
          </a:prstGeom>
          <a:noFill/>
          <a:ln w="25400" algn="ctr">
            <a:solidFill>
              <a:srgbClr val="009900"/>
            </a:solidFill>
            <a:round/>
            <a:headEnd/>
            <a:tailEnd/>
          </a:ln>
        </p:spPr>
      </p:cxnSp>
      <p:cxnSp>
        <p:nvCxnSpPr>
          <p:cNvPr id="39" name="Straight Connector 38"/>
          <p:cNvCxnSpPr>
            <a:cxnSpLocks noChangeShapeType="1"/>
          </p:cNvCxnSpPr>
          <p:nvPr/>
        </p:nvCxnSpPr>
        <p:spPr bwMode="auto">
          <a:xfrm>
            <a:off x="6640513" y="4529138"/>
            <a:ext cx="390525" cy="203200"/>
          </a:xfrm>
          <a:prstGeom prst="line">
            <a:avLst/>
          </a:prstGeom>
          <a:noFill/>
          <a:ln w="25400" algn="ctr">
            <a:solidFill>
              <a:srgbClr val="009900"/>
            </a:solidFill>
            <a:round/>
            <a:headEnd/>
            <a:tailEnd/>
          </a:ln>
        </p:spPr>
      </p:cxnSp>
      <p:cxnSp>
        <p:nvCxnSpPr>
          <p:cNvPr id="40" name="Straight Connector 39"/>
          <p:cNvCxnSpPr>
            <a:cxnSpLocks noChangeShapeType="1"/>
          </p:cNvCxnSpPr>
          <p:nvPr/>
        </p:nvCxnSpPr>
        <p:spPr bwMode="auto">
          <a:xfrm>
            <a:off x="3505200" y="2568575"/>
            <a:ext cx="388938" cy="203200"/>
          </a:xfrm>
          <a:prstGeom prst="line">
            <a:avLst/>
          </a:prstGeom>
          <a:noFill/>
          <a:ln w="25400" algn="ctr">
            <a:solidFill>
              <a:srgbClr val="009900"/>
            </a:solidFill>
            <a:round/>
            <a:headEnd/>
            <a:tailEnd/>
          </a:ln>
        </p:spPr>
      </p:cxnSp>
      <p:cxnSp>
        <p:nvCxnSpPr>
          <p:cNvPr id="41" name="Straight Connector 40"/>
          <p:cNvCxnSpPr>
            <a:cxnSpLocks noChangeShapeType="1"/>
          </p:cNvCxnSpPr>
          <p:nvPr/>
        </p:nvCxnSpPr>
        <p:spPr bwMode="auto">
          <a:xfrm>
            <a:off x="2973388" y="4535488"/>
            <a:ext cx="390525" cy="203200"/>
          </a:xfrm>
          <a:prstGeom prst="line">
            <a:avLst/>
          </a:prstGeom>
          <a:noFill/>
          <a:ln w="25400" algn="ctr">
            <a:solidFill>
              <a:srgbClr val="009900"/>
            </a:solidFill>
            <a:round/>
            <a:headEnd/>
            <a:tailEnd/>
          </a:ln>
        </p:spPr>
      </p:cxnSp>
      <p:cxnSp>
        <p:nvCxnSpPr>
          <p:cNvPr id="42" name="Straight Connector 41"/>
          <p:cNvCxnSpPr>
            <a:cxnSpLocks noChangeShapeType="1"/>
          </p:cNvCxnSpPr>
          <p:nvPr/>
        </p:nvCxnSpPr>
        <p:spPr bwMode="auto">
          <a:xfrm>
            <a:off x="5665788" y="4543425"/>
            <a:ext cx="388937" cy="203200"/>
          </a:xfrm>
          <a:prstGeom prst="line">
            <a:avLst/>
          </a:prstGeom>
          <a:noFill/>
          <a:ln w="25400" algn="ctr">
            <a:solidFill>
              <a:srgbClr val="009900"/>
            </a:solidFill>
            <a:round/>
            <a:headEnd/>
            <a:tailEnd/>
          </a:ln>
        </p:spPr>
      </p:cxnSp>
    </p:spTree>
    <p:extLst>
      <p:ext uri="{BB962C8B-B14F-4D97-AF65-F5344CB8AC3E}">
        <p14:creationId xmlns:p14="http://schemas.microsoft.com/office/powerpoint/2010/main" val="32164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par>
                                <p:cTn id="30" presetID="22" presetClass="entr" presetSubtype="4"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 calcmode="lin" valueType="num">
                                      <p:cBhvr additive="base">
                                        <p:cTn id="37"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par>
                                <p:cTn id="44" presetID="22" presetClass="entr" presetSubtype="1"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up)">
                                      <p:cBhvr>
                                        <p:cTn id="56" dur="500"/>
                                        <p:tgtEl>
                                          <p:spTgt spid="41"/>
                                        </p:tgtEl>
                                      </p:cBhvr>
                                    </p:animEffect>
                                  </p:childTnLst>
                                </p:cTn>
                              </p:par>
                              <p:par>
                                <p:cTn id="57" presetID="22" presetClass="entr" presetSubtype="1"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200" dirty="0"/>
              <a:t>Application to Verifiable Information</a:t>
            </a:r>
          </a:p>
        </p:txBody>
      </p:sp>
      <p:sp>
        <p:nvSpPr>
          <p:cNvPr id="2" name="TextBox 1"/>
          <p:cNvSpPr txBox="1"/>
          <p:nvPr/>
        </p:nvSpPr>
        <p:spPr>
          <a:xfrm>
            <a:off x="761998" y="1316173"/>
            <a:ext cx="7606146" cy="5078303"/>
          </a:xfrm>
          <a:prstGeom prst="rect">
            <a:avLst/>
          </a:prstGeom>
          <a:noFill/>
        </p:spPr>
        <p:txBody>
          <a:bodyPr wrap="square" lIns="91430" tIns="45715" rIns="91430" bIns="45715" rtlCol="0">
            <a:spAutoFit/>
          </a:bodyPr>
          <a:lstStyle/>
          <a:p>
            <a:r>
              <a:rPr lang="en-US" b="1" dirty="0" smtClean="0">
                <a:solidFill>
                  <a:srgbClr val="0000FF"/>
                </a:solidFill>
              </a:rPr>
              <a:t>1. With Full Awareness</a:t>
            </a:r>
            <a:r>
              <a:rPr lang="en-US" dirty="0" smtClean="0">
                <a:solidFill>
                  <a:srgbClr val="0000FF"/>
                </a:solidFill>
              </a:rPr>
              <a:t>: </a:t>
            </a:r>
            <a:r>
              <a:rPr lang="en-US" dirty="0" smtClean="0">
                <a:solidFill>
                  <a:srgbClr val="000000"/>
                </a:solidFill>
              </a:rPr>
              <a:t>a la </a:t>
            </a:r>
            <a:r>
              <a:rPr lang="en-US" dirty="0" err="1" smtClean="0">
                <a:solidFill>
                  <a:srgbClr val="000000"/>
                </a:solidFill>
              </a:rPr>
              <a:t>Milgrom</a:t>
            </a:r>
            <a:r>
              <a:rPr lang="en-US" dirty="0" smtClean="0">
                <a:solidFill>
                  <a:srgbClr val="000000"/>
                </a:solidFill>
              </a:rPr>
              <a:t> and Roberts (1986)</a:t>
            </a:r>
          </a:p>
          <a:p>
            <a:endParaRPr lang="en-US" dirty="0">
              <a:solidFill>
                <a:srgbClr val="000000"/>
              </a:solidFill>
            </a:endParaRPr>
          </a:p>
          <a:p>
            <a:pPr marL="285718" indent="-285718">
              <a:buFont typeface="Arial" pitchFamily="34" charset="0"/>
              <a:buChar char="•"/>
            </a:pPr>
            <a:r>
              <a:rPr lang="en-US" dirty="0" smtClean="0">
                <a:solidFill>
                  <a:srgbClr val="000000"/>
                </a:solidFill>
              </a:rPr>
              <a:t>One seller, one buyer</a:t>
            </a:r>
          </a:p>
          <a:p>
            <a:endParaRPr lang="en-US" dirty="0">
              <a:solidFill>
                <a:srgbClr val="000000"/>
              </a:solidFill>
            </a:endParaRPr>
          </a:p>
          <a:p>
            <a:pPr marL="285718" indent="-285718">
              <a:buFont typeface="Arial" pitchFamily="34" charset="0"/>
              <a:buChar char="•"/>
            </a:pPr>
            <a:r>
              <a:rPr lang="en-US" dirty="0" smtClean="0">
                <a:solidFill>
                  <a:srgbClr val="000000"/>
                </a:solidFill>
              </a:rPr>
              <a:t>One merchandise with quality L</a:t>
            </a:r>
            <a:r>
              <a:rPr lang="en-US" dirty="0">
                <a:solidFill>
                  <a:srgbClr val="000000"/>
                </a:solidFill>
              </a:rPr>
              <a:t> </a:t>
            </a:r>
            <a:r>
              <a:rPr lang="en-US" dirty="0" smtClean="0">
                <a:solidFill>
                  <a:srgbClr val="000000"/>
                </a:solidFill>
              </a:rPr>
              <a:t>or H </a:t>
            </a:r>
          </a:p>
          <a:p>
            <a:endParaRPr lang="en-US" dirty="0">
              <a:solidFill>
                <a:srgbClr val="000000"/>
              </a:solidFill>
            </a:endParaRPr>
          </a:p>
          <a:p>
            <a:pPr marL="285718" indent="-285718">
              <a:buFont typeface="Arial" pitchFamily="34" charset="0"/>
              <a:buChar char="•"/>
            </a:pPr>
            <a:r>
              <a:rPr lang="en-US" dirty="0" smtClean="0">
                <a:solidFill>
                  <a:srgbClr val="000000"/>
                </a:solidFill>
              </a:rPr>
              <a:t>For each quality, the seller is better off from selling a larger quantity.</a:t>
            </a:r>
          </a:p>
          <a:p>
            <a:endParaRPr lang="en-US" dirty="0">
              <a:solidFill>
                <a:srgbClr val="000000"/>
              </a:solidFill>
            </a:endParaRPr>
          </a:p>
          <a:p>
            <a:pPr marL="285718" indent="-285718">
              <a:buFont typeface="Arial" pitchFamily="34" charset="0"/>
              <a:buChar char="•"/>
            </a:pPr>
            <a:r>
              <a:rPr lang="en-US" dirty="0" smtClean="0">
                <a:solidFill>
                  <a:srgbClr val="000000"/>
                </a:solidFill>
              </a:rPr>
              <a:t>The buyer’s utility is strictly concave in quantity with single peak </a:t>
            </a:r>
            <a:r>
              <a:rPr lang="en-US" dirty="0" smtClean="0">
                <a:solidFill>
                  <a:srgbClr val="000000"/>
                </a:solidFill>
                <a:latin typeface="cmmi10"/>
              </a:rPr>
              <a:t>¯</a:t>
            </a:r>
            <a:r>
              <a:rPr lang="en-US" dirty="0" smtClean="0">
                <a:solidFill>
                  <a:srgbClr val="000000"/>
                </a:solidFill>
              </a:rPr>
              <a:t>(</a:t>
            </a:r>
            <a:r>
              <a:rPr lang="en-US" dirty="0" smtClean="0">
                <a:solidFill>
                  <a:srgbClr val="000000"/>
                </a:solidFill>
                <a:latin typeface="cmsy10"/>
              </a:rPr>
              <a:t>¢</a:t>
            </a:r>
            <a:r>
              <a:rPr lang="en-US" dirty="0" smtClean="0">
                <a:solidFill>
                  <a:srgbClr val="000000"/>
                </a:solidFill>
              </a:rPr>
              <a:t>) and </a:t>
            </a:r>
            <a:r>
              <a:rPr lang="en-US" dirty="0" smtClean="0">
                <a:solidFill>
                  <a:srgbClr val="000000"/>
                </a:solidFill>
                <a:latin typeface="cmmi10"/>
              </a:rPr>
              <a:t>¯</a:t>
            </a:r>
            <a:r>
              <a:rPr lang="en-US" dirty="0" smtClean="0">
                <a:solidFill>
                  <a:srgbClr val="000000"/>
                </a:solidFill>
              </a:rPr>
              <a:t>(L) &lt; </a:t>
            </a:r>
            <a:r>
              <a:rPr lang="en-US" dirty="0" smtClean="0">
                <a:solidFill>
                  <a:srgbClr val="000000"/>
                </a:solidFill>
                <a:latin typeface="cmmi10"/>
              </a:rPr>
              <a:t>¯</a:t>
            </a:r>
            <a:r>
              <a:rPr lang="en-US" dirty="0" smtClean="0">
                <a:solidFill>
                  <a:srgbClr val="000000"/>
                </a:solidFill>
              </a:rPr>
              <a:t>(H).</a:t>
            </a:r>
          </a:p>
          <a:p>
            <a:endParaRPr lang="en-US" dirty="0">
              <a:solidFill>
                <a:srgbClr val="000000"/>
              </a:solidFill>
            </a:endParaRPr>
          </a:p>
          <a:p>
            <a:pPr marL="285718" indent="-285718">
              <a:buFont typeface="Arial" pitchFamily="34" charset="0"/>
              <a:buChar char="•"/>
            </a:pPr>
            <a:r>
              <a:rPr lang="en-US" dirty="0" smtClean="0">
                <a:solidFill>
                  <a:srgbClr val="000000"/>
                </a:solidFill>
              </a:rPr>
              <a:t>Before a sale takes place, the seller can provide a certified signal about the quality: can be imprecise but must be truthful</a:t>
            </a:r>
          </a:p>
          <a:p>
            <a:endParaRPr lang="en-US" dirty="0">
              <a:solidFill>
                <a:srgbClr val="000000"/>
              </a:solidFill>
            </a:endParaRPr>
          </a:p>
          <a:p>
            <a:pPr marL="285718" indent="-285718">
              <a:buFont typeface="Arial" pitchFamily="34" charset="0"/>
              <a:buChar char="•"/>
            </a:pPr>
            <a:r>
              <a:rPr lang="en-US" dirty="0" smtClean="0">
                <a:solidFill>
                  <a:srgbClr val="000000"/>
                </a:solidFill>
              </a:rPr>
              <a:t>The buyer’s unique </a:t>
            </a:r>
            <a:r>
              <a:rPr lang="en-US" dirty="0" smtClean="0">
                <a:solidFill>
                  <a:srgbClr val="0000FF"/>
                </a:solidFill>
              </a:rPr>
              <a:t>prudent </a:t>
            </a:r>
            <a:r>
              <a:rPr lang="en-US" dirty="0" err="1" smtClean="0">
                <a:solidFill>
                  <a:srgbClr val="0000FF"/>
                </a:solidFill>
              </a:rPr>
              <a:t>rationalizable</a:t>
            </a:r>
            <a:r>
              <a:rPr lang="en-US" dirty="0" smtClean="0">
                <a:solidFill>
                  <a:srgbClr val="0000FF"/>
                </a:solidFill>
              </a:rPr>
              <a:t> </a:t>
            </a:r>
            <a:r>
              <a:rPr lang="en-US" dirty="0" smtClean="0">
                <a:solidFill>
                  <a:srgbClr val="000000"/>
                </a:solidFill>
              </a:rPr>
              <a:t>strategy is to buy </a:t>
            </a:r>
            <a:r>
              <a:rPr lang="en-US" dirty="0" smtClean="0">
                <a:solidFill>
                  <a:srgbClr val="000000"/>
                </a:solidFill>
                <a:latin typeface="cmmi10"/>
              </a:rPr>
              <a:t>¯</a:t>
            </a:r>
            <a:r>
              <a:rPr lang="en-US" dirty="0" smtClean="0">
                <a:solidFill>
                  <a:srgbClr val="000000"/>
                </a:solidFill>
              </a:rPr>
              <a:t>(L) if presented with {L} or {L, H} and </a:t>
            </a:r>
            <a:r>
              <a:rPr lang="en-US" dirty="0" smtClean="0">
                <a:solidFill>
                  <a:srgbClr val="000000"/>
                </a:solidFill>
                <a:latin typeface="cmmi10"/>
              </a:rPr>
              <a:t>¯</a:t>
            </a:r>
            <a:r>
              <a:rPr lang="en-US" dirty="0" smtClean="0">
                <a:solidFill>
                  <a:srgbClr val="000000"/>
                </a:solidFill>
              </a:rPr>
              <a:t>(H) if presented with {H}, while the seller’s unique prudent </a:t>
            </a:r>
            <a:r>
              <a:rPr lang="en-US" dirty="0" err="1" smtClean="0">
                <a:solidFill>
                  <a:srgbClr val="000000"/>
                </a:solidFill>
              </a:rPr>
              <a:t>rationalizable</a:t>
            </a:r>
            <a:r>
              <a:rPr lang="en-US" dirty="0" smtClean="0">
                <a:solidFill>
                  <a:srgbClr val="000000"/>
                </a:solidFill>
              </a:rPr>
              <a:t> strategy is to certify {L, H} when his quality is L and {H} when is quality is H. </a:t>
            </a:r>
            <a:r>
              <a:rPr lang="en-US" b="1" dirty="0" smtClean="0">
                <a:solidFill>
                  <a:srgbClr val="0000FF"/>
                </a:solidFill>
              </a:rPr>
              <a:t>Full unraveling. </a:t>
            </a:r>
            <a:endParaRPr lang="en-US" b="1" dirty="0">
              <a:solidFill>
                <a:srgbClr val="0000FF"/>
              </a:solidFill>
            </a:endParaRPr>
          </a:p>
        </p:txBody>
      </p:sp>
    </p:spTree>
    <p:extLst>
      <p:ext uri="{BB962C8B-B14F-4D97-AF65-F5344CB8AC3E}">
        <p14:creationId xmlns:p14="http://schemas.microsoft.com/office/powerpoint/2010/main" val="1977264206"/>
      </p:ext>
    </p:extLst>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200" dirty="0"/>
              <a:t>Application to Verifiable Information</a:t>
            </a:r>
          </a:p>
        </p:txBody>
      </p:sp>
      <p:sp>
        <p:nvSpPr>
          <p:cNvPr id="2" name="TextBox 1"/>
          <p:cNvSpPr txBox="1"/>
          <p:nvPr/>
        </p:nvSpPr>
        <p:spPr>
          <a:xfrm>
            <a:off x="734286" y="1316172"/>
            <a:ext cx="8118768" cy="3970308"/>
          </a:xfrm>
          <a:prstGeom prst="rect">
            <a:avLst/>
          </a:prstGeom>
          <a:noFill/>
        </p:spPr>
        <p:txBody>
          <a:bodyPr wrap="square" lIns="91430" tIns="45715" rIns="91430" bIns="45715" rtlCol="0">
            <a:spAutoFit/>
          </a:bodyPr>
          <a:lstStyle/>
          <a:p>
            <a:r>
              <a:rPr lang="en-US" b="1" dirty="0" smtClean="0">
                <a:solidFill>
                  <a:srgbClr val="0000FF"/>
                </a:solidFill>
              </a:rPr>
              <a:t>2. With Unawareness of a Dimension of Quality</a:t>
            </a:r>
            <a:endParaRPr lang="en-US" dirty="0" smtClean="0">
              <a:solidFill>
                <a:srgbClr val="000000"/>
              </a:solidFill>
            </a:endParaRPr>
          </a:p>
          <a:p>
            <a:endParaRPr lang="en-US" dirty="0">
              <a:solidFill>
                <a:srgbClr val="000000"/>
              </a:solidFill>
            </a:endParaRPr>
          </a:p>
          <a:p>
            <a:pPr marL="285718" indent="-285718">
              <a:buFont typeface="Arial" pitchFamily="34" charset="0"/>
              <a:buChar char="•"/>
            </a:pPr>
            <a:r>
              <a:rPr lang="en-US" dirty="0" smtClean="0">
                <a:solidFill>
                  <a:srgbClr val="000000"/>
                </a:solidFill>
              </a:rPr>
              <a:t>One merchandise with quality </a:t>
            </a:r>
            <a:r>
              <a:rPr lang="en-US" dirty="0" smtClean="0">
                <a:solidFill>
                  <a:srgbClr val="000000"/>
                </a:solidFill>
                <a:latin typeface="Arial"/>
              </a:rPr>
              <a:t>q</a:t>
            </a:r>
            <a:r>
              <a:rPr lang="en-US" dirty="0" smtClean="0">
                <a:solidFill>
                  <a:srgbClr val="000000"/>
                </a:solidFill>
              </a:rPr>
              <a:t> </a:t>
            </a:r>
            <a:r>
              <a:rPr lang="en-US" dirty="0" smtClean="0">
                <a:solidFill>
                  <a:srgbClr val="000000"/>
                </a:solidFill>
                <a:latin typeface="cmsy10"/>
              </a:rPr>
              <a:t>2</a:t>
            </a:r>
            <a:r>
              <a:rPr lang="en-US" dirty="0" smtClean="0">
                <a:solidFill>
                  <a:srgbClr val="000000"/>
                </a:solidFill>
              </a:rPr>
              <a:t> {L, H} </a:t>
            </a:r>
            <a:r>
              <a:rPr lang="en-US" dirty="0" smtClean="0">
                <a:solidFill>
                  <a:srgbClr val="000000"/>
                </a:solidFill>
                <a:latin typeface="cmsy10"/>
              </a:rPr>
              <a:t>£</a:t>
            </a:r>
            <a:r>
              <a:rPr lang="en-US" dirty="0" smtClean="0">
                <a:solidFill>
                  <a:srgbClr val="000000"/>
                </a:solidFill>
              </a:rPr>
              <a:t> {0, *}</a:t>
            </a:r>
          </a:p>
          <a:p>
            <a:pPr marL="285718" indent="-285718">
              <a:buFont typeface="Arial" pitchFamily="34" charset="0"/>
              <a:buChar char="•"/>
            </a:pPr>
            <a:endParaRPr lang="en-US" dirty="0" smtClean="0">
              <a:solidFill>
                <a:srgbClr val="000000"/>
              </a:solidFill>
            </a:endParaRPr>
          </a:p>
          <a:p>
            <a:pPr marL="285718" indent="-285718">
              <a:buFont typeface="Arial" pitchFamily="34" charset="0"/>
              <a:buChar char="•"/>
            </a:pPr>
            <a:r>
              <a:rPr lang="en-US" dirty="0">
                <a:solidFill>
                  <a:srgbClr val="000000"/>
                </a:solidFill>
              </a:rPr>
              <a:t>For instance, available certificates in state </a:t>
            </a:r>
            <a:r>
              <a:rPr lang="en-US" dirty="0" smtClean="0">
                <a:solidFill>
                  <a:srgbClr val="000000"/>
                </a:solidFill>
              </a:rPr>
              <a:t>(L,0): </a:t>
            </a:r>
            <a:r>
              <a:rPr lang="en-US" dirty="0">
                <a:solidFill>
                  <a:srgbClr val="000000"/>
                </a:solidFill>
              </a:rPr>
              <a:t>{L, H} </a:t>
            </a:r>
            <a:r>
              <a:rPr lang="en-US" dirty="0" smtClean="0">
                <a:solidFill>
                  <a:srgbClr val="000000"/>
                </a:solidFill>
                <a:latin typeface="cmsy10"/>
              </a:rPr>
              <a:t>£</a:t>
            </a:r>
            <a:r>
              <a:rPr lang="en-US" dirty="0" smtClean="0">
                <a:solidFill>
                  <a:srgbClr val="000000"/>
                </a:solidFill>
              </a:rPr>
              <a:t> </a:t>
            </a:r>
            <a:r>
              <a:rPr lang="en-US" dirty="0">
                <a:solidFill>
                  <a:srgbClr val="000000"/>
                </a:solidFill>
              </a:rPr>
              <a:t>{0, *}, {L} </a:t>
            </a:r>
            <a:r>
              <a:rPr lang="en-US" dirty="0" smtClean="0">
                <a:solidFill>
                  <a:srgbClr val="000000"/>
                </a:solidFill>
                <a:latin typeface="cmsy10"/>
              </a:rPr>
              <a:t>£</a:t>
            </a:r>
            <a:r>
              <a:rPr lang="en-US" dirty="0" smtClean="0">
                <a:solidFill>
                  <a:srgbClr val="000000"/>
                </a:solidFill>
              </a:rPr>
              <a:t> </a:t>
            </a:r>
            <a:r>
              <a:rPr lang="en-US" dirty="0">
                <a:solidFill>
                  <a:srgbClr val="000000"/>
                </a:solidFill>
              </a:rPr>
              <a:t>{0, *}, {L, H} </a:t>
            </a:r>
            <a:r>
              <a:rPr lang="en-US" dirty="0" smtClean="0">
                <a:solidFill>
                  <a:srgbClr val="000000"/>
                </a:solidFill>
                <a:latin typeface="cmsy10"/>
              </a:rPr>
              <a:t>£</a:t>
            </a:r>
            <a:r>
              <a:rPr lang="en-US" dirty="0" smtClean="0">
                <a:solidFill>
                  <a:srgbClr val="000000"/>
                </a:solidFill>
              </a:rPr>
              <a:t> </a:t>
            </a:r>
            <a:r>
              <a:rPr lang="en-US" dirty="0">
                <a:solidFill>
                  <a:srgbClr val="000000"/>
                </a:solidFill>
              </a:rPr>
              <a:t>{0}, and {L} </a:t>
            </a:r>
            <a:r>
              <a:rPr lang="en-US" dirty="0" smtClean="0">
                <a:solidFill>
                  <a:srgbClr val="000000"/>
                </a:solidFill>
                <a:latin typeface="cmsy10"/>
              </a:rPr>
              <a:t>£</a:t>
            </a:r>
            <a:r>
              <a:rPr lang="en-US" dirty="0" smtClean="0">
                <a:solidFill>
                  <a:srgbClr val="000000"/>
                </a:solidFill>
              </a:rPr>
              <a:t> </a:t>
            </a:r>
            <a:r>
              <a:rPr lang="en-US" dirty="0">
                <a:solidFill>
                  <a:srgbClr val="000000"/>
                </a:solidFill>
              </a:rPr>
              <a:t>{0} </a:t>
            </a:r>
          </a:p>
          <a:p>
            <a:endParaRPr lang="en-US" dirty="0">
              <a:solidFill>
                <a:srgbClr val="000000"/>
              </a:solidFill>
            </a:endParaRPr>
          </a:p>
          <a:p>
            <a:pPr marL="285718" indent="-285718">
              <a:buFont typeface="Arial" pitchFamily="34" charset="0"/>
              <a:buChar char="•"/>
            </a:pPr>
            <a:r>
              <a:rPr lang="en-US" dirty="0" smtClean="0">
                <a:solidFill>
                  <a:srgbClr val="000000"/>
                </a:solidFill>
                <a:latin typeface="cmmi10"/>
              </a:rPr>
              <a:t>¯</a:t>
            </a:r>
            <a:r>
              <a:rPr lang="en-US" dirty="0" smtClean="0">
                <a:solidFill>
                  <a:srgbClr val="000000"/>
                </a:solidFill>
              </a:rPr>
              <a:t>(L,*) &lt; </a:t>
            </a:r>
            <a:r>
              <a:rPr lang="en-US" dirty="0" smtClean="0">
                <a:solidFill>
                  <a:srgbClr val="000000"/>
                </a:solidFill>
                <a:latin typeface="cmmi10"/>
              </a:rPr>
              <a:t>¯</a:t>
            </a:r>
            <a:r>
              <a:rPr lang="en-US" dirty="0" smtClean="0">
                <a:solidFill>
                  <a:srgbClr val="000000"/>
                </a:solidFill>
              </a:rPr>
              <a:t>(L,0) &lt; </a:t>
            </a:r>
            <a:r>
              <a:rPr lang="en-US" dirty="0" smtClean="0">
                <a:solidFill>
                  <a:srgbClr val="000000"/>
                </a:solidFill>
                <a:latin typeface="cmmi10"/>
              </a:rPr>
              <a:t>¯</a:t>
            </a:r>
            <a:r>
              <a:rPr lang="en-US" dirty="0" smtClean="0">
                <a:solidFill>
                  <a:srgbClr val="000000"/>
                </a:solidFill>
              </a:rPr>
              <a:t>(H,0)  &lt; </a:t>
            </a:r>
            <a:r>
              <a:rPr lang="en-US" dirty="0" smtClean="0">
                <a:solidFill>
                  <a:srgbClr val="000000"/>
                </a:solidFill>
                <a:latin typeface="cmmi10"/>
              </a:rPr>
              <a:t>¯</a:t>
            </a:r>
            <a:r>
              <a:rPr lang="en-US" dirty="0" smtClean="0">
                <a:solidFill>
                  <a:srgbClr val="000000"/>
                </a:solidFill>
              </a:rPr>
              <a:t>(H,*).</a:t>
            </a:r>
          </a:p>
          <a:p>
            <a:endParaRPr lang="en-US" dirty="0">
              <a:solidFill>
                <a:srgbClr val="000000"/>
              </a:solidFill>
            </a:endParaRPr>
          </a:p>
          <a:p>
            <a:pPr marL="285718" indent="-285718">
              <a:buFont typeface="Arial" pitchFamily="34" charset="0"/>
              <a:buChar char="•"/>
            </a:pPr>
            <a:r>
              <a:rPr lang="en-US" dirty="0" smtClean="0">
                <a:solidFill>
                  <a:srgbClr val="000000"/>
                </a:solidFill>
              </a:rPr>
              <a:t>If the buyer is </a:t>
            </a:r>
            <a:r>
              <a:rPr lang="en-US" b="1" dirty="0" smtClean="0">
                <a:solidFill>
                  <a:srgbClr val="000000"/>
                </a:solidFill>
              </a:rPr>
              <a:t>fully aware </a:t>
            </a:r>
            <a:r>
              <a:rPr lang="en-US" dirty="0" smtClean="0">
                <a:solidFill>
                  <a:srgbClr val="000000"/>
                </a:solidFill>
              </a:rPr>
              <a:t>of both dimensions of quality, we still obtain </a:t>
            </a:r>
            <a:r>
              <a:rPr lang="en-US" b="1" dirty="0" smtClean="0">
                <a:solidFill>
                  <a:srgbClr val="000000"/>
                </a:solidFill>
              </a:rPr>
              <a:t>full unraveling </a:t>
            </a:r>
            <a:r>
              <a:rPr lang="en-US" dirty="0" smtClean="0">
                <a:solidFill>
                  <a:srgbClr val="000000"/>
                </a:solidFill>
              </a:rPr>
              <a:t>by previous arguments.</a:t>
            </a:r>
          </a:p>
          <a:p>
            <a:pPr marL="285718" indent="-285718">
              <a:buFont typeface="Arial" pitchFamily="34" charset="0"/>
              <a:buChar char="•"/>
            </a:pPr>
            <a:endParaRPr lang="en-US" dirty="0">
              <a:solidFill>
                <a:srgbClr val="000000"/>
              </a:solidFill>
            </a:endParaRPr>
          </a:p>
          <a:p>
            <a:pPr marL="285718" indent="-285718">
              <a:buFont typeface="Arial" pitchFamily="34" charset="0"/>
              <a:buChar char="•"/>
            </a:pPr>
            <a:r>
              <a:rPr lang="en-US" dirty="0" smtClean="0">
                <a:solidFill>
                  <a:srgbClr val="000000"/>
                </a:solidFill>
              </a:rPr>
              <a:t>Assume now that the buyer is aware only of dimension {L, H} while being unaware of dimension {0, *}. Assume </a:t>
            </a:r>
            <a:r>
              <a:rPr lang="en-US" dirty="0" smtClean="0">
                <a:solidFill>
                  <a:srgbClr val="000000"/>
                </a:solidFill>
                <a:latin typeface="cmmi10"/>
              </a:rPr>
              <a:t>¯</a:t>
            </a:r>
            <a:r>
              <a:rPr lang="en-US" dirty="0" smtClean="0">
                <a:solidFill>
                  <a:srgbClr val="000000"/>
                </a:solidFill>
              </a:rPr>
              <a:t>(L</a:t>
            </a:r>
            <a:r>
              <a:rPr lang="en-US" dirty="0">
                <a:solidFill>
                  <a:srgbClr val="000000"/>
                </a:solidFill>
              </a:rPr>
              <a:t>) = </a:t>
            </a:r>
            <a:r>
              <a:rPr lang="en-US" dirty="0" smtClean="0">
                <a:solidFill>
                  <a:srgbClr val="000000"/>
                </a:solidFill>
                <a:latin typeface="cmmi10"/>
              </a:rPr>
              <a:t>¯</a:t>
            </a:r>
            <a:r>
              <a:rPr lang="en-US" dirty="0" smtClean="0">
                <a:solidFill>
                  <a:srgbClr val="000000"/>
                </a:solidFill>
              </a:rPr>
              <a:t>(</a:t>
            </a:r>
            <a:r>
              <a:rPr lang="en-US" dirty="0">
                <a:solidFill>
                  <a:srgbClr val="000000"/>
                </a:solidFill>
              </a:rPr>
              <a:t>L,0</a:t>
            </a:r>
            <a:r>
              <a:rPr lang="en-US" dirty="0" smtClean="0">
                <a:solidFill>
                  <a:srgbClr val="000000"/>
                </a:solidFill>
              </a:rPr>
              <a:t>) and </a:t>
            </a:r>
            <a:r>
              <a:rPr lang="en-US" dirty="0">
                <a:solidFill>
                  <a:srgbClr val="000000"/>
                </a:solidFill>
                <a:latin typeface="cmmi10"/>
              </a:rPr>
              <a:t>¯</a:t>
            </a:r>
            <a:r>
              <a:rPr lang="en-US" dirty="0">
                <a:solidFill>
                  <a:srgbClr val="000000"/>
                </a:solidFill>
              </a:rPr>
              <a:t>(H</a:t>
            </a:r>
            <a:r>
              <a:rPr lang="en-US" dirty="0" smtClean="0">
                <a:solidFill>
                  <a:srgbClr val="000000"/>
                </a:solidFill>
              </a:rPr>
              <a:t>)</a:t>
            </a:r>
            <a:r>
              <a:rPr lang="en-US" dirty="0">
                <a:solidFill>
                  <a:srgbClr val="000000"/>
                </a:solidFill>
              </a:rPr>
              <a:t> </a:t>
            </a:r>
            <a:r>
              <a:rPr lang="en-US" dirty="0" smtClean="0">
                <a:solidFill>
                  <a:srgbClr val="000000"/>
                </a:solidFill>
              </a:rPr>
              <a:t>= </a:t>
            </a:r>
            <a:r>
              <a:rPr lang="en-US" dirty="0" smtClean="0">
                <a:solidFill>
                  <a:srgbClr val="000000"/>
                </a:solidFill>
                <a:latin typeface="cmmi10"/>
              </a:rPr>
              <a:t>¯</a:t>
            </a:r>
            <a:r>
              <a:rPr lang="en-US" dirty="0" smtClean="0">
                <a:solidFill>
                  <a:srgbClr val="000000"/>
                </a:solidFill>
              </a:rPr>
              <a:t>(</a:t>
            </a:r>
            <a:r>
              <a:rPr lang="en-US" dirty="0">
                <a:solidFill>
                  <a:srgbClr val="000000"/>
                </a:solidFill>
              </a:rPr>
              <a:t>H,0</a:t>
            </a:r>
            <a:r>
              <a:rPr lang="en-US" dirty="0" smtClean="0">
                <a:solidFill>
                  <a:srgbClr val="000000"/>
                </a:solidFill>
              </a:rPr>
              <a:t>).</a:t>
            </a:r>
          </a:p>
        </p:txBody>
      </p:sp>
    </p:spTree>
    <p:extLst>
      <p:ext uri="{BB962C8B-B14F-4D97-AF65-F5344CB8AC3E}">
        <p14:creationId xmlns:p14="http://schemas.microsoft.com/office/powerpoint/2010/main" val="1916798368"/>
      </p:ext>
    </p:extLst>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2"/>
          <p:cNvSpPr>
            <a:spLocks noChangeShapeType="1"/>
          </p:cNvSpPr>
          <p:nvPr/>
        </p:nvSpPr>
        <p:spPr bwMode="auto">
          <a:xfrm flipH="1">
            <a:off x="1307446" y="263526"/>
            <a:ext cx="3249612" cy="733425"/>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73731" name="Line 3"/>
          <p:cNvSpPr>
            <a:spLocks noChangeShapeType="1"/>
          </p:cNvSpPr>
          <p:nvPr/>
        </p:nvSpPr>
        <p:spPr bwMode="auto">
          <a:xfrm flipH="1">
            <a:off x="3474383" y="263526"/>
            <a:ext cx="1055688" cy="739775"/>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73732" name="Line 4"/>
          <p:cNvSpPr>
            <a:spLocks noChangeShapeType="1"/>
          </p:cNvSpPr>
          <p:nvPr/>
        </p:nvSpPr>
        <p:spPr bwMode="auto">
          <a:xfrm>
            <a:off x="4541183" y="260350"/>
            <a:ext cx="1082675" cy="73660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73733" name="Line 5"/>
          <p:cNvSpPr>
            <a:spLocks noChangeShapeType="1"/>
          </p:cNvSpPr>
          <p:nvPr/>
        </p:nvSpPr>
        <p:spPr bwMode="auto">
          <a:xfrm>
            <a:off x="4545947" y="263525"/>
            <a:ext cx="3248025" cy="72390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73951" name="Line 8"/>
          <p:cNvSpPr>
            <a:spLocks noChangeShapeType="1"/>
          </p:cNvSpPr>
          <p:nvPr/>
        </p:nvSpPr>
        <p:spPr bwMode="auto">
          <a:xfrm flipH="1">
            <a:off x="1303000" y="998538"/>
            <a:ext cx="7636" cy="1809603"/>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73952" name="Line 9"/>
          <p:cNvSpPr>
            <a:spLocks noChangeShapeType="1"/>
          </p:cNvSpPr>
          <p:nvPr/>
        </p:nvSpPr>
        <p:spPr bwMode="auto">
          <a:xfrm>
            <a:off x="1303002" y="998537"/>
            <a:ext cx="379567" cy="153926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73953" name="Line 10"/>
          <p:cNvSpPr>
            <a:spLocks noChangeShapeType="1"/>
          </p:cNvSpPr>
          <p:nvPr/>
        </p:nvSpPr>
        <p:spPr bwMode="auto">
          <a:xfrm>
            <a:off x="1303005" y="1000704"/>
            <a:ext cx="711216" cy="1204467"/>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73954" name="Line 11"/>
          <p:cNvSpPr>
            <a:spLocks noChangeShapeType="1"/>
          </p:cNvSpPr>
          <p:nvPr/>
        </p:nvSpPr>
        <p:spPr bwMode="auto">
          <a:xfrm>
            <a:off x="1303005" y="1002870"/>
            <a:ext cx="870242" cy="405842"/>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73739" name="Text Box 28"/>
          <p:cNvSpPr txBox="1">
            <a:spLocks noChangeArrowheads="1"/>
          </p:cNvSpPr>
          <p:nvPr/>
        </p:nvSpPr>
        <p:spPr bwMode="auto">
          <a:xfrm>
            <a:off x="765156" y="846139"/>
            <a:ext cx="575778" cy="276989"/>
          </a:xfrm>
          <a:prstGeom prst="rect">
            <a:avLst/>
          </a:prstGeom>
          <a:noFill/>
          <a:ln w="9525">
            <a:noFill/>
            <a:miter lim="800000"/>
            <a:headEnd/>
            <a:tailEnd/>
          </a:ln>
        </p:spPr>
        <p:txBody>
          <a:bodyPr wrap="none" lIns="91430" tIns="45715" rIns="91430" bIns="45715">
            <a:spAutoFit/>
          </a:bodyPr>
          <a:lstStyle/>
          <a:p>
            <a:r>
              <a:rPr lang="de-DE" sz="1200" dirty="0">
                <a:solidFill>
                  <a:srgbClr val="000000"/>
                </a:solidFill>
                <a:latin typeface="Arial Unicode MS" pitchFamily="34" charset="-128"/>
                <a:ea typeface="Arial Unicode MS" pitchFamily="34" charset="-128"/>
                <a:cs typeface="Arial Unicode MS" pitchFamily="34" charset="-128"/>
              </a:rPr>
              <a:t>Seller</a:t>
            </a:r>
            <a:endParaRPr lang="el-GR" sz="1200" dirty="0">
              <a:solidFill>
                <a:srgbClr val="000000"/>
              </a:solidFill>
              <a:latin typeface="Arial Unicode MS" pitchFamily="34" charset="-128"/>
              <a:ea typeface="Arial Unicode MS" pitchFamily="34" charset="-128"/>
              <a:cs typeface="Arial Unicode MS" pitchFamily="34" charset="-128"/>
            </a:endParaRPr>
          </a:p>
        </p:txBody>
      </p:sp>
      <p:sp>
        <p:nvSpPr>
          <p:cNvPr id="73745" name="Text Box 51"/>
          <p:cNvSpPr txBox="1">
            <a:spLocks noChangeArrowheads="1"/>
          </p:cNvSpPr>
          <p:nvPr/>
        </p:nvSpPr>
        <p:spPr bwMode="auto">
          <a:xfrm>
            <a:off x="2809573" y="842964"/>
            <a:ext cx="575778" cy="276989"/>
          </a:xfrm>
          <a:prstGeom prst="rect">
            <a:avLst/>
          </a:prstGeom>
          <a:noFill/>
          <a:ln w="9525">
            <a:noFill/>
            <a:miter lim="800000"/>
            <a:headEnd/>
            <a:tailEnd/>
          </a:ln>
        </p:spPr>
        <p:txBody>
          <a:bodyPr wrap="none" lIns="91430" tIns="45715" rIns="91430" bIns="45715">
            <a:spAutoFit/>
          </a:bodyPr>
          <a:lstStyle/>
          <a:p>
            <a:r>
              <a:rPr lang="de-DE" sz="1200" dirty="0">
                <a:solidFill>
                  <a:srgbClr val="000000"/>
                </a:solidFill>
                <a:latin typeface="Arial Unicode MS" pitchFamily="34" charset="-128"/>
                <a:ea typeface="Arial Unicode MS" pitchFamily="34" charset="-128"/>
                <a:cs typeface="Arial Unicode MS" pitchFamily="34" charset="-128"/>
              </a:rPr>
              <a:t>Seller</a:t>
            </a:r>
            <a:endParaRPr lang="el-GR" sz="1200" dirty="0">
              <a:solidFill>
                <a:srgbClr val="000000"/>
              </a:solidFill>
              <a:latin typeface="Arial Unicode MS" pitchFamily="34" charset="-128"/>
              <a:ea typeface="Arial Unicode MS" pitchFamily="34" charset="-128"/>
              <a:cs typeface="Arial Unicode MS" pitchFamily="34" charset="-128"/>
            </a:endParaRPr>
          </a:p>
        </p:txBody>
      </p:sp>
      <p:sp>
        <p:nvSpPr>
          <p:cNvPr id="73751" name="Text Box 74"/>
          <p:cNvSpPr txBox="1">
            <a:spLocks noChangeArrowheads="1"/>
          </p:cNvSpPr>
          <p:nvPr/>
        </p:nvSpPr>
        <p:spPr bwMode="auto">
          <a:xfrm>
            <a:off x="5649258" y="842964"/>
            <a:ext cx="575778" cy="276989"/>
          </a:xfrm>
          <a:prstGeom prst="rect">
            <a:avLst/>
          </a:prstGeom>
          <a:noFill/>
          <a:ln w="9525">
            <a:noFill/>
            <a:miter lim="800000"/>
            <a:headEnd/>
            <a:tailEnd/>
          </a:ln>
        </p:spPr>
        <p:txBody>
          <a:bodyPr wrap="none" lIns="91430" tIns="45715" rIns="91430" bIns="45715">
            <a:spAutoFit/>
          </a:bodyPr>
          <a:lstStyle/>
          <a:p>
            <a:r>
              <a:rPr lang="de-DE" sz="1200" dirty="0">
                <a:solidFill>
                  <a:srgbClr val="000000"/>
                </a:solidFill>
                <a:latin typeface="Arial Unicode MS" pitchFamily="34" charset="-128"/>
                <a:ea typeface="Arial Unicode MS" pitchFamily="34" charset="-128"/>
                <a:cs typeface="Arial Unicode MS" pitchFamily="34" charset="-128"/>
              </a:rPr>
              <a:t>Seller</a:t>
            </a:r>
            <a:endParaRPr lang="el-GR" sz="1200" dirty="0">
              <a:solidFill>
                <a:srgbClr val="000000"/>
              </a:solidFill>
              <a:latin typeface="Arial Unicode MS" pitchFamily="34" charset="-128"/>
              <a:ea typeface="Arial Unicode MS" pitchFamily="34" charset="-128"/>
              <a:cs typeface="Arial Unicode MS" pitchFamily="34" charset="-128"/>
            </a:endParaRPr>
          </a:p>
        </p:txBody>
      </p:sp>
      <p:sp>
        <p:nvSpPr>
          <p:cNvPr id="73757" name="Text Box 97"/>
          <p:cNvSpPr txBox="1">
            <a:spLocks noChangeArrowheads="1"/>
          </p:cNvSpPr>
          <p:nvPr/>
        </p:nvSpPr>
        <p:spPr bwMode="auto">
          <a:xfrm>
            <a:off x="7822547" y="846139"/>
            <a:ext cx="575778" cy="276989"/>
          </a:xfrm>
          <a:prstGeom prst="rect">
            <a:avLst/>
          </a:prstGeom>
          <a:noFill/>
          <a:ln w="9525">
            <a:noFill/>
            <a:miter lim="800000"/>
            <a:headEnd/>
            <a:tailEnd/>
          </a:ln>
        </p:spPr>
        <p:txBody>
          <a:bodyPr wrap="none" lIns="91430" tIns="45715" rIns="91430" bIns="45715">
            <a:spAutoFit/>
          </a:bodyPr>
          <a:lstStyle/>
          <a:p>
            <a:r>
              <a:rPr lang="de-DE" sz="1200" dirty="0">
                <a:solidFill>
                  <a:srgbClr val="000000"/>
                </a:solidFill>
                <a:latin typeface="Arial Unicode MS" pitchFamily="34" charset="-128"/>
                <a:ea typeface="Arial Unicode MS" pitchFamily="34" charset="-128"/>
                <a:cs typeface="Arial Unicode MS" pitchFamily="34" charset="-128"/>
              </a:rPr>
              <a:t>Seller</a:t>
            </a:r>
            <a:endParaRPr lang="el-GR" sz="1200" dirty="0">
              <a:solidFill>
                <a:srgbClr val="000000"/>
              </a:solidFill>
              <a:latin typeface="Arial Unicode MS" pitchFamily="34" charset="-128"/>
              <a:ea typeface="Arial Unicode MS" pitchFamily="34" charset="-128"/>
              <a:cs typeface="Arial Unicode MS" pitchFamily="34" charset="-128"/>
            </a:endParaRPr>
          </a:p>
        </p:txBody>
      </p:sp>
      <p:sp>
        <p:nvSpPr>
          <p:cNvPr id="73760" name="Text Box 100"/>
          <p:cNvSpPr txBox="1">
            <a:spLocks noChangeArrowheads="1"/>
          </p:cNvSpPr>
          <p:nvPr/>
        </p:nvSpPr>
        <p:spPr bwMode="auto">
          <a:xfrm>
            <a:off x="4414572" y="-12700"/>
            <a:ext cx="261590" cy="276989"/>
          </a:xfrm>
          <a:prstGeom prst="rect">
            <a:avLst/>
          </a:prstGeom>
          <a:noFill/>
          <a:ln w="9525">
            <a:noFill/>
            <a:miter lim="800000"/>
            <a:headEnd/>
            <a:tailEnd/>
          </a:ln>
        </p:spPr>
        <p:txBody>
          <a:bodyPr wrap="none" lIns="91430" tIns="45715" rIns="91430" bIns="45715">
            <a:spAutoFit/>
          </a:bodyPr>
          <a:lstStyle/>
          <a:p>
            <a:r>
              <a:rPr lang="de-DE" sz="1200" dirty="0">
                <a:solidFill>
                  <a:srgbClr val="000000"/>
                </a:solidFill>
                <a:latin typeface="Arial Unicode MS" pitchFamily="34" charset="-128"/>
                <a:ea typeface="Arial Unicode MS" pitchFamily="34" charset="-128"/>
                <a:cs typeface="Arial Unicode MS" pitchFamily="34" charset="-128"/>
              </a:rPr>
              <a:t>c</a:t>
            </a:r>
            <a:endParaRPr lang="el-GR" sz="1200" dirty="0">
              <a:solidFill>
                <a:srgbClr val="000000"/>
              </a:solidFill>
              <a:latin typeface="Arial Unicode MS" pitchFamily="34" charset="-128"/>
              <a:ea typeface="Arial Unicode MS" pitchFamily="34" charset="-128"/>
              <a:cs typeface="Arial Unicode MS" pitchFamily="34" charset="-128"/>
            </a:endParaRPr>
          </a:p>
        </p:txBody>
      </p:sp>
      <p:sp>
        <p:nvSpPr>
          <p:cNvPr id="73761" name="Text Box 101"/>
          <p:cNvSpPr txBox="1">
            <a:spLocks noChangeArrowheads="1"/>
          </p:cNvSpPr>
          <p:nvPr/>
        </p:nvSpPr>
        <p:spPr bwMode="auto">
          <a:xfrm>
            <a:off x="2321859" y="469900"/>
            <a:ext cx="5497513" cy="276989"/>
          </a:xfrm>
          <a:prstGeom prst="rect">
            <a:avLst/>
          </a:prstGeom>
          <a:noFill/>
          <a:ln w="9525">
            <a:noFill/>
            <a:miter lim="800000"/>
            <a:headEnd/>
            <a:tailEnd/>
          </a:ln>
        </p:spPr>
        <p:txBody>
          <a:bodyPr lIns="91430" tIns="45715" rIns="91430" bIns="45715">
            <a:spAutoFit/>
          </a:bodyPr>
          <a:lstStyle/>
          <a:p>
            <a:r>
              <a:rPr lang="en-US" sz="1200" dirty="0">
                <a:solidFill>
                  <a:srgbClr val="000000"/>
                </a:solidFill>
                <a:latin typeface="Arial"/>
                <a:ea typeface="Arial Unicode MS" pitchFamily="34" charset="-128"/>
                <a:cs typeface="Arial Unicode MS" pitchFamily="34" charset="-128"/>
              </a:rPr>
              <a:t>L</a:t>
            </a:r>
            <a:r>
              <a:rPr lang="en-US" sz="1200" baseline="30000" dirty="0">
                <a:solidFill>
                  <a:srgbClr val="000000"/>
                </a:solidFill>
                <a:latin typeface="Arial Unicode MS"/>
                <a:ea typeface="Arial Unicode MS" pitchFamily="34" charset="-128"/>
                <a:cs typeface="Arial Unicode MS" pitchFamily="34" charset="-128"/>
              </a:rPr>
              <a:t>0</a:t>
            </a:r>
            <a:r>
              <a:rPr lang="en-US" sz="1200" dirty="0">
                <a:solidFill>
                  <a:srgbClr val="000000"/>
                </a:solidFill>
                <a:latin typeface="Arial Unicode MS" pitchFamily="34" charset="-128"/>
                <a:ea typeface="Arial Unicode MS" pitchFamily="34" charset="-128"/>
                <a:cs typeface="Arial Unicode MS" pitchFamily="34" charset="-128"/>
              </a:rPr>
              <a:t>	           L*	            </a:t>
            </a:r>
            <a:r>
              <a:rPr lang="en-US" sz="1200" dirty="0">
                <a:solidFill>
                  <a:srgbClr val="000000"/>
                </a:solidFill>
                <a:latin typeface="Arial"/>
                <a:ea typeface="Arial Unicode MS" pitchFamily="34" charset="-128"/>
                <a:cs typeface="Arial Unicode MS" pitchFamily="34" charset="-128"/>
              </a:rPr>
              <a:t>H</a:t>
            </a:r>
            <a:r>
              <a:rPr lang="en-US" sz="1200" baseline="30000" dirty="0">
                <a:solidFill>
                  <a:srgbClr val="000000"/>
                </a:solidFill>
                <a:latin typeface="Arial Unicode MS"/>
                <a:ea typeface="Arial Unicode MS" pitchFamily="34" charset="-128"/>
                <a:cs typeface="Arial Unicode MS" pitchFamily="34" charset="-128"/>
              </a:rPr>
              <a:t>0</a:t>
            </a:r>
            <a:r>
              <a:rPr lang="en-US" sz="1200" dirty="0">
                <a:solidFill>
                  <a:srgbClr val="000000"/>
                </a:solidFill>
                <a:latin typeface="Arial Unicode MS" pitchFamily="34" charset="-128"/>
                <a:ea typeface="Arial Unicode MS" pitchFamily="34" charset="-128"/>
                <a:cs typeface="Arial Unicode MS" pitchFamily="34" charset="-128"/>
              </a:rPr>
              <a:t>		            H*</a:t>
            </a:r>
            <a:endParaRPr lang="el-GR" sz="1200" baseline="-25000" dirty="0">
              <a:solidFill>
                <a:srgbClr val="000000"/>
              </a:solidFill>
              <a:latin typeface="Arial Unicode MS" pitchFamily="34" charset="-128"/>
              <a:ea typeface="Arial Unicode MS" pitchFamily="34" charset="-128"/>
              <a:cs typeface="Arial Unicode MS" pitchFamily="34" charset="-128"/>
            </a:endParaRPr>
          </a:p>
        </p:txBody>
      </p:sp>
      <p:sp>
        <p:nvSpPr>
          <p:cNvPr id="240" name="TextBox 239"/>
          <p:cNvSpPr txBox="1"/>
          <p:nvPr/>
        </p:nvSpPr>
        <p:spPr>
          <a:xfrm>
            <a:off x="1015390" y="2196119"/>
            <a:ext cx="575778" cy="246211"/>
          </a:xfrm>
          <a:prstGeom prst="rect">
            <a:avLst/>
          </a:prstGeom>
          <a:noFill/>
        </p:spPr>
        <p:txBody>
          <a:bodyPr wrap="none" lIns="91430" tIns="45715" rIns="91430" bIns="45715" rtlCol="0">
            <a:spAutoFit/>
          </a:bodyPr>
          <a:lstStyle/>
          <a:p>
            <a:r>
              <a:rPr lang="en-US" sz="1000" dirty="0">
                <a:solidFill>
                  <a:srgbClr val="000000"/>
                </a:solidFill>
              </a:rPr>
              <a:t>{L}</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a:t>
            </a:r>
          </a:p>
        </p:txBody>
      </p:sp>
      <p:sp>
        <p:nvSpPr>
          <p:cNvPr id="241" name="TextBox 240"/>
          <p:cNvSpPr txBox="1"/>
          <p:nvPr/>
        </p:nvSpPr>
        <p:spPr>
          <a:xfrm>
            <a:off x="1248616" y="1857517"/>
            <a:ext cx="696004" cy="246211"/>
          </a:xfrm>
          <a:prstGeom prst="rect">
            <a:avLst/>
          </a:prstGeom>
          <a:noFill/>
        </p:spPr>
        <p:txBody>
          <a:bodyPr wrap="none" lIns="91430" tIns="45715" rIns="91430" bIns="45715" rtlCol="0">
            <a:spAutoFit/>
          </a:bodyPr>
          <a:lstStyle/>
          <a:p>
            <a:r>
              <a:rPr lang="en-US" sz="1000" dirty="0">
                <a:solidFill>
                  <a:srgbClr val="000000"/>
                </a:solidFill>
              </a:rPr>
              <a:t>{L}</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 *}</a:t>
            </a:r>
          </a:p>
        </p:txBody>
      </p:sp>
      <p:sp>
        <p:nvSpPr>
          <p:cNvPr id="242" name="TextBox 241"/>
          <p:cNvSpPr txBox="1"/>
          <p:nvPr/>
        </p:nvSpPr>
        <p:spPr>
          <a:xfrm>
            <a:off x="1638767" y="1554604"/>
            <a:ext cx="704019" cy="246211"/>
          </a:xfrm>
          <a:prstGeom prst="rect">
            <a:avLst/>
          </a:prstGeom>
          <a:noFill/>
        </p:spPr>
        <p:txBody>
          <a:bodyPr wrap="none" lIns="91430" tIns="45715" rIns="91430" bIns="45715" rtlCol="0">
            <a:spAutoFit/>
          </a:bodyPr>
          <a:lstStyle/>
          <a:p>
            <a:r>
              <a:rPr lang="en-US" sz="1000" dirty="0">
                <a:solidFill>
                  <a:srgbClr val="000000"/>
                </a:solidFill>
              </a:rPr>
              <a:t>{L,H}</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a:t>
            </a:r>
          </a:p>
        </p:txBody>
      </p:sp>
      <p:sp>
        <p:nvSpPr>
          <p:cNvPr id="243" name="TextBox 242"/>
          <p:cNvSpPr txBox="1"/>
          <p:nvPr/>
        </p:nvSpPr>
        <p:spPr>
          <a:xfrm>
            <a:off x="1762079" y="1104060"/>
            <a:ext cx="824244" cy="246211"/>
          </a:xfrm>
          <a:prstGeom prst="rect">
            <a:avLst/>
          </a:prstGeom>
          <a:noFill/>
        </p:spPr>
        <p:txBody>
          <a:bodyPr wrap="none" lIns="91430" tIns="45715" rIns="91430" bIns="45715" rtlCol="0">
            <a:spAutoFit/>
          </a:bodyPr>
          <a:lstStyle/>
          <a:p>
            <a:r>
              <a:rPr lang="en-US" sz="1000" dirty="0">
                <a:solidFill>
                  <a:srgbClr val="000000"/>
                </a:solidFill>
              </a:rPr>
              <a:t>{L,H}</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 *}</a:t>
            </a:r>
          </a:p>
        </p:txBody>
      </p:sp>
      <p:sp>
        <p:nvSpPr>
          <p:cNvPr id="246" name="Line 10"/>
          <p:cNvSpPr>
            <a:spLocks noChangeShapeType="1"/>
          </p:cNvSpPr>
          <p:nvPr/>
        </p:nvSpPr>
        <p:spPr bwMode="auto">
          <a:xfrm>
            <a:off x="3482591" y="999869"/>
            <a:ext cx="548761" cy="800957"/>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249" name="TextBox 248"/>
          <p:cNvSpPr txBox="1"/>
          <p:nvPr/>
        </p:nvSpPr>
        <p:spPr>
          <a:xfrm>
            <a:off x="3195294" y="2189499"/>
            <a:ext cx="577382" cy="246211"/>
          </a:xfrm>
          <a:prstGeom prst="rect">
            <a:avLst/>
          </a:prstGeom>
          <a:noFill/>
        </p:spPr>
        <p:txBody>
          <a:bodyPr wrap="none" lIns="91430" tIns="45715" rIns="91430" bIns="45715" rtlCol="0">
            <a:spAutoFit/>
          </a:bodyPr>
          <a:lstStyle/>
          <a:p>
            <a:r>
              <a:rPr lang="en-US" sz="1000" dirty="0">
                <a:solidFill>
                  <a:srgbClr val="000000"/>
                </a:solidFill>
              </a:rPr>
              <a:t>{L}</a:t>
            </a:r>
            <a:r>
              <a:rPr lang="en-US" sz="1000" dirty="0">
                <a:solidFill>
                  <a:srgbClr val="000000"/>
                </a:solidFill>
                <a:latin typeface="cmsy10"/>
              </a:rPr>
              <a:t>£</a:t>
            </a:r>
            <a:r>
              <a:rPr lang="en-US" sz="1000" dirty="0">
                <a:solidFill>
                  <a:srgbClr val="000000"/>
                </a:solidFill>
              </a:rPr>
              <a:t>{*}</a:t>
            </a:r>
          </a:p>
        </p:txBody>
      </p:sp>
      <p:sp>
        <p:nvSpPr>
          <p:cNvPr id="250" name="TextBox 249"/>
          <p:cNvSpPr txBox="1"/>
          <p:nvPr/>
        </p:nvSpPr>
        <p:spPr>
          <a:xfrm>
            <a:off x="3428521" y="1866799"/>
            <a:ext cx="696004" cy="246211"/>
          </a:xfrm>
          <a:prstGeom prst="rect">
            <a:avLst/>
          </a:prstGeom>
          <a:noFill/>
        </p:spPr>
        <p:txBody>
          <a:bodyPr wrap="none" lIns="91430" tIns="45715" rIns="91430" bIns="45715" rtlCol="0">
            <a:spAutoFit/>
          </a:bodyPr>
          <a:lstStyle/>
          <a:p>
            <a:r>
              <a:rPr lang="en-US" sz="1000" dirty="0">
                <a:solidFill>
                  <a:srgbClr val="000000"/>
                </a:solidFill>
              </a:rPr>
              <a:t>{L}</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 *}</a:t>
            </a:r>
          </a:p>
        </p:txBody>
      </p:sp>
      <p:sp>
        <p:nvSpPr>
          <p:cNvPr id="251" name="TextBox 250"/>
          <p:cNvSpPr txBox="1"/>
          <p:nvPr/>
        </p:nvSpPr>
        <p:spPr>
          <a:xfrm>
            <a:off x="3898181" y="1554492"/>
            <a:ext cx="705622" cy="246211"/>
          </a:xfrm>
          <a:prstGeom prst="rect">
            <a:avLst/>
          </a:prstGeom>
          <a:noFill/>
        </p:spPr>
        <p:txBody>
          <a:bodyPr wrap="none" lIns="91430" tIns="45715" rIns="91430" bIns="45715" rtlCol="0">
            <a:spAutoFit/>
          </a:bodyPr>
          <a:lstStyle/>
          <a:p>
            <a:r>
              <a:rPr lang="en-US" sz="1000" dirty="0">
                <a:solidFill>
                  <a:srgbClr val="000000"/>
                </a:solidFill>
              </a:rPr>
              <a:t>{L,H}</a:t>
            </a:r>
            <a:r>
              <a:rPr lang="en-US" sz="1000" dirty="0">
                <a:solidFill>
                  <a:srgbClr val="000000"/>
                </a:solidFill>
                <a:latin typeface="cmsy10"/>
              </a:rPr>
              <a:t>£</a:t>
            </a:r>
            <a:r>
              <a:rPr lang="en-US" sz="1000" dirty="0">
                <a:solidFill>
                  <a:srgbClr val="000000"/>
                </a:solidFill>
              </a:rPr>
              <a:t>{*}</a:t>
            </a:r>
          </a:p>
        </p:txBody>
      </p:sp>
      <p:sp>
        <p:nvSpPr>
          <p:cNvPr id="252" name="TextBox 251"/>
          <p:cNvSpPr txBox="1"/>
          <p:nvPr/>
        </p:nvSpPr>
        <p:spPr>
          <a:xfrm>
            <a:off x="3910180" y="1089489"/>
            <a:ext cx="824244" cy="246211"/>
          </a:xfrm>
          <a:prstGeom prst="rect">
            <a:avLst/>
          </a:prstGeom>
          <a:noFill/>
        </p:spPr>
        <p:txBody>
          <a:bodyPr wrap="none" lIns="91430" tIns="45715" rIns="91430" bIns="45715" rtlCol="0">
            <a:spAutoFit/>
          </a:bodyPr>
          <a:lstStyle/>
          <a:p>
            <a:r>
              <a:rPr lang="en-US" sz="1000" dirty="0">
                <a:solidFill>
                  <a:srgbClr val="000000"/>
                </a:solidFill>
              </a:rPr>
              <a:t>{L,H}</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 *}</a:t>
            </a:r>
          </a:p>
        </p:txBody>
      </p:sp>
      <p:sp>
        <p:nvSpPr>
          <p:cNvPr id="260" name="TextBox 259"/>
          <p:cNvSpPr txBox="1"/>
          <p:nvPr/>
        </p:nvSpPr>
        <p:spPr>
          <a:xfrm>
            <a:off x="5310260" y="2197450"/>
            <a:ext cx="598220" cy="246211"/>
          </a:xfrm>
          <a:prstGeom prst="rect">
            <a:avLst/>
          </a:prstGeom>
          <a:noFill/>
        </p:spPr>
        <p:txBody>
          <a:bodyPr wrap="none" lIns="91430" tIns="45715" rIns="91430" bIns="45715" rtlCol="0">
            <a:spAutoFit/>
          </a:bodyPr>
          <a:lstStyle/>
          <a:p>
            <a:r>
              <a:rPr lang="en-US" sz="1000" dirty="0">
                <a:solidFill>
                  <a:srgbClr val="000000"/>
                </a:solidFill>
              </a:rPr>
              <a:t>{H}</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a:t>
            </a:r>
          </a:p>
        </p:txBody>
      </p:sp>
      <p:sp>
        <p:nvSpPr>
          <p:cNvPr id="261" name="TextBox 260"/>
          <p:cNvSpPr txBox="1"/>
          <p:nvPr/>
        </p:nvSpPr>
        <p:spPr>
          <a:xfrm>
            <a:off x="5551438" y="1866799"/>
            <a:ext cx="718446" cy="246211"/>
          </a:xfrm>
          <a:prstGeom prst="rect">
            <a:avLst/>
          </a:prstGeom>
          <a:noFill/>
        </p:spPr>
        <p:txBody>
          <a:bodyPr wrap="none" lIns="91430" tIns="45715" rIns="91430" bIns="45715" rtlCol="0">
            <a:spAutoFit/>
          </a:bodyPr>
          <a:lstStyle/>
          <a:p>
            <a:r>
              <a:rPr lang="en-US" sz="1000" dirty="0">
                <a:solidFill>
                  <a:srgbClr val="000000"/>
                </a:solidFill>
              </a:rPr>
              <a:t>{H}</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 *}</a:t>
            </a:r>
          </a:p>
        </p:txBody>
      </p:sp>
      <p:sp>
        <p:nvSpPr>
          <p:cNvPr id="262" name="TextBox 261"/>
          <p:cNvSpPr txBox="1"/>
          <p:nvPr/>
        </p:nvSpPr>
        <p:spPr>
          <a:xfrm>
            <a:off x="5965442" y="1571837"/>
            <a:ext cx="704019" cy="246211"/>
          </a:xfrm>
          <a:prstGeom prst="rect">
            <a:avLst/>
          </a:prstGeom>
          <a:noFill/>
        </p:spPr>
        <p:txBody>
          <a:bodyPr wrap="none" lIns="91430" tIns="45715" rIns="91430" bIns="45715" rtlCol="0">
            <a:spAutoFit/>
          </a:bodyPr>
          <a:lstStyle/>
          <a:p>
            <a:r>
              <a:rPr lang="en-US" sz="1000" dirty="0">
                <a:solidFill>
                  <a:srgbClr val="000000"/>
                </a:solidFill>
              </a:rPr>
              <a:t>{L,H}</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a:t>
            </a:r>
          </a:p>
        </p:txBody>
      </p:sp>
      <p:sp>
        <p:nvSpPr>
          <p:cNvPr id="263" name="TextBox 262"/>
          <p:cNvSpPr txBox="1"/>
          <p:nvPr/>
        </p:nvSpPr>
        <p:spPr>
          <a:xfrm>
            <a:off x="6033097" y="1089489"/>
            <a:ext cx="824244" cy="246211"/>
          </a:xfrm>
          <a:prstGeom prst="rect">
            <a:avLst/>
          </a:prstGeom>
          <a:noFill/>
        </p:spPr>
        <p:txBody>
          <a:bodyPr wrap="none" lIns="91430" tIns="45715" rIns="91430" bIns="45715" rtlCol="0">
            <a:spAutoFit/>
          </a:bodyPr>
          <a:lstStyle/>
          <a:p>
            <a:r>
              <a:rPr lang="en-US" sz="1000" dirty="0">
                <a:solidFill>
                  <a:srgbClr val="000000"/>
                </a:solidFill>
              </a:rPr>
              <a:t>{L,H}</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 *}</a:t>
            </a:r>
          </a:p>
        </p:txBody>
      </p:sp>
      <p:sp>
        <p:nvSpPr>
          <p:cNvPr id="268" name="TextBox 267"/>
          <p:cNvSpPr txBox="1"/>
          <p:nvPr/>
        </p:nvSpPr>
        <p:spPr>
          <a:xfrm>
            <a:off x="7490165" y="2182879"/>
            <a:ext cx="599824" cy="246211"/>
          </a:xfrm>
          <a:prstGeom prst="rect">
            <a:avLst/>
          </a:prstGeom>
          <a:noFill/>
        </p:spPr>
        <p:txBody>
          <a:bodyPr wrap="none" lIns="91430" tIns="45715" rIns="91430" bIns="45715" rtlCol="0">
            <a:spAutoFit/>
          </a:bodyPr>
          <a:lstStyle/>
          <a:p>
            <a:r>
              <a:rPr lang="en-US" sz="1000" dirty="0">
                <a:solidFill>
                  <a:srgbClr val="000000"/>
                </a:solidFill>
              </a:rPr>
              <a:t>{H}</a:t>
            </a:r>
            <a:r>
              <a:rPr lang="en-US" sz="1000" dirty="0">
                <a:solidFill>
                  <a:srgbClr val="000000"/>
                </a:solidFill>
                <a:latin typeface="cmsy10"/>
              </a:rPr>
              <a:t>£</a:t>
            </a:r>
            <a:r>
              <a:rPr lang="en-US" sz="1000" dirty="0">
                <a:solidFill>
                  <a:srgbClr val="000000"/>
                </a:solidFill>
              </a:rPr>
              <a:t>{*}</a:t>
            </a:r>
          </a:p>
        </p:txBody>
      </p:sp>
      <p:sp>
        <p:nvSpPr>
          <p:cNvPr id="269" name="TextBox 268"/>
          <p:cNvSpPr txBox="1"/>
          <p:nvPr/>
        </p:nvSpPr>
        <p:spPr>
          <a:xfrm>
            <a:off x="7739295" y="1876081"/>
            <a:ext cx="718446" cy="246211"/>
          </a:xfrm>
          <a:prstGeom prst="rect">
            <a:avLst/>
          </a:prstGeom>
          <a:noFill/>
        </p:spPr>
        <p:txBody>
          <a:bodyPr wrap="none" lIns="91430" tIns="45715" rIns="91430" bIns="45715" rtlCol="0">
            <a:spAutoFit/>
          </a:bodyPr>
          <a:lstStyle/>
          <a:p>
            <a:r>
              <a:rPr lang="en-US" sz="1000" dirty="0">
                <a:solidFill>
                  <a:srgbClr val="000000"/>
                </a:solidFill>
              </a:rPr>
              <a:t>{H}</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 *}</a:t>
            </a:r>
          </a:p>
        </p:txBody>
      </p:sp>
      <p:sp>
        <p:nvSpPr>
          <p:cNvPr id="270" name="TextBox 269"/>
          <p:cNvSpPr txBox="1"/>
          <p:nvPr/>
        </p:nvSpPr>
        <p:spPr>
          <a:xfrm>
            <a:off x="8201003" y="1539921"/>
            <a:ext cx="705622" cy="246211"/>
          </a:xfrm>
          <a:prstGeom prst="rect">
            <a:avLst/>
          </a:prstGeom>
          <a:noFill/>
        </p:spPr>
        <p:txBody>
          <a:bodyPr wrap="none" lIns="91430" tIns="45715" rIns="91430" bIns="45715" rtlCol="0">
            <a:spAutoFit/>
          </a:bodyPr>
          <a:lstStyle/>
          <a:p>
            <a:r>
              <a:rPr lang="en-US" sz="1000" dirty="0">
                <a:solidFill>
                  <a:srgbClr val="000000"/>
                </a:solidFill>
              </a:rPr>
              <a:t>{L,H}</a:t>
            </a:r>
            <a:r>
              <a:rPr lang="en-US" sz="1000" dirty="0">
                <a:solidFill>
                  <a:srgbClr val="000000"/>
                </a:solidFill>
                <a:latin typeface="cmsy10"/>
              </a:rPr>
              <a:t>£</a:t>
            </a:r>
            <a:r>
              <a:rPr lang="en-US" sz="1000" dirty="0">
                <a:solidFill>
                  <a:srgbClr val="000000"/>
                </a:solidFill>
              </a:rPr>
              <a:t>{*}</a:t>
            </a:r>
          </a:p>
        </p:txBody>
      </p:sp>
      <p:sp>
        <p:nvSpPr>
          <p:cNvPr id="271" name="TextBox 270"/>
          <p:cNvSpPr txBox="1"/>
          <p:nvPr/>
        </p:nvSpPr>
        <p:spPr>
          <a:xfrm>
            <a:off x="8292512" y="1098771"/>
            <a:ext cx="824244" cy="246211"/>
          </a:xfrm>
          <a:prstGeom prst="rect">
            <a:avLst/>
          </a:prstGeom>
          <a:noFill/>
        </p:spPr>
        <p:txBody>
          <a:bodyPr wrap="none" lIns="91430" tIns="45715" rIns="91430" bIns="45715" rtlCol="0">
            <a:spAutoFit/>
          </a:bodyPr>
          <a:lstStyle/>
          <a:p>
            <a:r>
              <a:rPr lang="en-US" sz="1000" dirty="0">
                <a:solidFill>
                  <a:srgbClr val="000000"/>
                </a:solidFill>
              </a:rPr>
              <a:t>{L,H}</a:t>
            </a:r>
            <a:r>
              <a:rPr lang="en-US" sz="1000" dirty="0">
                <a:solidFill>
                  <a:srgbClr val="000000"/>
                </a:solidFill>
                <a:latin typeface="cmsy10"/>
              </a:rPr>
              <a:t>£</a:t>
            </a:r>
            <a:r>
              <a:rPr lang="en-US" sz="1000" dirty="0">
                <a:solidFill>
                  <a:srgbClr val="000000"/>
                </a:solidFill>
              </a:rPr>
              <a:t>{</a:t>
            </a:r>
            <a:r>
              <a:rPr lang="en-US" sz="1000" baseline="30000" dirty="0">
                <a:solidFill>
                  <a:srgbClr val="000000"/>
                </a:solidFill>
              </a:rPr>
              <a:t>0</a:t>
            </a:r>
            <a:r>
              <a:rPr lang="en-US" sz="1000" dirty="0">
                <a:solidFill>
                  <a:srgbClr val="000000"/>
                </a:solidFill>
              </a:rPr>
              <a:t>, *}</a:t>
            </a:r>
          </a:p>
        </p:txBody>
      </p:sp>
      <p:cxnSp>
        <p:nvCxnSpPr>
          <p:cNvPr id="117" name="Straight Connector 116"/>
          <p:cNvCxnSpPr>
            <a:stCxn id="73954" idx="1"/>
            <a:endCxn id="176" idx="1"/>
          </p:cNvCxnSpPr>
          <p:nvPr/>
        </p:nvCxnSpPr>
        <p:spPr bwMode="auto">
          <a:xfrm rot="5400000" flipH="1" flipV="1">
            <a:off x="5419917" y="-1851198"/>
            <a:ext cx="13240" cy="6506580"/>
          </a:xfrm>
          <a:prstGeom prst="line">
            <a:avLst/>
          </a:prstGeom>
          <a:noFill/>
          <a:ln w="25400" cap="flat" cmpd="sng" algn="ctr">
            <a:solidFill>
              <a:schemeClr val="accent2">
                <a:lumMod val="40000"/>
                <a:lumOff val="60000"/>
              </a:schemeClr>
            </a:solidFill>
            <a:prstDash val="sysDot"/>
            <a:round/>
            <a:headEnd type="none" w="med" len="med"/>
            <a:tailEnd type="none" w="med" len="med"/>
          </a:ln>
          <a:effectLst/>
        </p:spPr>
      </p:cxnSp>
      <p:cxnSp>
        <p:nvCxnSpPr>
          <p:cNvPr id="121" name="Straight Connector 120"/>
          <p:cNvCxnSpPr/>
          <p:nvPr/>
        </p:nvCxnSpPr>
        <p:spPr bwMode="auto">
          <a:xfrm>
            <a:off x="4031351" y="1808663"/>
            <a:ext cx="4334626" cy="1"/>
          </a:xfrm>
          <a:prstGeom prst="line">
            <a:avLst/>
          </a:prstGeom>
          <a:noFill/>
          <a:ln w="25400" cap="flat" cmpd="sng" algn="ctr">
            <a:solidFill>
              <a:srgbClr val="FFCCFF"/>
            </a:solidFill>
            <a:prstDash val="sysDot"/>
            <a:round/>
            <a:headEnd type="none" w="med" len="med"/>
            <a:tailEnd type="none" w="med" len="med"/>
          </a:ln>
          <a:effectLst/>
        </p:spPr>
      </p:cxnSp>
      <p:cxnSp>
        <p:nvCxnSpPr>
          <p:cNvPr id="128" name="Straight Connector 127"/>
          <p:cNvCxnSpPr>
            <a:endCxn id="165" idx="1"/>
          </p:cNvCxnSpPr>
          <p:nvPr/>
        </p:nvCxnSpPr>
        <p:spPr bwMode="auto">
          <a:xfrm>
            <a:off x="2014221" y="2205172"/>
            <a:ext cx="4318724" cy="1329"/>
          </a:xfrm>
          <a:prstGeom prst="line">
            <a:avLst/>
          </a:prstGeom>
          <a:noFill/>
          <a:ln w="25400" cap="flat" cmpd="sng" algn="ctr">
            <a:solidFill>
              <a:srgbClr val="AED6AF"/>
            </a:solidFill>
            <a:prstDash val="sysDot"/>
            <a:round/>
            <a:headEnd type="none" w="med" len="med"/>
            <a:tailEnd type="none" w="med" len="med"/>
          </a:ln>
          <a:effectLst/>
        </p:spPr>
      </p:cxnSp>
      <p:cxnSp>
        <p:nvCxnSpPr>
          <p:cNvPr id="129" name="Straight Connector 128"/>
          <p:cNvCxnSpPr>
            <a:stCxn id="73952" idx="1"/>
            <a:endCxn id="155" idx="1"/>
          </p:cNvCxnSpPr>
          <p:nvPr/>
        </p:nvCxnSpPr>
        <p:spPr bwMode="auto">
          <a:xfrm rot="5400000" flipH="1" flipV="1">
            <a:off x="2765235" y="1448511"/>
            <a:ext cx="6620" cy="2171954"/>
          </a:xfrm>
          <a:prstGeom prst="line">
            <a:avLst/>
          </a:prstGeom>
          <a:noFill/>
          <a:ln w="25400" cap="flat" cmpd="sng" algn="ctr">
            <a:solidFill>
              <a:srgbClr val="FFC000"/>
            </a:solidFill>
            <a:prstDash val="sysDot"/>
            <a:round/>
            <a:headEnd type="none" w="med" len="med"/>
            <a:tailEnd type="none" w="med" len="med"/>
          </a:ln>
          <a:effectLst/>
        </p:spPr>
      </p:cxnSp>
      <p:cxnSp>
        <p:nvCxnSpPr>
          <p:cNvPr id="131" name="Straight Connector 130"/>
          <p:cNvCxnSpPr/>
          <p:nvPr/>
        </p:nvCxnSpPr>
        <p:spPr bwMode="auto">
          <a:xfrm flipV="1">
            <a:off x="6002668" y="2537798"/>
            <a:ext cx="2198336" cy="1331"/>
          </a:xfrm>
          <a:prstGeom prst="line">
            <a:avLst/>
          </a:prstGeom>
          <a:noFill/>
          <a:ln w="25400" cap="flat" cmpd="sng" algn="ctr">
            <a:solidFill>
              <a:srgbClr val="E1ACA3"/>
            </a:solidFill>
            <a:prstDash val="sysDot"/>
            <a:round/>
            <a:headEnd type="none" w="med" len="med"/>
            <a:tailEnd type="none" w="med" len="med"/>
          </a:ln>
          <a:effectLst/>
        </p:spPr>
      </p:cxnSp>
      <p:sp>
        <p:nvSpPr>
          <p:cNvPr id="137" name="Line 8"/>
          <p:cNvSpPr>
            <a:spLocks noChangeShapeType="1"/>
          </p:cNvSpPr>
          <p:nvPr/>
        </p:nvSpPr>
        <p:spPr bwMode="auto">
          <a:xfrm flipH="1">
            <a:off x="404572" y="1004202"/>
            <a:ext cx="898428" cy="2409579"/>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38" name="Line 8"/>
          <p:cNvSpPr>
            <a:spLocks noChangeShapeType="1"/>
          </p:cNvSpPr>
          <p:nvPr/>
        </p:nvSpPr>
        <p:spPr bwMode="auto">
          <a:xfrm flipH="1">
            <a:off x="859018" y="987426"/>
            <a:ext cx="443983" cy="2121535"/>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40" name="TextBox 139"/>
          <p:cNvSpPr txBox="1"/>
          <p:nvPr/>
        </p:nvSpPr>
        <p:spPr>
          <a:xfrm>
            <a:off x="698681" y="2579098"/>
            <a:ext cx="505246" cy="246211"/>
          </a:xfrm>
          <a:prstGeom prst="rect">
            <a:avLst/>
          </a:prstGeom>
          <a:noFill/>
        </p:spPr>
        <p:txBody>
          <a:bodyPr wrap="none" lIns="91430" tIns="45715" rIns="91430" bIns="45715" rtlCol="0">
            <a:spAutoFit/>
          </a:bodyPr>
          <a:lstStyle/>
          <a:p>
            <a:r>
              <a:rPr lang="en-US" sz="1000" dirty="0">
                <a:solidFill>
                  <a:srgbClr val="000000"/>
                </a:solidFill>
              </a:rPr>
              <a:t>{L, H}</a:t>
            </a:r>
          </a:p>
        </p:txBody>
      </p:sp>
      <p:sp>
        <p:nvSpPr>
          <p:cNvPr id="141" name="TextBox 140"/>
          <p:cNvSpPr txBox="1"/>
          <p:nvPr/>
        </p:nvSpPr>
        <p:spPr>
          <a:xfrm>
            <a:off x="230178" y="3025685"/>
            <a:ext cx="341740" cy="246211"/>
          </a:xfrm>
          <a:prstGeom prst="rect">
            <a:avLst/>
          </a:prstGeom>
          <a:noFill/>
        </p:spPr>
        <p:txBody>
          <a:bodyPr wrap="none" lIns="91430" tIns="45715" rIns="91430" bIns="45715" rtlCol="0">
            <a:spAutoFit/>
          </a:bodyPr>
          <a:lstStyle/>
          <a:p>
            <a:r>
              <a:rPr lang="en-US" sz="1000" dirty="0">
                <a:solidFill>
                  <a:srgbClr val="000000"/>
                </a:solidFill>
              </a:rPr>
              <a:t>{L}</a:t>
            </a:r>
          </a:p>
        </p:txBody>
      </p:sp>
      <p:sp>
        <p:nvSpPr>
          <p:cNvPr id="154" name="Line 8"/>
          <p:cNvSpPr>
            <a:spLocks noChangeShapeType="1"/>
          </p:cNvSpPr>
          <p:nvPr/>
        </p:nvSpPr>
        <p:spPr bwMode="auto">
          <a:xfrm flipH="1">
            <a:off x="3474955" y="991918"/>
            <a:ext cx="7636" cy="1809603"/>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55" name="Line 9"/>
          <p:cNvSpPr>
            <a:spLocks noChangeShapeType="1"/>
          </p:cNvSpPr>
          <p:nvPr/>
        </p:nvSpPr>
        <p:spPr bwMode="auto">
          <a:xfrm>
            <a:off x="3474956" y="991917"/>
            <a:ext cx="379567" cy="153926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57" name="Line 11"/>
          <p:cNvSpPr>
            <a:spLocks noChangeShapeType="1"/>
          </p:cNvSpPr>
          <p:nvPr/>
        </p:nvSpPr>
        <p:spPr bwMode="auto">
          <a:xfrm>
            <a:off x="3474959" y="996250"/>
            <a:ext cx="870242" cy="405842"/>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58" name="Line 8"/>
          <p:cNvSpPr>
            <a:spLocks noChangeShapeType="1"/>
          </p:cNvSpPr>
          <p:nvPr/>
        </p:nvSpPr>
        <p:spPr bwMode="auto">
          <a:xfrm flipH="1">
            <a:off x="2580016" y="997581"/>
            <a:ext cx="894938" cy="2427423"/>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59" name="Line 8"/>
          <p:cNvSpPr>
            <a:spLocks noChangeShapeType="1"/>
          </p:cNvSpPr>
          <p:nvPr/>
        </p:nvSpPr>
        <p:spPr bwMode="auto">
          <a:xfrm flipH="1">
            <a:off x="3030972" y="980806"/>
            <a:ext cx="443983" cy="2121535"/>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61" name="TextBox 160"/>
          <p:cNvSpPr txBox="1"/>
          <p:nvPr/>
        </p:nvSpPr>
        <p:spPr>
          <a:xfrm>
            <a:off x="2862683" y="2580429"/>
            <a:ext cx="505246" cy="246211"/>
          </a:xfrm>
          <a:prstGeom prst="rect">
            <a:avLst/>
          </a:prstGeom>
          <a:noFill/>
        </p:spPr>
        <p:txBody>
          <a:bodyPr wrap="none" lIns="91430" tIns="45715" rIns="91430" bIns="45715" rtlCol="0">
            <a:spAutoFit/>
          </a:bodyPr>
          <a:lstStyle/>
          <a:p>
            <a:r>
              <a:rPr lang="en-US" sz="1000" dirty="0">
                <a:solidFill>
                  <a:srgbClr val="000000"/>
                </a:solidFill>
              </a:rPr>
              <a:t>{L, H}</a:t>
            </a:r>
          </a:p>
        </p:txBody>
      </p:sp>
      <p:sp>
        <p:nvSpPr>
          <p:cNvPr id="162" name="TextBox 161"/>
          <p:cNvSpPr txBox="1"/>
          <p:nvPr/>
        </p:nvSpPr>
        <p:spPr>
          <a:xfrm>
            <a:off x="2410807" y="3027016"/>
            <a:ext cx="341740" cy="246211"/>
          </a:xfrm>
          <a:prstGeom prst="rect">
            <a:avLst/>
          </a:prstGeom>
          <a:noFill/>
        </p:spPr>
        <p:txBody>
          <a:bodyPr wrap="none" lIns="91430" tIns="45715" rIns="91430" bIns="45715" rtlCol="0">
            <a:spAutoFit/>
          </a:bodyPr>
          <a:lstStyle/>
          <a:p>
            <a:r>
              <a:rPr lang="en-US" sz="1000" dirty="0">
                <a:solidFill>
                  <a:srgbClr val="000000"/>
                </a:solidFill>
              </a:rPr>
              <a:t>{L}</a:t>
            </a:r>
          </a:p>
        </p:txBody>
      </p:sp>
      <p:sp>
        <p:nvSpPr>
          <p:cNvPr id="163" name="Line 8"/>
          <p:cNvSpPr>
            <a:spLocks noChangeShapeType="1"/>
          </p:cNvSpPr>
          <p:nvPr/>
        </p:nvSpPr>
        <p:spPr bwMode="auto">
          <a:xfrm flipH="1">
            <a:off x="5621725" y="999869"/>
            <a:ext cx="7636" cy="1809603"/>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64" name="Line 9"/>
          <p:cNvSpPr>
            <a:spLocks noChangeShapeType="1"/>
          </p:cNvSpPr>
          <p:nvPr/>
        </p:nvSpPr>
        <p:spPr bwMode="auto">
          <a:xfrm>
            <a:off x="5621726" y="999868"/>
            <a:ext cx="379567" cy="153926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65" name="Line 10"/>
          <p:cNvSpPr>
            <a:spLocks noChangeShapeType="1"/>
          </p:cNvSpPr>
          <p:nvPr/>
        </p:nvSpPr>
        <p:spPr bwMode="auto">
          <a:xfrm>
            <a:off x="5621730" y="1002035"/>
            <a:ext cx="711216" cy="1204467"/>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66" name="Line 11"/>
          <p:cNvSpPr>
            <a:spLocks noChangeShapeType="1"/>
          </p:cNvSpPr>
          <p:nvPr/>
        </p:nvSpPr>
        <p:spPr bwMode="auto">
          <a:xfrm>
            <a:off x="5621729" y="1004202"/>
            <a:ext cx="870242" cy="405842"/>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67" name="Line 8"/>
          <p:cNvSpPr>
            <a:spLocks noChangeShapeType="1"/>
          </p:cNvSpPr>
          <p:nvPr/>
        </p:nvSpPr>
        <p:spPr bwMode="auto">
          <a:xfrm flipH="1">
            <a:off x="4724751" y="1005533"/>
            <a:ext cx="896971" cy="2419472"/>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68" name="Line 8"/>
          <p:cNvSpPr>
            <a:spLocks noChangeShapeType="1"/>
          </p:cNvSpPr>
          <p:nvPr/>
        </p:nvSpPr>
        <p:spPr bwMode="auto">
          <a:xfrm flipH="1">
            <a:off x="5177742" y="988756"/>
            <a:ext cx="443983" cy="2121535"/>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71" name="TextBox 170"/>
          <p:cNvSpPr txBox="1"/>
          <p:nvPr/>
        </p:nvSpPr>
        <p:spPr>
          <a:xfrm>
            <a:off x="5018736" y="2581760"/>
            <a:ext cx="505246" cy="246211"/>
          </a:xfrm>
          <a:prstGeom prst="rect">
            <a:avLst/>
          </a:prstGeom>
          <a:noFill/>
        </p:spPr>
        <p:txBody>
          <a:bodyPr wrap="none" lIns="91430" tIns="45715" rIns="91430" bIns="45715" rtlCol="0">
            <a:spAutoFit/>
          </a:bodyPr>
          <a:lstStyle/>
          <a:p>
            <a:r>
              <a:rPr lang="en-US" sz="1000" dirty="0">
                <a:solidFill>
                  <a:srgbClr val="000000"/>
                </a:solidFill>
              </a:rPr>
              <a:t>{L, H}</a:t>
            </a:r>
          </a:p>
        </p:txBody>
      </p:sp>
      <p:sp>
        <p:nvSpPr>
          <p:cNvPr id="172" name="TextBox 171"/>
          <p:cNvSpPr txBox="1"/>
          <p:nvPr/>
        </p:nvSpPr>
        <p:spPr>
          <a:xfrm>
            <a:off x="4526743" y="3028347"/>
            <a:ext cx="364182" cy="246211"/>
          </a:xfrm>
          <a:prstGeom prst="rect">
            <a:avLst/>
          </a:prstGeom>
          <a:noFill/>
        </p:spPr>
        <p:txBody>
          <a:bodyPr wrap="none" lIns="91430" tIns="45715" rIns="91430" bIns="45715" rtlCol="0">
            <a:spAutoFit/>
          </a:bodyPr>
          <a:lstStyle/>
          <a:p>
            <a:r>
              <a:rPr lang="en-US" sz="1000" dirty="0">
                <a:solidFill>
                  <a:srgbClr val="000000"/>
                </a:solidFill>
              </a:rPr>
              <a:t>{H}</a:t>
            </a:r>
          </a:p>
        </p:txBody>
      </p:sp>
      <p:sp>
        <p:nvSpPr>
          <p:cNvPr id="173" name="Line 10"/>
          <p:cNvSpPr>
            <a:spLocks noChangeShapeType="1"/>
          </p:cNvSpPr>
          <p:nvPr/>
        </p:nvSpPr>
        <p:spPr bwMode="auto">
          <a:xfrm>
            <a:off x="7817217" y="993249"/>
            <a:ext cx="548761" cy="800957"/>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74" name="Line 8"/>
          <p:cNvSpPr>
            <a:spLocks noChangeShapeType="1"/>
          </p:cNvSpPr>
          <p:nvPr/>
        </p:nvSpPr>
        <p:spPr bwMode="auto">
          <a:xfrm flipH="1">
            <a:off x="7809580" y="985298"/>
            <a:ext cx="7636" cy="1809603"/>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75" name="Line 9"/>
          <p:cNvSpPr>
            <a:spLocks noChangeShapeType="1"/>
          </p:cNvSpPr>
          <p:nvPr/>
        </p:nvSpPr>
        <p:spPr bwMode="auto">
          <a:xfrm>
            <a:off x="7809582" y="985297"/>
            <a:ext cx="379567" cy="153926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76" name="Line 11"/>
          <p:cNvSpPr>
            <a:spLocks noChangeShapeType="1"/>
          </p:cNvSpPr>
          <p:nvPr/>
        </p:nvSpPr>
        <p:spPr bwMode="auto">
          <a:xfrm>
            <a:off x="7809585" y="989630"/>
            <a:ext cx="870242" cy="405842"/>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77" name="Line 8"/>
          <p:cNvSpPr>
            <a:spLocks noChangeShapeType="1"/>
          </p:cNvSpPr>
          <p:nvPr/>
        </p:nvSpPr>
        <p:spPr bwMode="auto">
          <a:xfrm flipH="1">
            <a:off x="6912651" y="990962"/>
            <a:ext cx="896929" cy="2422819"/>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78" name="Line 8"/>
          <p:cNvSpPr>
            <a:spLocks noChangeShapeType="1"/>
          </p:cNvSpPr>
          <p:nvPr/>
        </p:nvSpPr>
        <p:spPr bwMode="auto">
          <a:xfrm flipH="1">
            <a:off x="7365598" y="974186"/>
            <a:ext cx="443983" cy="2121535"/>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183" name="TextBox 182"/>
          <p:cNvSpPr txBox="1"/>
          <p:nvPr/>
        </p:nvSpPr>
        <p:spPr>
          <a:xfrm>
            <a:off x="7190690" y="2583091"/>
            <a:ext cx="505246" cy="246211"/>
          </a:xfrm>
          <a:prstGeom prst="rect">
            <a:avLst/>
          </a:prstGeom>
          <a:noFill/>
        </p:spPr>
        <p:txBody>
          <a:bodyPr wrap="none" lIns="91430" tIns="45715" rIns="91430" bIns="45715" rtlCol="0">
            <a:spAutoFit/>
          </a:bodyPr>
          <a:lstStyle/>
          <a:p>
            <a:r>
              <a:rPr lang="en-US" sz="1000" dirty="0">
                <a:solidFill>
                  <a:srgbClr val="000000"/>
                </a:solidFill>
              </a:rPr>
              <a:t>{L, H}</a:t>
            </a:r>
          </a:p>
        </p:txBody>
      </p:sp>
      <p:sp>
        <p:nvSpPr>
          <p:cNvPr id="184" name="TextBox 183"/>
          <p:cNvSpPr txBox="1"/>
          <p:nvPr/>
        </p:nvSpPr>
        <p:spPr>
          <a:xfrm>
            <a:off x="6731586" y="3029678"/>
            <a:ext cx="364182" cy="246211"/>
          </a:xfrm>
          <a:prstGeom prst="rect">
            <a:avLst/>
          </a:prstGeom>
          <a:noFill/>
        </p:spPr>
        <p:txBody>
          <a:bodyPr wrap="none" lIns="91430" tIns="45715" rIns="91430" bIns="45715" rtlCol="0">
            <a:spAutoFit/>
          </a:bodyPr>
          <a:lstStyle/>
          <a:p>
            <a:r>
              <a:rPr lang="en-US" sz="1000" dirty="0">
                <a:solidFill>
                  <a:srgbClr val="000000"/>
                </a:solidFill>
              </a:rPr>
              <a:t>{H}</a:t>
            </a:r>
          </a:p>
        </p:txBody>
      </p:sp>
      <p:sp>
        <p:nvSpPr>
          <p:cNvPr id="187" name="TextBox 186"/>
          <p:cNvSpPr txBox="1"/>
          <p:nvPr/>
        </p:nvSpPr>
        <p:spPr>
          <a:xfrm>
            <a:off x="2027085" y="1217426"/>
            <a:ext cx="324108" cy="369322"/>
          </a:xfrm>
          <a:prstGeom prst="rect">
            <a:avLst/>
          </a:prstGeom>
          <a:noFill/>
        </p:spPr>
        <p:txBody>
          <a:bodyPr wrap="none" lIns="91430" tIns="45715" rIns="91430" bIns="45715" rtlCol="0">
            <a:spAutoFit/>
          </a:bodyPr>
          <a:lstStyle/>
          <a:p>
            <a:r>
              <a:rPr lang="en-US" dirty="0" smtClean="0">
                <a:solidFill>
                  <a:srgbClr val="333399">
                    <a:lumMod val="40000"/>
                    <a:lumOff val="60000"/>
                  </a:srgbClr>
                </a:solidFill>
                <a:latin typeface="Arial"/>
                <a:cs typeface="Arial"/>
              </a:rPr>
              <a:t>●</a:t>
            </a:r>
            <a:endParaRPr lang="en-US" dirty="0">
              <a:solidFill>
                <a:srgbClr val="333399">
                  <a:lumMod val="40000"/>
                  <a:lumOff val="60000"/>
                </a:srgbClr>
              </a:solidFill>
            </a:endParaRPr>
          </a:p>
        </p:txBody>
      </p:sp>
      <p:sp>
        <p:nvSpPr>
          <p:cNvPr id="188" name="TextBox 187"/>
          <p:cNvSpPr txBox="1"/>
          <p:nvPr/>
        </p:nvSpPr>
        <p:spPr>
          <a:xfrm>
            <a:off x="4175186" y="1210806"/>
            <a:ext cx="324108" cy="369322"/>
          </a:xfrm>
          <a:prstGeom prst="rect">
            <a:avLst/>
          </a:prstGeom>
          <a:noFill/>
        </p:spPr>
        <p:txBody>
          <a:bodyPr wrap="none" lIns="91430" tIns="45715" rIns="91430" bIns="45715" rtlCol="0">
            <a:spAutoFit/>
          </a:bodyPr>
          <a:lstStyle/>
          <a:p>
            <a:r>
              <a:rPr lang="en-US" dirty="0" smtClean="0">
                <a:solidFill>
                  <a:srgbClr val="333399">
                    <a:lumMod val="40000"/>
                    <a:lumOff val="60000"/>
                  </a:srgbClr>
                </a:solidFill>
                <a:latin typeface="Arial"/>
                <a:cs typeface="Arial"/>
              </a:rPr>
              <a:t>●</a:t>
            </a:r>
            <a:endParaRPr lang="en-US" dirty="0">
              <a:solidFill>
                <a:srgbClr val="333399">
                  <a:lumMod val="40000"/>
                  <a:lumOff val="60000"/>
                </a:srgbClr>
              </a:solidFill>
            </a:endParaRPr>
          </a:p>
        </p:txBody>
      </p:sp>
      <p:sp>
        <p:nvSpPr>
          <p:cNvPr id="189" name="TextBox 188"/>
          <p:cNvSpPr txBox="1"/>
          <p:nvPr/>
        </p:nvSpPr>
        <p:spPr>
          <a:xfrm>
            <a:off x="6307385" y="1212137"/>
            <a:ext cx="324108" cy="369322"/>
          </a:xfrm>
          <a:prstGeom prst="rect">
            <a:avLst/>
          </a:prstGeom>
          <a:noFill/>
        </p:spPr>
        <p:txBody>
          <a:bodyPr wrap="none" lIns="91430" tIns="45715" rIns="91430" bIns="45715" rtlCol="0">
            <a:spAutoFit/>
          </a:bodyPr>
          <a:lstStyle/>
          <a:p>
            <a:r>
              <a:rPr lang="en-US" dirty="0" smtClean="0">
                <a:solidFill>
                  <a:srgbClr val="333399">
                    <a:lumMod val="40000"/>
                    <a:lumOff val="60000"/>
                  </a:srgbClr>
                </a:solidFill>
                <a:latin typeface="Arial"/>
                <a:cs typeface="Arial"/>
              </a:rPr>
              <a:t>●</a:t>
            </a:r>
            <a:endParaRPr lang="en-US" dirty="0">
              <a:solidFill>
                <a:srgbClr val="333399">
                  <a:lumMod val="40000"/>
                  <a:lumOff val="60000"/>
                </a:srgbClr>
              </a:solidFill>
            </a:endParaRPr>
          </a:p>
        </p:txBody>
      </p:sp>
      <p:sp>
        <p:nvSpPr>
          <p:cNvPr id="190" name="TextBox 189"/>
          <p:cNvSpPr txBox="1"/>
          <p:nvPr/>
        </p:nvSpPr>
        <p:spPr>
          <a:xfrm>
            <a:off x="8519095" y="1213468"/>
            <a:ext cx="324108" cy="369322"/>
          </a:xfrm>
          <a:prstGeom prst="rect">
            <a:avLst/>
          </a:prstGeom>
          <a:noFill/>
        </p:spPr>
        <p:txBody>
          <a:bodyPr wrap="none" lIns="91430" tIns="45715" rIns="91430" bIns="45715" rtlCol="0">
            <a:spAutoFit/>
          </a:bodyPr>
          <a:lstStyle/>
          <a:p>
            <a:r>
              <a:rPr lang="en-US" dirty="0" smtClean="0">
                <a:solidFill>
                  <a:srgbClr val="333399">
                    <a:lumMod val="40000"/>
                    <a:lumOff val="60000"/>
                  </a:srgbClr>
                </a:solidFill>
                <a:latin typeface="Arial"/>
                <a:cs typeface="Arial"/>
              </a:rPr>
              <a:t>●</a:t>
            </a:r>
            <a:endParaRPr lang="en-US" dirty="0">
              <a:solidFill>
                <a:srgbClr val="333399">
                  <a:lumMod val="40000"/>
                  <a:lumOff val="60000"/>
                </a:srgbClr>
              </a:solidFill>
            </a:endParaRPr>
          </a:p>
        </p:txBody>
      </p:sp>
      <p:sp>
        <p:nvSpPr>
          <p:cNvPr id="191" name="TextBox 190"/>
          <p:cNvSpPr txBox="1"/>
          <p:nvPr/>
        </p:nvSpPr>
        <p:spPr>
          <a:xfrm>
            <a:off x="8201055" y="1611018"/>
            <a:ext cx="324108" cy="369322"/>
          </a:xfrm>
          <a:prstGeom prst="rect">
            <a:avLst/>
          </a:prstGeom>
          <a:noFill/>
        </p:spPr>
        <p:txBody>
          <a:bodyPr wrap="none" lIns="91430" tIns="45715" rIns="91430" bIns="45715" rtlCol="0">
            <a:spAutoFit/>
          </a:bodyPr>
          <a:lstStyle/>
          <a:p>
            <a:r>
              <a:rPr lang="en-US" dirty="0" smtClean="0">
                <a:solidFill>
                  <a:srgbClr val="FFCCFF"/>
                </a:solidFill>
                <a:latin typeface="Arial"/>
                <a:cs typeface="Arial"/>
              </a:rPr>
              <a:t>●</a:t>
            </a:r>
            <a:endParaRPr lang="en-US" dirty="0">
              <a:solidFill>
                <a:srgbClr val="FFCCFF"/>
              </a:solidFill>
            </a:endParaRPr>
          </a:p>
        </p:txBody>
      </p:sp>
      <p:sp>
        <p:nvSpPr>
          <p:cNvPr id="192" name="TextBox 191"/>
          <p:cNvSpPr txBox="1"/>
          <p:nvPr/>
        </p:nvSpPr>
        <p:spPr>
          <a:xfrm>
            <a:off x="3869090" y="1604398"/>
            <a:ext cx="324108" cy="369322"/>
          </a:xfrm>
          <a:prstGeom prst="rect">
            <a:avLst/>
          </a:prstGeom>
          <a:noFill/>
        </p:spPr>
        <p:txBody>
          <a:bodyPr wrap="none" lIns="91430" tIns="45715" rIns="91430" bIns="45715" rtlCol="0">
            <a:spAutoFit/>
          </a:bodyPr>
          <a:lstStyle/>
          <a:p>
            <a:r>
              <a:rPr lang="en-US" dirty="0" smtClean="0">
                <a:solidFill>
                  <a:srgbClr val="FFCCFF"/>
                </a:solidFill>
                <a:latin typeface="Arial"/>
                <a:cs typeface="Arial"/>
              </a:rPr>
              <a:t>●</a:t>
            </a:r>
            <a:endParaRPr lang="en-US" dirty="0">
              <a:solidFill>
                <a:srgbClr val="FFCCFF"/>
              </a:solidFill>
            </a:endParaRPr>
          </a:p>
        </p:txBody>
      </p:sp>
      <p:sp>
        <p:nvSpPr>
          <p:cNvPr id="193" name="TextBox 192"/>
          <p:cNvSpPr txBox="1"/>
          <p:nvPr/>
        </p:nvSpPr>
        <p:spPr>
          <a:xfrm>
            <a:off x="6168260" y="2003279"/>
            <a:ext cx="324108" cy="369322"/>
          </a:xfrm>
          <a:prstGeom prst="rect">
            <a:avLst/>
          </a:prstGeom>
          <a:noFill/>
        </p:spPr>
        <p:txBody>
          <a:bodyPr wrap="none" lIns="91430" tIns="45715" rIns="91430" bIns="45715" rtlCol="0">
            <a:spAutoFit/>
          </a:bodyPr>
          <a:lstStyle/>
          <a:p>
            <a:r>
              <a:rPr lang="en-US" dirty="0" smtClean="0">
                <a:solidFill>
                  <a:srgbClr val="AED6AF"/>
                </a:solidFill>
                <a:latin typeface="Arial"/>
                <a:cs typeface="Arial"/>
              </a:rPr>
              <a:t>●</a:t>
            </a:r>
            <a:endParaRPr lang="en-US" dirty="0">
              <a:solidFill>
                <a:srgbClr val="AED6AF"/>
              </a:solidFill>
            </a:endParaRPr>
          </a:p>
        </p:txBody>
      </p:sp>
      <p:sp>
        <p:nvSpPr>
          <p:cNvPr id="194" name="TextBox 193"/>
          <p:cNvSpPr txBox="1"/>
          <p:nvPr/>
        </p:nvSpPr>
        <p:spPr>
          <a:xfrm>
            <a:off x="1844247" y="2004610"/>
            <a:ext cx="324108" cy="369322"/>
          </a:xfrm>
          <a:prstGeom prst="rect">
            <a:avLst/>
          </a:prstGeom>
          <a:noFill/>
        </p:spPr>
        <p:txBody>
          <a:bodyPr wrap="none" lIns="91430" tIns="45715" rIns="91430" bIns="45715" rtlCol="0">
            <a:spAutoFit/>
          </a:bodyPr>
          <a:lstStyle/>
          <a:p>
            <a:r>
              <a:rPr lang="en-US" dirty="0" smtClean="0">
                <a:solidFill>
                  <a:srgbClr val="AED6AF"/>
                </a:solidFill>
                <a:latin typeface="Arial"/>
                <a:cs typeface="Arial"/>
              </a:rPr>
              <a:t>●</a:t>
            </a:r>
            <a:endParaRPr lang="en-US" dirty="0">
              <a:solidFill>
                <a:srgbClr val="AED6AF"/>
              </a:solidFill>
            </a:endParaRPr>
          </a:p>
        </p:txBody>
      </p:sp>
      <p:sp>
        <p:nvSpPr>
          <p:cNvPr id="195" name="TextBox 194"/>
          <p:cNvSpPr txBox="1"/>
          <p:nvPr/>
        </p:nvSpPr>
        <p:spPr>
          <a:xfrm>
            <a:off x="1519587" y="2339883"/>
            <a:ext cx="324108" cy="369322"/>
          </a:xfrm>
          <a:prstGeom prst="rect">
            <a:avLst/>
          </a:prstGeom>
          <a:noFill/>
        </p:spPr>
        <p:txBody>
          <a:bodyPr wrap="none" lIns="91430" tIns="45715" rIns="91430" bIns="45715" rtlCol="0">
            <a:spAutoFit/>
          </a:bodyPr>
          <a:lstStyle/>
          <a:p>
            <a:r>
              <a:rPr lang="en-US" dirty="0" smtClean="0">
                <a:solidFill>
                  <a:srgbClr val="FF9966"/>
                </a:solidFill>
                <a:latin typeface="Arial"/>
                <a:cs typeface="Arial"/>
              </a:rPr>
              <a:t>●</a:t>
            </a:r>
            <a:endParaRPr lang="en-US" dirty="0">
              <a:solidFill>
                <a:srgbClr val="FF9966"/>
              </a:solidFill>
            </a:endParaRPr>
          </a:p>
        </p:txBody>
      </p:sp>
      <p:sp>
        <p:nvSpPr>
          <p:cNvPr id="196" name="TextBox 195"/>
          <p:cNvSpPr txBox="1"/>
          <p:nvPr/>
        </p:nvSpPr>
        <p:spPr>
          <a:xfrm>
            <a:off x="3691541" y="2333263"/>
            <a:ext cx="324108" cy="369322"/>
          </a:xfrm>
          <a:prstGeom prst="rect">
            <a:avLst/>
          </a:prstGeom>
          <a:noFill/>
        </p:spPr>
        <p:txBody>
          <a:bodyPr wrap="none" lIns="91430" tIns="45715" rIns="91430" bIns="45715" rtlCol="0">
            <a:spAutoFit/>
          </a:bodyPr>
          <a:lstStyle/>
          <a:p>
            <a:r>
              <a:rPr lang="en-US" dirty="0" smtClean="0">
                <a:solidFill>
                  <a:srgbClr val="FF9966"/>
                </a:solidFill>
                <a:latin typeface="Arial"/>
                <a:cs typeface="Arial"/>
              </a:rPr>
              <a:t>●</a:t>
            </a:r>
            <a:endParaRPr lang="en-US" dirty="0">
              <a:solidFill>
                <a:srgbClr val="FF9966"/>
              </a:solidFill>
            </a:endParaRPr>
          </a:p>
        </p:txBody>
      </p:sp>
      <p:sp>
        <p:nvSpPr>
          <p:cNvPr id="197" name="TextBox 196"/>
          <p:cNvSpPr txBox="1"/>
          <p:nvPr/>
        </p:nvSpPr>
        <p:spPr>
          <a:xfrm>
            <a:off x="5839642" y="2334594"/>
            <a:ext cx="324108" cy="369322"/>
          </a:xfrm>
          <a:prstGeom prst="rect">
            <a:avLst/>
          </a:prstGeom>
          <a:noFill/>
        </p:spPr>
        <p:txBody>
          <a:bodyPr wrap="none" lIns="91430" tIns="45715" rIns="91430" bIns="45715" rtlCol="0">
            <a:spAutoFit/>
          </a:bodyPr>
          <a:lstStyle/>
          <a:p>
            <a:r>
              <a:rPr lang="en-US" dirty="0" smtClean="0">
                <a:solidFill>
                  <a:srgbClr val="E1ACA3"/>
                </a:solidFill>
                <a:latin typeface="Arial"/>
                <a:cs typeface="Arial"/>
              </a:rPr>
              <a:t>●</a:t>
            </a:r>
            <a:endParaRPr lang="en-US" dirty="0">
              <a:solidFill>
                <a:srgbClr val="E1ACA3"/>
              </a:solidFill>
            </a:endParaRPr>
          </a:p>
        </p:txBody>
      </p:sp>
      <p:sp>
        <p:nvSpPr>
          <p:cNvPr id="198" name="TextBox 197"/>
          <p:cNvSpPr txBox="1"/>
          <p:nvPr/>
        </p:nvSpPr>
        <p:spPr>
          <a:xfrm>
            <a:off x="8035450" y="2335925"/>
            <a:ext cx="324108" cy="369322"/>
          </a:xfrm>
          <a:prstGeom prst="rect">
            <a:avLst/>
          </a:prstGeom>
          <a:noFill/>
        </p:spPr>
        <p:txBody>
          <a:bodyPr wrap="none" lIns="91430" tIns="45715" rIns="91430" bIns="45715" rtlCol="0">
            <a:spAutoFit/>
          </a:bodyPr>
          <a:lstStyle/>
          <a:p>
            <a:r>
              <a:rPr lang="en-US" dirty="0" smtClean="0">
                <a:solidFill>
                  <a:srgbClr val="E1ACA3"/>
                </a:solidFill>
                <a:latin typeface="Arial"/>
                <a:cs typeface="Arial"/>
              </a:rPr>
              <a:t>●</a:t>
            </a:r>
            <a:endParaRPr lang="en-US" dirty="0">
              <a:solidFill>
                <a:srgbClr val="E1ACA3"/>
              </a:solidFill>
            </a:endParaRPr>
          </a:p>
        </p:txBody>
      </p:sp>
      <p:sp>
        <p:nvSpPr>
          <p:cNvPr id="199" name="Line 2"/>
          <p:cNvSpPr>
            <a:spLocks noChangeShapeType="1"/>
          </p:cNvSpPr>
          <p:nvPr/>
        </p:nvSpPr>
        <p:spPr bwMode="auto">
          <a:xfrm flipH="1">
            <a:off x="3725930" y="4759640"/>
            <a:ext cx="904958" cy="285957"/>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200" name="Line 3"/>
          <p:cNvSpPr>
            <a:spLocks noChangeShapeType="1"/>
          </p:cNvSpPr>
          <p:nvPr/>
        </p:nvSpPr>
        <p:spPr bwMode="auto">
          <a:xfrm>
            <a:off x="4632564" y="4759639"/>
            <a:ext cx="891439" cy="285956"/>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205" name="Text Box 28"/>
          <p:cNvSpPr txBox="1">
            <a:spLocks noChangeArrowheads="1"/>
          </p:cNvSpPr>
          <p:nvPr/>
        </p:nvSpPr>
        <p:spPr bwMode="auto">
          <a:xfrm>
            <a:off x="5551438" y="4889454"/>
            <a:ext cx="575778" cy="276989"/>
          </a:xfrm>
          <a:prstGeom prst="rect">
            <a:avLst/>
          </a:prstGeom>
          <a:noFill/>
          <a:ln w="9525">
            <a:noFill/>
            <a:miter lim="800000"/>
            <a:headEnd/>
            <a:tailEnd/>
          </a:ln>
        </p:spPr>
        <p:txBody>
          <a:bodyPr wrap="none" lIns="91430" tIns="45715" rIns="91430" bIns="45715">
            <a:spAutoFit/>
          </a:bodyPr>
          <a:lstStyle/>
          <a:p>
            <a:r>
              <a:rPr lang="de-DE" sz="1200" dirty="0">
                <a:solidFill>
                  <a:srgbClr val="000000"/>
                </a:solidFill>
                <a:latin typeface="Arial Unicode MS" pitchFamily="34" charset="-128"/>
                <a:ea typeface="Arial Unicode MS" pitchFamily="34" charset="-128"/>
                <a:cs typeface="Arial Unicode MS" pitchFamily="34" charset="-128"/>
              </a:rPr>
              <a:t>Seller</a:t>
            </a:r>
            <a:endParaRPr lang="el-GR" sz="1200" dirty="0">
              <a:solidFill>
                <a:srgbClr val="000000"/>
              </a:solidFill>
              <a:latin typeface="Arial Unicode MS" pitchFamily="34" charset="-128"/>
              <a:ea typeface="Arial Unicode MS" pitchFamily="34" charset="-128"/>
              <a:cs typeface="Arial Unicode MS" pitchFamily="34" charset="-128"/>
            </a:endParaRPr>
          </a:p>
        </p:txBody>
      </p:sp>
      <p:sp>
        <p:nvSpPr>
          <p:cNvPr id="206" name="Text Box 51"/>
          <p:cNvSpPr txBox="1">
            <a:spLocks noChangeArrowheads="1"/>
          </p:cNvSpPr>
          <p:nvPr/>
        </p:nvSpPr>
        <p:spPr bwMode="auto">
          <a:xfrm>
            <a:off x="3154679" y="4906602"/>
            <a:ext cx="575778" cy="276989"/>
          </a:xfrm>
          <a:prstGeom prst="rect">
            <a:avLst/>
          </a:prstGeom>
          <a:noFill/>
          <a:ln w="9525">
            <a:noFill/>
            <a:miter lim="800000"/>
            <a:headEnd/>
            <a:tailEnd/>
          </a:ln>
        </p:spPr>
        <p:txBody>
          <a:bodyPr wrap="none" lIns="91430" tIns="45715" rIns="91430" bIns="45715">
            <a:spAutoFit/>
          </a:bodyPr>
          <a:lstStyle/>
          <a:p>
            <a:r>
              <a:rPr lang="de-DE" sz="1200" dirty="0">
                <a:solidFill>
                  <a:srgbClr val="000000"/>
                </a:solidFill>
                <a:latin typeface="Arial Unicode MS" pitchFamily="34" charset="-128"/>
                <a:ea typeface="Arial Unicode MS" pitchFamily="34" charset="-128"/>
                <a:cs typeface="Arial Unicode MS" pitchFamily="34" charset="-128"/>
              </a:rPr>
              <a:t>Seller</a:t>
            </a:r>
            <a:endParaRPr lang="el-GR" sz="1200" dirty="0">
              <a:solidFill>
                <a:srgbClr val="000000"/>
              </a:solidFill>
              <a:latin typeface="Arial Unicode MS" pitchFamily="34" charset="-128"/>
              <a:ea typeface="Arial Unicode MS" pitchFamily="34" charset="-128"/>
              <a:cs typeface="Arial Unicode MS" pitchFamily="34" charset="-128"/>
            </a:endParaRPr>
          </a:p>
        </p:txBody>
      </p:sp>
      <p:sp>
        <p:nvSpPr>
          <p:cNvPr id="209" name="TextBox 208"/>
          <p:cNvSpPr txBox="1"/>
          <p:nvPr/>
        </p:nvSpPr>
        <p:spPr>
          <a:xfrm>
            <a:off x="3972065" y="5199585"/>
            <a:ext cx="469980" cy="246211"/>
          </a:xfrm>
          <a:prstGeom prst="rect">
            <a:avLst/>
          </a:prstGeom>
          <a:noFill/>
        </p:spPr>
        <p:txBody>
          <a:bodyPr wrap="none" lIns="91430" tIns="45715" rIns="91430" bIns="45715" rtlCol="0">
            <a:spAutoFit/>
          </a:bodyPr>
          <a:lstStyle/>
          <a:p>
            <a:r>
              <a:rPr lang="en-US" sz="1000" dirty="0">
                <a:solidFill>
                  <a:srgbClr val="000000"/>
                </a:solidFill>
              </a:rPr>
              <a:t>{L,H}</a:t>
            </a:r>
          </a:p>
        </p:txBody>
      </p:sp>
      <p:sp>
        <p:nvSpPr>
          <p:cNvPr id="210" name="TextBox 209"/>
          <p:cNvSpPr txBox="1"/>
          <p:nvPr/>
        </p:nvSpPr>
        <p:spPr>
          <a:xfrm>
            <a:off x="5056544" y="4643530"/>
            <a:ext cx="277620" cy="246211"/>
          </a:xfrm>
          <a:prstGeom prst="rect">
            <a:avLst/>
          </a:prstGeom>
          <a:noFill/>
        </p:spPr>
        <p:txBody>
          <a:bodyPr wrap="none" lIns="91430" tIns="45715" rIns="91430" bIns="45715" rtlCol="0">
            <a:spAutoFit/>
          </a:bodyPr>
          <a:lstStyle/>
          <a:p>
            <a:r>
              <a:rPr lang="en-US" sz="1000" dirty="0">
                <a:solidFill>
                  <a:srgbClr val="000000"/>
                </a:solidFill>
              </a:rPr>
              <a:t>H</a:t>
            </a:r>
          </a:p>
        </p:txBody>
      </p:sp>
      <p:sp>
        <p:nvSpPr>
          <p:cNvPr id="213" name="TextBox 212"/>
          <p:cNvSpPr txBox="1"/>
          <p:nvPr/>
        </p:nvSpPr>
        <p:spPr>
          <a:xfrm>
            <a:off x="3160522" y="5202266"/>
            <a:ext cx="341740" cy="246211"/>
          </a:xfrm>
          <a:prstGeom prst="rect">
            <a:avLst/>
          </a:prstGeom>
          <a:noFill/>
        </p:spPr>
        <p:txBody>
          <a:bodyPr wrap="none" lIns="91430" tIns="45715" rIns="91430" bIns="45715" rtlCol="0">
            <a:spAutoFit/>
          </a:bodyPr>
          <a:lstStyle/>
          <a:p>
            <a:r>
              <a:rPr lang="en-US" sz="1000" dirty="0">
                <a:solidFill>
                  <a:srgbClr val="000000"/>
                </a:solidFill>
              </a:rPr>
              <a:t>{L}</a:t>
            </a:r>
          </a:p>
        </p:txBody>
      </p:sp>
      <p:sp>
        <p:nvSpPr>
          <p:cNvPr id="214" name="TextBox 213"/>
          <p:cNvSpPr txBox="1"/>
          <p:nvPr/>
        </p:nvSpPr>
        <p:spPr>
          <a:xfrm>
            <a:off x="3964672" y="4660381"/>
            <a:ext cx="255178" cy="246211"/>
          </a:xfrm>
          <a:prstGeom prst="rect">
            <a:avLst/>
          </a:prstGeom>
          <a:noFill/>
        </p:spPr>
        <p:txBody>
          <a:bodyPr wrap="none" lIns="91430" tIns="45715" rIns="91430" bIns="45715" rtlCol="0">
            <a:spAutoFit/>
          </a:bodyPr>
          <a:lstStyle/>
          <a:p>
            <a:r>
              <a:rPr lang="en-US" sz="1000" dirty="0">
                <a:solidFill>
                  <a:srgbClr val="000000"/>
                </a:solidFill>
              </a:rPr>
              <a:t>L</a:t>
            </a:r>
          </a:p>
        </p:txBody>
      </p:sp>
      <p:cxnSp>
        <p:nvCxnSpPr>
          <p:cNvPr id="215" name="Straight Connector 214"/>
          <p:cNvCxnSpPr/>
          <p:nvPr/>
        </p:nvCxnSpPr>
        <p:spPr bwMode="auto">
          <a:xfrm>
            <a:off x="4219871" y="5544935"/>
            <a:ext cx="889845" cy="1331"/>
          </a:xfrm>
          <a:prstGeom prst="line">
            <a:avLst/>
          </a:prstGeom>
          <a:noFill/>
          <a:ln w="25400" cap="flat" cmpd="sng" algn="ctr">
            <a:solidFill>
              <a:srgbClr val="0070C0"/>
            </a:solidFill>
            <a:prstDash val="sysDot"/>
            <a:round/>
            <a:headEnd type="none" w="med" len="med"/>
            <a:tailEnd type="none" w="med" len="med"/>
          </a:ln>
          <a:effectLst/>
        </p:spPr>
      </p:cxnSp>
      <p:sp>
        <p:nvSpPr>
          <p:cNvPr id="220" name="Line 8"/>
          <p:cNvSpPr>
            <a:spLocks noChangeShapeType="1"/>
          </p:cNvSpPr>
          <p:nvPr/>
        </p:nvSpPr>
        <p:spPr bwMode="auto">
          <a:xfrm>
            <a:off x="3725845" y="5042515"/>
            <a:ext cx="467373" cy="50242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223" name="Line 8"/>
          <p:cNvSpPr>
            <a:spLocks noChangeShapeType="1"/>
          </p:cNvSpPr>
          <p:nvPr/>
        </p:nvSpPr>
        <p:spPr bwMode="auto">
          <a:xfrm flipH="1">
            <a:off x="3319410" y="5042514"/>
            <a:ext cx="406436" cy="50242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232" name="TextBox 231"/>
          <p:cNvSpPr txBox="1"/>
          <p:nvPr/>
        </p:nvSpPr>
        <p:spPr>
          <a:xfrm>
            <a:off x="4039302" y="5344366"/>
            <a:ext cx="324108" cy="369322"/>
          </a:xfrm>
          <a:prstGeom prst="rect">
            <a:avLst/>
          </a:prstGeom>
          <a:noFill/>
        </p:spPr>
        <p:txBody>
          <a:bodyPr wrap="none" lIns="91430" tIns="45715" rIns="91430" bIns="45715" rtlCol="0">
            <a:spAutoFit/>
          </a:bodyPr>
          <a:lstStyle/>
          <a:p>
            <a:r>
              <a:rPr lang="en-US" dirty="0" smtClean="0">
                <a:solidFill>
                  <a:srgbClr val="0070C0"/>
                </a:solidFill>
                <a:latin typeface="Arial"/>
                <a:cs typeface="Arial"/>
              </a:rPr>
              <a:t>●</a:t>
            </a:r>
            <a:endParaRPr lang="en-US" dirty="0">
              <a:solidFill>
                <a:srgbClr val="0070C0"/>
              </a:solidFill>
            </a:endParaRPr>
          </a:p>
        </p:txBody>
      </p:sp>
      <p:sp>
        <p:nvSpPr>
          <p:cNvPr id="233" name="TextBox 232"/>
          <p:cNvSpPr txBox="1"/>
          <p:nvPr/>
        </p:nvSpPr>
        <p:spPr>
          <a:xfrm>
            <a:off x="5762371" y="5200916"/>
            <a:ext cx="364182" cy="246211"/>
          </a:xfrm>
          <a:prstGeom prst="rect">
            <a:avLst/>
          </a:prstGeom>
          <a:noFill/>
        </p:spPr>
        <p:txBody>
          <a:bodyPr wrap="none" lIns="91430" tIns="45715" rIns="91430" bIns="45715" rtlCol="0">
            <a:spAutoFit/>
          </a:bodyPr>
          <a:lstStyle/>
          <a:p>
            <a:r>
              <a:rPr lang="en-US" sz="1000" dirty="0">
                <a:solidFill>
                  <a:srgbClr val="000000"/>
                </a:solidFill>
              </a:rPr>
              <a:t>{H}</a:t>
            </a:r>
          </a:p>
        </p:txBody>
      </p:sp>
      <p:sp>
        <p:nvSpPr>
          <p:cNvPr id="234" name="TextBox 233"/>
          <p:cNvSpPr txBox="1"/>
          <p:nvPr/>
        </p:nvSpPr>
        <p:spPr>
          <a:xfrm>
            <a:off x="4855416" y="5203597"/>
            <a:ext cx="469980" cy="246211"/>
          </a:xfrm>
          <a:prstGeom prst="rect">
            <a:avLst/>
          </a:prstGeom>
          <a:noFill/>
        </p:spPr>
        <p:txBody>
          <a:bodyPr wrap="none" lIns="91430" tIns="45715" rIns="91430" bIns="45715" rtlCol="0">
            <a:spAutoFit/>
          </a:bodyPr>
          <a:lstStyle/>
          <a:p>
            <a:r>
              <a:rPr lang="en-US" sz="1000" dirty="0">
                <a:solidFill>
                  <a:srgbClr val="000000"/>
                </a:solidFill>
              </a:rPr>
              <a:t>{L,H}</a:t>
            </a:r>
          </a:p>
        </p:txBody>
      </p:sp>
      <p:sp>
        <p:nvSpPr>
          <p:cNvPr id="235" name="Line 8"/>
          <p:cNvSpPr>
            <a:spLocks noChangeShapeType="1"/>
          </p:cNvSpPr>
          <p:nvPr/>
        </p:nvSpPr>
        <p:spPr bwMode="auto">
          <a:xfrm>
            <a:off x="5516152" y="5042515"/>
            <a:ext cx="475324" cy="49580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236" name="Line 8"/>
          <p:cNvSpPr>
            <a:spLocks noChangeShapeType="1"/>
          </p:cNvSpPr>
          <p:nvPr/>
        </p:nvSpPr>
        <p:spPr bwMode="auto">
          <a:xfrm flipH="1">
            <a:off x="5109715" y="5043845"/>
            <a:ext cx="406436" cy="502420"/>
          </a:xfrm>
          <a:prstGeom prst="line">
            <a:avLst/>
          </a:prstGeom>
          <a:noFill/>
          <a:ln w="9525">
            <a:solidFill>
              <a:schemeClr val="tx1"/>
            </a:solidFill>
            <a:round/>
            <a:headEnd/>
            <a:tailEnd/>
          </a:ln>
        </p:spPr>
        <p:txBody>
          <a:bodyPr lIns="91430" tIns="45715" rIns="91430" bIns="45715"/>
          <a:lstStyle/>
          <a:p>
            <a:endParaRPr lang="en-US">
              <a:solidFill>
                <a:srgbClr val="000000"/>
              </a:solidFill>
            </a:endParaRPr>
          </a:p>
        </p:txBody>
      </p:sp>
      <p:sp>
        <p:nvSpPr>
          <p:cNvPr id="231" name="TextBox 230"/>
          <p:cNvSpPr txBox="1"/>
          <p:nvPr/>
        </p:nvSpPr>
        <p:spPr>
          <a:xfrm>
            <a:off x="4962280" y="5353648"/>
            <a:ext cx="324108" cy="369322"/>
          </a:xfrm>
          <a:prstGeom prst="rect">
            <a:avLst/>
          </a:prstGeom>
          <a:noFill/>
        </p:spPr>
        <p:txBody>
          <a:bodyPr wrap="none" lIns="91430" tIns="45715" rIns="91430" bIns="45715" rtlCol="0">
            <a:spAutoFit/>
          </a:bodyPr>
          <a:lstStyle/>
          <a:p>
            <a:r>
              <a:rPr lang="en-US" dirty="0" smtClean="0">
                <a:solidFill>
                  <a:srgbClr val="0070C0"/>
                </a:solidFill>
                <a:latin typeface="Arial"/>
                <a:cs typeface="Arial"/>
              </a:rPr>
              <a:t>●</a:t>
            </a:r>
            <a:endParaRPr lang="en-US" dirty="0">
              <a:solidFill>
                <a:srgbClr val="0070C0"/>
              </a:solidFill>
            </a:endParaRPr>
          </a:p>
        </p:txBody>
      </p:sp>
      <p:grpSp>
        <p:nvGrpSpPr>
          <p:cNvPr id="292" name="Group 291"/>
          <p:cNvGrpSpPr/>
          <p:nvPr/>
        </p:nvGrpSpPr>
        <p:grpSpPr>
          <a:xfrm>
            <a:off x="4359866" y="5546265"/>
            <a:ext cx="611164" cy="573702"/>
            <a:chOff x="495244" y="3110290"/>
            <a:chExt cx="611164" cy="573702"/>
          </a:xfrm>
          <a:solidFill>
            <a:srgbClr val="0070C0"/>
          </a:solidFill>
        </p:grpSpPr>
        <p:sp>
          <p:nvSpPr>
            <p:cNvPr id="293" name="Isosceles Triangle 292"/>
            <p:cNvSpPr/>
            <p:nvPr/>
          </p:nvSpPr>
          <p:spPr bwMode="auto">
            <a:xfrm>
              <a:off x="495244" y="3110291"/>
              <a:ext cx="611164" cy="572247"/>
            </a:xfrm>
            <a:prstGeom prst="triangle">
              <a:avLst/>
            </a:prstGeom>
            <a:grp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94" name="Straight Connector 293"/>
            <p:cNvCxnSpPr>
              <a:stCxn id="293" idx="0"/>
            </p:cNvCxnSpPr>
            <p:nvPr/>
          </p:nvCxnSpPr>
          <p:spPr bwMode="auto">
            <a:xfrm rot="16200000" flipH="1" flipV="1">
              <a:off x="395277" y="3276988"/>
              <a:ext cx="572247" cy="238851"/>
            </a:xfrm>
            <a:prstGeom prst="line">
              <a:avLst/>
            </a:prstGeom>
            <a:grpFill/>
            <a:ln w="9525" cap="flat" cmpd="sng" algn="ctr">
              <a:solidFill>
                <a:schemeClr val="tx1"/>
              </a:solidFill>
              <a:prstDash val="solid"/>
              <a:round/>
              <a:headEnd type="none" w="med" len="med"/>
              <a:tailEnd type="none" w="med" len="med"/>
            </a:ln>
            <a:effectLst/>
          </p:spPr>
        </p:cxnSp>
        <p:cxnSp>
          <p:nvCxnSpPr>
            <p:cNvPr id="295" name="Straight Connector 294"/>
            <p:cNvCxnSpPr/>
            <p:nvPr/>
          </p:nvCxnSpPr>
          <p:spPr bwMode="auto">
            <a:xfrm rot="5400000">
              <a:off x="434535" y="3317700"/>
              <a:ext cx="572247" cy="160338"/>
            </a:xfrm>
            <a:prstGeom prst="line">
              <a:avLst/>
            </a:prstGeom>
            <a:grpFill/>
            <a:ln w="9525" cap="flat" cmpd="sng" algn="ctr">
              <a:solidFill>
                <a:schemeClr val="tx1"/>
              </a:solidFill>
              <a:prstDash val="solid"/>
              <a:round/>
              <a:headEnd type="none" w="med" len="med"/>
              <a:tailEnd type="none" w="med" len="med"/>
            </a:ln>
            <a:effectLst/>
          </p:spPr>
        </p:cxnSp>
        <p:cxnSp>
          <p:nvCxnSpPr>
            <p:cNvPr id="296" name="Straight Connector 295"/>
            <p:cNvCxnSpPr/>
            <p:nvPr/>
          </p:nvCxnSpPr>
          <p:spPr bwMode="auto">
            <a:xfrm rot="5400000">
              <a:off x="468500" y="3350210"/>
              <a:ext cx="570791" cy="93862"/>
            </a:xfrm>
            <a:prstGeom prst="line">
              <a:avLst/>
            </a:prstGeom>
            <a:grpFill/>
            <a:ln w="9525" cap="flat" cmpd="sng" algn="ctr">
              <a:solidFill>
                <a:schemeClr val="tx1"/>
              </a:solidFill>
              <a:prstDash val="solid"/>
              <a:round/>
              <a:headEnd type="none" w="med" len="med"/>
              <a:tailEnd type="none" w="med" len="med"/>
            </a:ln>
            <a:effectLst/>
          </p:spPr>
        </p:cxnSp>
        <p:cxnSp>
          <p:nvCxnSpPr>
            <p:cNvPr id="297" name="Straight Connector 296"/>
            <p:cNvCxnSpPr>
              <a:endCxn id="293" idx="2"/>
            </p:cNvCxnSpPr>
            <p:nvPr/>
          </p:nvCxnSpPr>
          <p:spPr bwMode="auto">
            <a:xfrm rot="5400000">
              <a:off x="362641" y="3244350"/>
              <a:ext cx="570792" cy="305585"/>
            </a:xfrm>
            <a:prstGeom prst="line">
              <a:avLst/>
            </a:prstGeom>
            <a:grpFill/>
            <a:ln w="9525" cap="flat" cmpd="sng" algn="ctr">
              <a:solidFill>
                <a:schemeClr val="tx1"/>
              </a:solidFill>
              <a:prstDash val="solid"/>
              <a:round/>
              <a:headEnd type="none" w="med" len="med"/>
              <a:tailEnd type="none" w="med" len="med"/>
            </a:ln>
            <a:effectLst/>
          </p:spPr>
        </p:cxnSp>
      </p:grpSp>
      <p:grpSp>
        <p:nvGrpSpPr>
          <p:cNvPr id="298" name="Group 297"/>
          <p:cNvGrpSpPr/>
          <p:nvPr/>
        </p:nvGrpSpPr>
        <p:grpSpPr>
          <a:xfrm>
            <a:off x="6010191" y="2538043"/>
            <a:ext cx="611164" cy="573702"/>
            <a:chOff x="495244" y="3110290"/>
            <a:chExt cx="611164" cy="573702"/>
          </a:xfrm>
          <a:solidFill>
            <a:srgbClr val="E1ACA3"/>
          </a:solidFill>
        </p:grpSpPr>
        <p:sp>
          <p:nvSpPr>
            <p:cNvPr id="299" name="Isosceles Triangle 298"/>
            <p:cNvSpPr/>
            <p:nvPr/>
          </p:nvSpPr>
          <p:spPr bwMode="auto">
            <a:xfrm>
              <a:off x="495244" y="3110291"/>
              <a:ext cx="611164" cy="572247"/>
            </a:xfrm>
            <a:prstGeom prst="triangle">
              <a:avLst/>
            </a:prstGeom>
            <a:grp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300" name="Straight Connector 299"/>
            <p:cNvCxnSpPr>
              <a:stCxn id="299" idx="0"/>
            </p:cNvCxnSpPr>
            <p:nvPr/>
          </p:nvCxnSpPr>
          <p:spPr bwMode="auto">
            <a:xfrm rot="16200000" flipH="1" flipV="1">
              <a:off x="395277" y="3276988"/>
              <a:ext cx="572247" cy="238851"/>
            </a:xfrm>
            <a:prstGeom prst="line">
              <a:avLst/>
            </a:prstGeom>
            <a:grpFill/>
            <a:ln w="9525" cap="flat" cmpd="sng" algn="ctr">
              <a:solidFill>
                <a:schemeClr val="tx1"/>
              </a:solidFill>
              <a:prstDash val="solid"/>
              <a:round/>
              <a:headEnd type="none" w="med" len="med"/>
              <a:tailEnd type="none" w="med" len="med"/>
            </a:ln>
            <a:effectLst/>
          </p:spPr>
        </p:cxnSp>
        <p:cxnSp>
          <p:nvCxnSpPr>
            <p:cNvPr id="301" name="Straight Connector 300"/>
            <p:cNvCxnSpPr/>
            <p:nvPr/>
          </p:nvCxnSpPr>
          <p:spPr bwMode="auto">
            <a:xfrm rot="5400000">
              <a:off x="434535" y="3317700"/>
              <a:ext cx="572247" cy="160338"/>
            </a:xfrm>
            <a:prstGeom prst="line">
              <a:avLst/>
            </a:prstGeom>
            <a:grpFill/>
            <a:ln w="9525" cap="flat" cmpd="sng" algn="ctr">
              <a:solidFill>
                <a:schemeClr val="tx1"/>
              </a:solidFill>
              <a:prstDash val="solid"/>
              <a:round/>
              <a:headEnd type="none" w="med" len="med"/>
              <a:tailEnd type="none" w="med" len="med"/>
            </a:ln>
            <a:effectLst/>
          </p:spPr>
        </p:cxnSp>
        <p:cxnSp>
          <p:nvCxnSpPr>
            <p:cNvPr id="302" name="Straight Connector 301"/>
            <p:cNvCxnSpPr/>
            <p:nvPr/>
          </p:nvCxnSpPr>
          <p:spPr bwMode="auto">
            <a:xfrm rot="5400000">
              <a:off x="468500" y="3350210"/>
              <a:ext cx="570791" cy="93862"/>
            </a:xfrm>
            <a:prstGeom prst="line">
              <a:avLst/>
            </a:prstGeom>
            <a:grpFill/>
            <a:ln w="9525" cap="flat" cmpd="sng" algn="ctr">
              <a:solidFill>
                <a:schemeClr val="tx1"/>
              </a:solidFill>
              <a:prstDash val="solid"/>
              <a:round/>
              <a:headEnd type="none" w="med" len="med"/>
              <a:tailEnd type="none" w="med" len="med"/>
            </a:ln>
            <a:effectLst/>
          </p:spPr>
        </p:cxnSp>
        <p:cxnSp>
          <p:nvCxnSpPr>
            <p:cNvPr id="303" name="Straight Connector 302"/>
            <p:cNvCxnSpPr>
              <a:endCxn id="299" idx="2"/>
            </p:cNvCxnSpPr>
            <p:nvPr/>
          </p:nvCxnSpPr>
          <p:spPr bwMode="auto">
            <a:xfrm rot="5400000">
              <a:off x="362641" y="3244350"/>
              <a:ext cx="570792" cy="305585"/>
            </a:xfrm>
            <a:prstGeom prst="line">
              <a:avLst/>
            </a:prstGeom>
            <a:grpFill/>
            <a:ln w="9525" cap="flat" cmpd="sng" algn="ctr">
              <a:solidFill>
                <a:schemeClr val="tx1"/>
              </a:solidFill>
              <a:prstDash val="solid"/>
              <a:round/>
              <a:headEnd type="none" w="med" len="med"/>
              <a:tailEnd type="none" w="med" len="med"/>
            </a:ln>
            <a:effectLst/>
          </p:spPr>
        </p:cxnSp>
      </p:grpSp>
      <p:grpSp>
        <p:nvGrpSpPr>
          <p:cNvPr id="304" name="Group 303"/>
          <p:cNvGrpSpPr/>
          <p:nvPr/>
        </p:nvGrpSpPr>
        <p:grpSpPr>
          <a:xfrm>
            <a:off x="6540566" y="1808663"/>
            <a:ext cx="611164" cy="573702"/>
            <a:chOff x="495244" y="3110290"/>
            <a:chExt cx="611164" cy="573702"/>
          </a:xfrm>
          <a:solidFill>
            <a:srgbClr val="FFCCFF"/>
          </a:solidFill>
        </p:grpSpPr>
        <p:sp>
          <p:nvSpPr>
            <p:cNvPr id="305" name="Isosceles Triangle 304"/>
            <p:cNvSpPr/>
            <p:nvPr/>
          </p:nvSpPr>
          <p:spPr bwMode="auto">
            <a:xfrm>
              <a:off x="495244" y="3110291"/>
              <a:ext cx="611164" cy="572247"/>
            </a:xfrm>
            <a:prstGeom prst="triangle">
              <a:avLst/>
            </a:prstGeom>
            <a:grp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306" name="Straight Connector 305"/>
            <p:cNvCxnSpPr>
              <a:stCxn id="305" idx="0"/>
            </p:cNvCxnSpPr>
            <p:nvPr/>
          </p:nvCxnSpPr>
          <p:spPr bwMode="auto">
            <a:xfrm rot="16200000" flipH="1" flipV="1">
              <a:off x="395277" y="3276988"/>
              <a:ext cx="572247" cy="238851"/>
            </a:xfrm>
            <a:prstGeom prst="line">
              <a:avLst/>
            </a:prstGeom>
            <a:grpFill/>
            <a:ln w="9525" cap="flat" cmpd="sng" algn="ctr">
              <a:solidFill>
                <a:schemeClr val="tx1"/>
              </a:solidFill>
              <a:prstDash val="solid"/>
              <a:round/>
              <a:headEnd type="none" w="med" len="med"/>
              <a:tailEnd type="none" w="med" len="med"/>
            </a:ln>
            <a:effectLst/>
          </p:spPr>
        </p:cxnSp>
        <p:cxnSp>
          <p:nvCxnSpPr>
            <p:cNvPr id="307" name="Straight Connector 306"/>
            <p:cNvCxnSpPr/>
            <p:nvPr/>
          </p:nvCxnSpPr>
          <p:spPr bwMode="auto">
            <a:xfrm rot="5400000">
              <a:off x="434535" y="3317700"/>
              <a:ext cx="572247" cy="160338"/>
            </a:xfrm>
            <a:prstGeom prst="line">
              <a:avLst/>
            </a:prstGeom>
            <a:grpFill/>
            <a:ln w="9525" cap="flat" cmpd="sng" algn="ctr">
              <a:solidFill>
                <a:schemeClr val="tx1"/>
              </a:solidFill>
              <a:prstDash val="solid"/>
              <a:round/>
              <a:headEnd type="none" w="med" len="med"/>
              <a:tailEnd type="none" w="med" len="med"/>
            </a:ln>
            <a:effectLst/>
          </p:spPr>
        </p:cxnSp>
        <p:cxnSp>
          <p:nvCxnSpPr>
            <p:cNvPr id="308" name="Straight Connector 307"/>
            <p:cNvCxnSpPr/>
            <p:nvPr/>
          </p:nvCxnSpPr>
          <p:spPr bwMode="auto">
            <a:xfrm rot="5400000">
              <a:off x="468500" y="3350210"/>
              <a:ext cx="570791" cy="93862"/>
            </a:xfrm>
            <a:prstGeom prst="line">
              <a:avLst/>
            </a:prstGeom>
            <a:grpFill/>
            <a:ln w="9525" cap="flat" cmpd="sng" algn="ctr">
              <a:solidFill>
                <a:schemeClr val="tx1"/>
              </a:solidFill>
              <a:prstDash val="solid"/>
              <a:round/>
              <a:headEnd type="none" w="med" len="med"/>
              <a:tailEnd type="none" w="med" len="med"/>
            </a:ln>
            <a:effectLst/>
          </p:spPr>
        </p:cxnSp>
        <p:cxnSp>
          <p:nvCxnSpPr>
            <p:cNvPr id="309" name="Straight Connector 308"/>
            <p:cNvCxnSpPr>
              <a:endCxn id="305" idx="2"/>
            </p:cNvCxnSpPr>
            <p:nvPr/>
          </p:nvCxnSpPr>
          <p:spPr bwMode="auto">
            <a:xfrm rot="5400000">
              <a:off x="362641" y="3244350"/>
              <a:ext cx="570792" cy="305585"/>
            </a:xfrm>
            <a:prstGeom prst="line">
              <a:avLst/>
            </a:prstGeom>
            <a:grpFill/>
            <a:ln w="9525" cap="flat" cmpd="sng" algn="ctr">
              <a:solidFill>
                <a:schemeClr val="tx1"/>
              </a:solidFill>
              <a:prstDash val="solid"/>
              <a:round/>
              <a:headEnd type="none" w="med" len="med"/>
              <a:tailEnd type="none" w="med" len="med"/>
            </a:ln>
            <a:effectLst/>
          </p:spPr>
        </p:cxnSp>
      </p:grpSp>
      <p:grpSp>
        <p:nvGrpSpPr>
          <p:cNvPr id="310" name="Group 309"/>
          <p:cNvGrpSpPr/>
          <p:nvPr/>
        </p:nvGrpSpPr>
        <p:grpSpPr>
          <a:xfrm>
            <a:off x="4090990" y="2221198"/>
            <a:ext cx="611164" cy="573702"/>
            <a:chOff x="495244" y="3110290"/>
            <a:chExt cx="611164" cy="573702"/>
          </a:xfrm>
          <a:solidFill>
            <a:srgbClr val="AED6AF"/>
          </a:solidFill>
        </p:grpSpPr>
        <p:sp>
          <p:nvSpPr>
            <p:cNvPr id="311" name="Isosceles Triangle 310"/>
            <p:cNvSpPr/>
            <p:nvPr/>
          </p:nvSpPr>
          <p:spPr bwMode="auto">
            <a:xfrm>
              <a:off x="495244" y="3110291"/>
              <a:ext cx="611164" cy="572247"/>
            </a:xfrm>
            <a:prstGeom prst="triangle">
              <a:avLst/>
            </a:prstGeom>
            <a:grp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312" name="Straight Connector 311"/>
            <p:cNvCxnSpPr>
              <a:stCxn id="311" idx="0"/>
            </p:cNvCxnSpPr>
            <p:nvPr/>
          </p:nvCxnSpPr>
          <p:spPr bwMode="auto">
            <a:xfrm rot="16200000" flipH="1" flipV="1">
              <a:off x="395277" y="3276988"/>
              <a:ext cx="572247" cy="238851"/>
            </a:xfrm>
            <a:prstGeom prst="line">
              <a:avLst/>
            </a:prstGeom>
            <a:grpFill/>
            <a:ln w="9525" cap="flat" cmpd="sng" algn="ctr">
              <a:solidFill>
                <a:schemeClr val="tx1"/>
              </a:solidFill>
              <a:prstDash val="solid"/>
              <a:round/>
              <a:headEnd type="none" w="med" len="med"/>
              <a:tailEnd type="none" w="med" len="med"/>
            </a:ln>
            <a:effectLst/>
          </p:spPr>
        </p:cxnSp>
        <p:cxnSp>
          <p:nvCxnSpPr>
            <p:cNvPr id="313" name="Straight Connector 312"/>
            <p:cNvCxnSpPr/>
            <p:nvPr/>
          </p:nvCxnSpPr>
          <p:spPr bwMode="auto">
            <a:xfrm rot="5400000">
              <a:off x="434535" y="3317700"/>
              <a:ext cx="572247" cy="160338"/>
            </a:xfrm>
            <a:prstGeom prst="line">
              <a:avLst/>
            </a:prstGeom>
            <a:grpFill/>
            <a:ln w="9525" cap="flat" cmpd="sng" algn="ctr">
              <a:solidFill>
                <a:schemeClr val="tx1"/>
              </a:solidFill>
              <a:prstDash val="solid"/>
              <a:round/>
              <a:headEnd type="none" w="med" len="med"/>
              <a:tailEnd type="none" w="med" len="med"/>
            </a:ln>
            <a:effectLst/>
          </p:spPr>
        </p:cxnSp>
        <p:cxnSp>
          <p:nvCxnSpPr>
            <p:cNvPr id="314" name="Straight Connector 313"/>
            <p:cNvCxnSpPr/>
            <p:nvPr/>
          </p:nvCxnSpPr>
          <p:spPr bwMode="auto">
            <a:xfrm rot="5400000">
              <a:off x="468500" y="3350210"/>
              <a:ext cx="570791" cy="93862"/>
            </a:xfrm>
            <a:prstGeom prst="line">
              <a:avLst/>
            </a:prstGeom>
            <a:grpFill/>
            <a:ln w="9525" cap="flat" cmpd="sng" algn="ctr">
              <a:solidFill>
                <a:schemeClr val="tx1"/>
              </a:solidFill>
              <a:prstDash val="solid"/>
              <a:round/>
              <a:headEnd type="none" w="med" len="med"/>
              <a:tailEnd type="none" w="med" len="med"/>
            </a:ln>
            <a:effectLst/>
          </p:spPr>
        </p:cxnSp>
        <p:cxnSp>
          <p:nvCxnSpPr>
            <p:cNvPr id="315" name="Straight Connector 314"/>
            <p:cNvCxnSpPr>
              <a:endCxn id="311" idx="2"/>
            </p:cNvCxnSpPr>
            <p:nvPr/>
          </p:nvCxnSpPr>
          <p:spPr bwMode="auto">
            <a:xfrm rot="5400000">
              <a:off x="362641" y="3244350"/>
              <a:ext cx="570792" cy="305585"/>
            </a:xfrm>
            <a:prstGeom prst="line">
              <a:avLst/>
            </a:prstGeom>
            <a:grpFill/>
            <a:ln w="9525" cap="flat" cmpd="sng" algn="ctr">
              <a:solidFill>
                <a:schemeClr val="tx1"/>
              </a:solidFill>
              <a:prstDash val="solid"/>
              <a:round/>
              <a:headEnd type="none" w="med" len="med"/>
              <a:tailEnd type="none" w="med" len="med"/>
            </a:ln>
            <a:effectLst/>
          </p:spPr>
        </p:cxnSp>
      </p:grpSp>
      <p:grpSp>
        <p:nvGrpSpPr>
          <p:cNvPr id="316" name="Group 315"/>
          <p:cNvGrpSpPr/>
          <p:nvPr/>
        </p:nvGrpSpPr>
        <p:grpSpPr>
          <a:xfrm>
            <a:off x="2274431" y="1430908"/>
            <a:ext cx="611164" cy="573702"/>
            <a:chOff x="495244" y="3110290"/>
            <a:chExt cx="611164" cy="573702"/>
          </a:xfrm>
          <a:solidFill>
            <a:schemeClr val="accent2">
              <a:lumMod val="40000"/>
              <a:lumOff val="60000"/>
            </a:schemeClr>
          </a:solidFill>
        </p:grpSpPr>
        <p:sp>
          <p:nvSpPr>
            <p:cNvPr id="317" name="Isosceles Triangle 316"/>
            <p:cNvSpPr/>
            <p:nvPr/>
          </p:nvSpPr>
          <p:spPr bwMode="auto">
            <a:xfrm>
              <a:off x="495244" y="3110291"/>
              <a:ext cx="611164" cy="572247"/>
            </a:xfrm>
            <a:prstGeom prst="triangle">
              <a:avLst/>
            </a:prstGeom>
            <a:grp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318" name="Straight Connector 317"/>
            <p:cNvCxnSpPr>
              <a:stCxn id="317" idx="0"/>
            </p:cNvCxnSpPr>
            <p:nvPr/>
          </p:nvCxnSpPr>
          <p:spPr bwMode="auto">
            <a:xfrm rot="16200000" flipH="1" flipV="1">
              <a:off x="395277" y="3276988"/>
              <a:ext cx="572247" cy="238851"/>
            </a:xfrm>
            <a:prstGeom prst="line">
              <a:avLst/>
            </a:prstGeom>
            <a:grpFill/>
            <a:ln w="9525" cap="flat" cmpd="sng" algn="ctr">
              <a:solidFill>
                <a:schemeClr val="tx1"/>
              </a:solidFill>
              <a:prstDash val="solid"/>
              <a:round/>
              <a:headEnd type="none" w="med" len="med"/>
              <a:tailEnd type="none" w="med" len="med"/>
            </a:ln>
            <a:effectLst/>
          </p:spPr>
        </p:cxnSp>
        <p:cxnSp>
          <p:nvCxnSpPr>
            <p:cNvPr id="319" name="Straight Connector 318"/>
            <p:cNvCxnSpPr/>
            <p:nvPr/>
          </p:nvCxnSpPr>
          <p:spPr bwMode="auto">
            <a:xfrm rot="5400000">
              <a:off x="434535" y="3317700"/>
              <a:ext cx="572247" cy="160338"/>
            </a:xfrm>
            <a:prstGeom prst="line">
              <a:avLst/>
            </a:prstGeom>
            <a:grpFill/>
            <a:ln w="9525" cap="flat" cmpd="sng" algn="ctr">
              <a:solidFill>
                <a:schemeClr val="tx1"/>
              </a:solidFill>
              <a:prstDash val="solid"/>
              <a:round/>
              <a:headEnd type="none" w="med" len="med"/>
              <a:tailEnd type="none" w="med" len="med"/>
            </a:ln>
            <a:effectLst/>
          </p:spPr>
        </p:cxnSp>
        <p:cxnSp>
          <p:nvCxnSpPr>
            <p:cNvPr id="320" name="Straight Connector 319"/>
            <p:cNvCxnSpPr/>
            <p:nvPr/>
          </p:nvCxnSpPr>
          <p:spPr bwMode="auto">
            <a:xfrm rot="5400000">
              <a:off x="468500" y="3350210"/>
              <a:ext cx="570791" cy="93862"/>
            </a:xfrm>
            <a:prstGeom prst="line">
              <a:avLst/>
            </a:prstGeom>
            <a:grpFill/>
            <a:ln w="9525" cap="flat" cmpd="sng" algn="ctr">
              <a:solidFill>
                <a:schemeClr val="tx1"/>
              </a:solidFill>
              <a:prstDash val="solid"/>
              <a:round/>
              <a:headEnd type="none" w="med" len="med"/>
              <a:tailEnd type="none" w="med" len="med"/>
            </a:ln>
            <a:effectLst/>
          </p:spPr>
        </p:cxnSp>
        <p:cxnSp>
          <p:nvCxnSpPr>
            <p:cNvPr id="321" name="Straight Connector 320"/>
            <p:cNvCxnSpPr>
              <a:endCxn id="317" idx="2"/>
            </p:cNvCxnSpPr>
            <p:nvPr/>
          </p:nvCxnSpPr>
          <p:spPr bwMode="auto">
            <a:xfrm rot="5400000">
              <a:off x="362641" y="3244350"/>
              <a:ext cx="570792" cy="305585"/>
            </a:xfrm>
            <a:prstGeom prst="line">
              <a:avLst/>
            </a:prstGeom>
            <a:grpFill/>
            <a:ln w="9525" cap="flat" cmpd="sng" algn="ctr">
              <a:solidFill>
                <a:schemeClr val="tx1"/>
              </a:solidFill>
              <a:prstDash val="solid"/>
              <a:round/>
              <a:headEnd type="none" w="med" len="med"/>
              <a:tailEnd type="none" w="med" len="med"/>
            </a:ln>
            <a:effectLst/>
          </p:spPr>
        </p:cxnSp>
      </p:grpSp>
      <p:grpSp>
        <p:nvGrpSpPr>
          <p:cNvPr id="322" name="Group 321"/>
          <p:cNvGrpSpPr/>
          <p:nvPr/>
        </p:nvGrpSpPr>
        <p:grpSpPr>
          <a:xfrm>
            <a:off x="1613081" y="2542462"/>
            <a:ext cx="611164" cy="573702"/>
            <a:chOff x="495244" y="3110290"/>
            <a:chExt cx="611164" cy="573702"/>
          </a:xfrm>
          <a:solidFill>
            <a:srgbClr val="FF9966"/>
          </a:solidFill>
        </p:grpSpPr>
        <p:sp>
          <p:nvSpPr>
            <p:cNvPr id="323" name="Isosceles Triangle 322"/>
            <p:cNvSpPr/>
            <p:nvPr/>
          </p:nvSpPr>
          <p:spPr bwMode="auto">
            <a:xfrm>
              <a:off x="495244" y="3110291"/>
              <a:ext cx="611164" cy="572247"/>
            </a:xfrm>
            <a:prstGeom prst="triangle">
              <a:avLst/>
            </a:prstGeom>
            <a:grp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324" name="Straight Connector 323"/>
            <p:cNvCxnSpPr>
              <a:stCxn id="323" idx="0"/>
            </p:cNvCxnSpPr>
            <p:nvPr/>
          </p:nvCxnSpPr>
          <p:spPr bwMode="auto">
            <a:xfrm rot="16200000" flipH="1" flipV="1">
              <a:off x="395277" y="3276988"/>
              <a:ext cx="572247" cy="238851"/>
            </a:xfrm>
            <a:prstGeom prst="line">
              <a:avLst/>
            </a:prstGeom>
            <a:grpFill/>
            <a:ln w="9525" cap="flat" cmpd="sng" algn="ctr">
              <a:solidFill>
                <a:schemeClr val="tx1"/>
              </a:solidFill>
              <a:prstDash val="solid"/>
              <a:round/>
              <a:headEnd type="none" w="med" len="med"/>
              <a:tailEnd type="none" w="med" len="med"/>
            </a:ln>
            <a:effectLst/>
          </p:spPr>
        </p:cxnSp>
        <p:cxnSp>
          <p:nvCxnSpPr>
            <p:cNvPr id="325" name="Straight Connector 324"/>
            <p:cNvCxnSpPr/>
            <p:nvPr/>
          </p:nvCxnSpPr>
          <p:spPr bwMode="auto">
            <a:xfrm rot="5400000">
              <a:off x="434535" y="3317700"/>
              <a:ext cx="572247" cy="160338"/>
            </a:xfrm>
            <a:prstGeom prst="line">
              <a:avLst/>
            </a:prstGeom>
            <a:grpFill/>
            <a:ln w="9525" cap="flat" cmpd="sng" algn="ctr">
              <a:solidFill>
                <a:schemeClr val="tx1"/>
              </a:solidFill>
              <a:prstDash val="solid"/>
              <a:round/>
              <a:headEnd type="none" w="med" len="med"/>
              <a:tailEnd type="none" w="med" len="med"/>
            </a:ln>
            <a:effectLst/>
          </p:spPr>
        </p:cxnSp>
        <p:cxnSp>
          <p:nvCxnSpPr>
            <p:cNvPr id="326" name="Straight Connector 325"/>
            <p:cNvCxnSpPr/>
            <p:nvPr/>
          </p:nvCxnSpPr>
          <p:spPr bwMode="auto">
            <a:xfrm rot="5400000">
              <a:off x="468500" y="3350210"/>
              <a:ext cx="570791" cy="93862"/>
            </a:xfrm>
            <a:prstGeom prst="line">
              <a:avLst/>
            </a:prstGeom>
            <a:grpFill/>
            <a:ln w="9525" cap="flat" cmpd="sng" algn="ctr">
              <a:solidFill>
                <a:schemeClr val="tx1"/>
              </a:solidFill>
              <a:prstDash val="solid"/>
              <a:round/>
              <a:headEnd type="none" w="med" len="med"/>
              <a:tailEnd type="none" w="med" len="med"/>
            </a:ln>
            <a:effectLst/>
          </p:spPr>
        </p:cxnSp>
        <p:cxnSp>
          <p:nvCxnSpPr>
            <p:cNvPr id="327" name="Straight Connector 326"/>
            <p:cNvCxnSpPr>
              <a:endCxn id="323" idx="2"/>
            </p:cNvCxnSpPr>
            <p:nvPr/>
          </p:nvCxnSpPr>
          <p:spPr bwMode="auto">
            <a:xfrm rot="5400000">
              <a:off x="362641" y="3244350"/>
              <a:ext cx="570792" cy="305585"/>
            </a:xfrm>
            <a:prstGeom prst="line">
              <a:avLst/>
            </a:prstGeom>
            <a:grpFill/>
            <a:ln w="9525" cap="flat" cmpd="sng" algn="ctr">
              <a:solidFill>
                <a:schemeClr val="tx1"/>
              </a:solidFill>
              <a:prstDash val="solid"/>
              <a:round/>
              <a:headEnd type="none" w="med" len="med"/>
              <a:tailEnd type="none" w="med" len="med"/>
            </a:ln>
            <a:effectLst/>
          </p:spPr>
        </p:cxnSp>
      </p:grpSp>
      <p:grpSp>
        <p:nvGrpSpPr>
          <p:cNvPr id="328" name="Group 327"/>
          <p:cNvGrpSpPr/>
          <p:nvPr/>
        </p:nvGrpSpPr>
        <p:grpSpPr>
          <a:xfrm>
            <a:off x="2725390" y="3095720"/>
            <a:ext cx="611164" cy="573702"/>
            <a:chOff x="495244" y="3110290"/>
            <a:chExt cx="611164" cy="573702"/>
          </a:xfrm>
        </p:grpSpPr>
        <p:sp>
          <p:nvSpPr>
            <p:cNvPr id="329" name="Isosceles Triangle 328"/>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330" name="Straight Connector 329"/>
            <p:cNvCxnSpPr>
              <a:stCxn id="329"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331" name="Straight Connector 330"/>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332" name="Straight Connector 331"/>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333" name="Straight Connector 332"/>
            <p:cNvCxnSpPr>
              <a:endCxn id="329"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340" name="Group 339"/>
          <p:cNvGrpSpPr/>
          <p:nvPr/>
        </p:nvGrpSpPr>
        <p:grpSpPr>
          <a:xfrm>
            <a:off x="7060016" y="3094265"/>
            <a:ext cx="611164" cy="573702"/>
            <a:chOff x="495244" y="3110290"/>
            <a:chExt cx="611164" cy="573702"/>
          </a:xfrm>
        </p:grpSpPr>
        <p:sp>
          <p:nvSpPr>
            <p:cNvPr id="341" name="Isosceles Triangle 340"/>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342" name="Straight Connector 341"/>
            <p:cNvCxnSpPr>
              <a:stCxn id="341"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343" name="Straight Connector 342"/>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344" name="Straight Connector 343"/>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345" name="Straight Connector 344"/>
            <p:cNvCxnSpPr>
              <a:endCxn id="341"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sp>
        <p:nvSpPr>
          <p:cNvPr id="346" name="Freeform 345"/>
          <p:cNvSpPr/>
          <p:nvPr/>
        </p:nvSpPr>
        <p:spPr bwMode="auto">
          <a:xfrm>
            <a:off x="857425" y="3141748"/>
            <a:ext cx="3300296" cy="2768601"/>
          </a:xfrm>
          <a:custGeom>
            <a:avLst/>
            <a:gdLst>
              <a:gd name="connsiteX0" fmla="*/ 0 w 3308465"/>
              <a:gd name="connsiteY0" fmla="*/ 0 h 2755669"/>
              <a:gd name="connsiteX1" fmla="*/ 1064029 w 3308465"/>
              <a:gd name="connsiteY1" fmla="*/ 1005840 h 2755669"/>
              <a:gd name="connsiteX2" fmla="*/ 1271847 w 3308465"/>
              <a:gd name="connsiteY2" fmla="*/ 2219498 h 2755669"/>
              <a:gd name="connsiteX3" fmla="*/ 2019993 w 3308465"/>
              <a:gd name="connsiteY3" fmla="*/ 2718262 h 2755669"/>
              <a:gd name="connsiteX4" fmla="*/ 3308465 w 3308465"/>
              <a:gd name="connsiteY4" fmla="*/ 2443942 h 2755669"/>
              <a:gd name="connsiteX0" fmla="*/ 0 w 4167725"/>
              <a:gd name="connsiteY0" fmla="*/ 0 h 2743866"/>
              <a:gd name="connsiteX1" fmla="*/ 1064029 w 4167725"/>
              <a:gd name="connsiteY1" fmla="*/ 1005840 h 2743866"/>
              <a:gd name="connsiteX2" fmla="*/ 1271847 w 4167725"/>
              <a:gd name="connsiteY2" fmla="*/ 2219498 h 2743866"/>
              <a:gd name="connsiteX3" fmla="*/ 2019993 w 4167725"/>
              <a:gd name="connsiteY3" fmla="*/ 2718262 h 2743866"/>
              <a:gd name="connsiteX4" fmla="*/ 4167725 w 4167725"/>
              <a:gd name="connsiteY4" fmla="*/ 2373125 h 2743866"/>
              <a:gd name="connsiteX0" fmla="*/ 0 w 4167725"/>
              <a:gd name="connsiteY0" fmla="*/ 0 h 2578632"/>
              <a:gd name="connsiteX1" fmla="*/ 1064029 w 4167725"/>
              <a:gd name="connsiteY1" fmla="*/ 1005840 h 2578632"/>
              <a:gd name="connsiteX2" fmla="*/ 1271847 w 4167725"/>
              <a:gd name="connsiteY2" fmla="*/ 2219498 h 2578632"/>
              <a:gd name="connsiteX3" fmla="*/ 1991334 w 4167725"/>
              <a:gd name="connsiteY3" fmla="*/ 2553028 h 2578632"/>
              <a:gd name="connsiteX4" fmla="*/ 4167725 w 4167725"/>
              <a:gd name="connsiteY4" fmla="*/ 2373125 h 2578632"/>
              <a:gd name="connsiteX0" fmla="*/ 0 w 4167725"/>
              <a:gd name="connsiteY0" fmla="*/ 0 h 2655597"/>
              <a:gd name="connsiteX1" fmla="*/ 1064029 w 4167725"/>
              <a:gd name="connsiteY1" fmla="*/ 1005840 h 2655597"/>
              <a:gd name="connsiteX2" fmla="*/ 1137082 w 4167725"/>
              <a:gd name="connsiteY2" fmla="*/ 1757712 h 2655597"/>
              <a:gd name="connsiteX3" fmla="*/ 1991334 w 4167725"/>
              <a:gd name="connsiteY3" fmla="*/ 2553028 h 2655597"/>
              <a:gd name="connsiteX4" fmla="*/ 4167725 w 4167725"/>
              <a:gd name="connsiteY4" fmla="*/ 2373125 h 2655597"/>
              <a:gd name="connsiteX0" fmla="*/ 0 w 4167725"/>
              <a:gd name="connsiteY0" fmla="*/ 0 h 2655597"/>
              <a:gd name="connsiteX1" fmla="*/ 836396 w 4167725"/>
              <a:gd name="connsiteY1" fmla="*/ 566648 h 2655597"/>
              <a:gd name="connsiteX2" fmla="*/ 1137082 w 4167725"/>
              <a:gd name="connsiteY2" fmla="*/ 1757712 h 2655597"/>
              <a:gd name="connsiteX3" fmla="*/ 1991334 w 4167725"/>
              <a:gd name="connsiteY3" fmla="*/ 2553028 h 2655597"/>
              <a:gd name="connsiteX4" fmla="*/ 4167725 w 4167725"/>
              <a:gd name="connsiteY4" fmla="*/ 2373125 h 2655597"/>
              <a:gd name="connsiteX0" fmla="*/ 0 w 4167725"/>
              <a:gd name="connsiteY0" fmla="*/ 0 h 2655597"/>
              <a:gd name="connsiteX1" fmla="*/ 836396 w 4167725"/>
              <a:gd name="connsiteY1" fmla="*/ 435658 h 2655597"/>
              <a:gd name="connsiteX2" fmla="*/ 1137082 w 4167725"/>
              <a:gd name="connsiteY2" fmla="*/ 1757712 h 2655597"/>
              <a:gd name="connsiteX3" fmla="*/ 1991334 w 4167725"/>
              <a:gd name="connsiteY3" fmla="*/ 2553028 h 2655597"/>
              <a:gd name="connsiteX4" fmla="*/ 4167725 w 4167725"/>
              <a:gd name="connsiteY4" fmla="*/ 2373125 h 2655597"/>
              <a:gd name="connsiteX0" fmla="*/ 0 w 4167725"/>
              <a:gd name="connsiteY0" fmla="*/ 0 h 2655597"/>
              <a:gd name="connsiteX1" fmla="*/ 836396 w 4167725"/>
              <a:gd name="connsiteY1" fmla="*/ 719097 h 2655597"/>
              <a:gd name="connsiteX2" fmla="*/ 1137082 w 4167725"/>
              <a:gd name="connsiteY2" fmla="*/ 1757712 h 2655597"/>
              <a:gd name="connsiteX3" fmla="*/ 1991334 w 4167725"/>
              <a:gd name="connsiteY3" fmla="*/ 2553028 h 2655597"/>
              <a:gd name="connsiteX4" fmla="*/ 4167725 w 4167725"/>
              <a:gd name="connsiteY4" fmla="*/ 2373125 h 2655597"/>
              <a:gd name="connsiteX0" fmla="*/ 0 w 4167725"/>
              <a:gd name="connsiteY0" fmla="*/ 0 h 2658381"/>
              <a:gd name="connsiteX1" fmla="*/ 836396 w 4167725"/>
              <a:gd name="connsiteY1" fmla="*/ 719097 h 2658381"/>
              <a:gd name="connsiteX2" fmla="*/ 836396 w 4167725"/>
              <a:gd name="connsiteY2" fmla="*/ 1741007 h 2658381"/>
              <a:gd name="connsiteX3" fmla="*/ 1991334 w 4167725"/>
              <a:gd name="connsiteY3" fmla="*/ 2553028 h 2658381"/>
              <a:gd name="connsiteX4" fmla="*/ 4167725 w 4167725"/>
              <a:gd name="connsiteY4" fmla="*/ 2373125 h 2658381"/>
              <a:gd name="connsiteX0" fmla="*/ 0 w 4167725"/>
              <a:gd name="connsiteY0" fmla="*/ 0 h 2528988"/>
              <a:gd name="connsiteX1" fmla="*/ 836396 w 4167725"/>
              <a:gd name="connsiteY1" fmla="*/ 719097 h 2528988"/>
              <a:gd name="connsiteX2" fmla="*/ 836396 w 4167725"/>
              <a:gd name="connsiteY2" fmla="*/ 1741007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836396 w 4167725"/>
              <a:gd name="connsiteY2" fmla="*/ 1741007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836396 w 4167725"/>
              <a:gd name="connsiteY2" fmla="*/ 1614541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836396 w 4167725"/>
              <a:gd name="connsiteY2" fmla="*/ 1614541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836396 w 4167725"/>
              <a:gd name="connsiteY2" fmla="*/ 1614541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836396 w 4167725"/>
              <a:gd name="connsiteY2" fmla="*/ 1614541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836396 w 4167725"/>
              <a:gd name="connsiteY2" fmla="*/ 1614541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836396 w 4167725"/>
              <a:gd name="connsiteY2" fmla="*/ 1614541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836396 w 4167725"/>
              <a:gd name="connsiteY2" fmla="*/ 1614541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836396 w 4167725"/>
              <a:gd name="connsiteY2" fmla="*/ 1614541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1264397 w 4167725"/>
              <a:gd name="connsiteY2" fmla="*/ 1463037 h 2528988"/>
              <a:gd name="connsiteX3" fmla="*/ 2093668 w 4167725"/>
              <a:gd name="connsiteY3" fmla="*/ 2283005 h 2528988"/>
              <a:gd name="connsiteX4" fmla="*/ 4167725 w 4167725"/>
              <a:gd name="connsiteY4" fmla="*/ 2373125 h 2528988"/>
              <a:gd name="connsiteX0" fmla="*/ 0 w 4167725"/>
              <a:gd name="connsiteY0" fmla="*/ 0 h 2528988"/>
              <a:gd name="connsiteX1" fmla="*/ 836396 w 4167725"/>
              <a:gd name="connsiteY1" fmla="*/ 670507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67725"/>
              <a:gd name="connsiteY0" fmla="*/ 0 h 2528988"/>
              <a:gd name="connsiteX1" fmla="*/ 836396 w 4167725"/>
              <a:gd name="connsiteY1" fmla="*/ 670507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67725"/>
              <a:gd name="connsiteY0" fmla="*/ 0 h 2528988"/>
              <a:gd name="connsiteX1" fmla="*/ 836396 w 4167725"/>
              <a:gd name="connsiteY1" fmla="*/ 670507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67725"/>
              <a:gd name="connsiteY0" fmla="*/ 0 h 2528988"/>
              <a:gd name="connsiteX1" fmla="*/ 836396 w 4167725"/>
              <a:gd name="connsiteY1" fmla="*/ 670507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67725"/>
              <a:gd name="connsiteY0" fmla="*/ 0 h 2528988"/>
              <a:gd name="connsiteX1" fmla="*/ 836396 w 4167725"/>
              <a:gd name="connsiteY1" fmla="*/ 670507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67725"/>
              <a:gd name="connsiteY0" fmla="*/ 0 h 2528988"/>
              <a:gd name="connsiteX1" fmla="*/ 836396 w 4167725"/>
              <a:gd name="connsiteY1" fmla="*/ 670507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67725"/>
              <a:gd name="connsiteY0" fmla="*/ 0 h 2528988"/>
              <a:gd name="connsiteX1" fmla="*/ 836396 w 4167725"/>
              <a:gd name="connsiteY1" fmla="*/ 670507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67725"/>
              <a:gd name="connsiteY0" fmla="*/ 0 h 2528988"/>
              <a:gd name="connsiteX1" fmla="*/ 836396 w 4167725"/>
              <a:gd name="connsiteY1" fmla="*/ 670507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67725"/>
              <a:gd name="connsiteY0" fmla="*/ 0 h 2528988"/>
              <a:gd name="connsiteX1" fmla="*/ 750023 w 4167725"/>
              <a:gd name="connsiteY1" fmla="*/ 686703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67725"/>
              <a:gd name="connsiteY0" fmla="*/ 0 h 2528988"/>
              <a:gd name="connsiteX1" fmla="*/ 750023 w 4167725"/>
              <a:gd name="connsiteY1" fmla="*/ 686703 h 2528988"/>
              <a:gd name="connsiteX2" fmla="*/ 1264397 w 4167725"/>
              <a:gd name="connsiteY2" fmla="*/ 1463037 h 2528988"/>
              <a:gd name="connsiteX3" fmla="*/ 2495492 w 4167725"/>
              <a:gd name="connsiteY3" fmla="*/ 2145791 h 2528988"/>
              <a:gd name="connsiteX4" fmla="*/ 4167725 w 4167725"/>
              <a:gd name="connsiteY4" fmla="*/ 2373125 h 2528988"/>
              <a:gd name="connsiteX0" fmla="*/ 0 w 4173026"/>
              <a:gd name="connsiteY0" fmla="*/ 0 h 2504810"/>
              <a:gd name="connsiteX1" fmla="*/ 750023 w 4173026"/>
              <a:gd name="connsiteY1" fmla="*/ 686703 h 2504810"/>
              <a:gd name="connsiteX2" fmla="*/ 1264397 w 4173026"/>
              <a:gd name="connsiteY2" fmla="*/ 1463037 h 2504810"/>
              <a:gd name="connsiteX3" fmla="*/ 2495492 w 4173026"/>
              <a:gd name="connsiteY3" fmla="*/ 2145791 h 2504810"/>
              <a:gd name="connsiteX4" fmla="*/ 4173026 w 4173026"/>
              <a:gd name="connsiteY4" fmla="*/ 2348947 h 2504810"/>
              <a:gd name="connsiteX0" fmla="*/ 0 w 4173026"/>
              <a:gd name="connsiteY0" fmla="*/ 0 h 2348947"/>
              <a:gd name="connsiteX1" fmla="*/ 750023 w 4173026"/>
              <a:gd name="connsiteY1" fmla="*/ 686703 h 2348947"/>
              <a:gd name="connsiteX2" fmla="*/ 1264397 w 4173026"/>
              <a:gd name="connsiteY2" fmla="*/ 1463037 h 2348947"/>
              <a:gd name="connsiteX3" fmla="*/ 2495492 w 4173026"/>
              <a:gd name="connsiteY3" fmla="*/ 2145791 h 2348947"/>
              <a:gd name="connsiteX4" fmla="*/ 4173026 w 4173026"/>
              <a:gd name="connsiteY4" fmla="*/ 2348947 h 2348947"/>
              <a:gd name="connsiteX0" fmla="*/ 0 w 5555264"/>
              <a:gd name="connsiteY0" fmla="*/ 0 h 2348947"/>
              <a:gd name="connsiteX1" fmla="*/ 750023 w 5555264"/>
              <a:gd name="connsiteY1" fmla="*/ 686703 h 2348947"/>
              <a:gd name="connsiteX2" fmla="*/ 1264397 w 5555264"/>
              <a:gd name="connsiteY2" fmla="*/ 1463037 h 2348947"/>
              <a:gd name="connsiteX3" fmla="*/ 2495492 w 5555264"/>
              <a:gd name="connsiteY3" fmla="*/ 2145791 h 2348947"/>
              <a:gd name="connsiteX4" fmla="*/ 5555264 w 5555264"/>
              <a:gd name="connsiteY4" fmla="*/ 2348947 h 2348947"/>
              <a:gd name="connsiteX0" fmla="*/ 0 w 5555264"/>
              <a:gd name="connsiteY0" fmla="*/ 0 h 2653247"/>
              <a:gd name="connsiteX1" fmla="*/ 750023 w 5555264"/>
              <a:gd name="connsiteY1" fmla="*/ 686703 h 2653247"/>
              <a:gd name="connsiteX2" fmla="*/ 1264397 w 5555264"/>
              <a:gd name="connsiteY2" fmla="*/ 1463037 h 2653247"/>
              <a:gd name="connsiteX3" fmla="*/ 3285977 w 5555264"/>
              <a:gd name="connsiteY3" fmla="*/ 2505595 h 2653247"/>
              <a:gd name="connsiteX4" fmla="*/ 5555264 w 5555264"/>
              <a:gd name="connsiteY4" fmla="*/ 2348947 h 2653247"/>
              <a:gd name="connsiteX0" fmla="*/ 0 w 5555264"/>
              <a:gd name="connsiteY0" fmla="*/ 0 h 2653247"/>
              <a:gd name="connsiteX1" fmla="*/ 750023 w 5555264"/>
              <a:gd name="connsiteY1" fmla="*/ 686703 h 2653247"/>
              <a:gd name="connsiteX2" fmla="*/ 1264397 w 5555264"/>
              <a:gd name="connsiteY2" fmla="*/ 1463037 h 2653247"/>
              <a:gd name="connsiteX3" fmla="*/ 3285977 w 5555264"/>
              <a:gd name="connsiteY3" fmla="*/ 2505595 h 2653247"/>
              <a:gd name="connsiteX4" fmla="*/ 5555264 w 5555264"/>
              <a:gd name="connsiteY4" fmla="*/ 2348947 h 2653247"/>
              <a:gd name="connsiteX0" fmla="*/ 0 w 5555264"/>
              <a:gd name="connsiteY0" fmla="*/ 0 h 2653247"/>
              <a:gd name="connsiteX1" fmla="*/ 750023 w 5555264"/>
              <a:gd name="connsiteY1" fmla="*/ 686703 h 2653247"/>
              <a:gd name="connsiteX2" fmla="*/ 1264397 w 5555264"/>
              <a:gd name="connsiteY2" fmla="*/ 1463037 h 2653247"/>
              <a:gd name="connsiteX3" fmla="*/ 3285977 w 5555264"/>
              <a:gd name="connsiteY3" fmla="*/ 2505595 h 2653247"/>
              <a:gd name="connsiteX4" fmla="*/ 5555264 w 5555264"/>
              <a:gd name="connsiteY4" fmla="*/ 2348947 h 2653247"/>
              <a:gd name="connsiteX0" fmla="*/ 0 w 5555264"/>
              <a:gd name="connsiteY0" fmla="*/ 0 h 2697172"/>
              <a:gd name="connsiteX1" fmla="*/ 750023 w 5555264"/>
              <a:gd name="connsiteY1" fmla="*/ 686703 h 2697172"/>
              <a:gd name="connsiteX2" fmla="*/ 1264397 w 5555264"/>
              <a:gd name="connsiteY2" fmla="*/ 1463037 h 2697172"/>
              <a:gd name="connsiteX3" fmla="*/ 3285977 w 5555264"/>
              <a:gd name="connsiteY3" fmla="*/ 2505595 h 2697172"/>
              <a:gd name="connsiteX4" fmla="*/ 5555264 w 5555264"/>
              <a:gd name="connsiteY4" fmla="*/ 2348947 h 2697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5264" h="2697172">
                <a:moveTo>
                  <a:pt x="0" y="0"/>
                </a:moveTo>
                <a:cubicBezTo>
                  <a:pt x="545530" y="212685"/>
                  <a:pt x="694376" y="449423"/>
                  <a:pt x="750023" y="686703"/>
                </a:cubicBezTo>
                <a:cubicBezTo>
                  <a:pt x="965751" y="1047153"/>
                  <a:pt x="1081984" y="1187623"/>
                  <a:pt x="1264397" y="1463037"/>
                </a:cubicBezTo>
                <a:cubicBezTo>
                  <a:pt x="1508615" y="1729748"/>
                  <a:pt x="2570832" y="2357943"/>
                  <a:pt x="3285977" y="2505595"/>
                </a:cubicBezTo>
                <a:cubicBezTo>
                  <a:pt x="3985713" y="2697172"/>
                  <a:pt x="4998641" y="2522601"/>
                  <a:pt x="5555264" y="2348947"/>
                </a:cubicBezTo>
              </a:path>
            </a:pathLst>
          </a:custGeom>
          <a:noFill/>
          <a:ln w="28575" cap="flat" cmpd="sng" algn="ctr">
            <a:solidFill>
              <a:srgbClr val="0070C0"/>
            </a:solidFill>
            <a:prstDash val="sysDot"/>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48" name="Freeform 347"/>
          <p:cNvSpPr/>
          <p:nvPr/>
        </p:nvSpPr>
        <p:spPr bwMode="auto">
          <a:xfrm>
            <a:off x="5162207" y="3108961"/>
            <a:ext cx="3135283" cy="2786149"/>
          </a:xfrm>
          <a:custGeom>
            <a:avLst/>
            <a:gdLst>
              <a:gd name="connsiteX0" fmla="*/ 2202872 w 3135283"/>
              <a:gd name="connsiteY0" fmla="*/ 0 h 2786149"/>
              <a:gd name="connsiteX1" fmla="*/ 3050770 w 3135283"/>
              <a:gd name="connsiteY1" fmla="*/ 955964 h 2786149"/>
              <a:gd name="connsiteX2" fmla="*/ 2709949 w 3135283"/>
              <a:gd name="connsiteY2" fmla="*/ 2152996 h 2786149"/>
              <a:gd name="connsiteX3" fmla="*/ 1263534 w 3135283"/>
              <a:gd name="connsiteY3" fmla="*/ 2734887 h 2786149"/>
              <a:gd name="connsiteX4" fmla="*/ 0 w 3135283"/>
              <a:gd name="connsiteY4" fmla="*/ 2460567 h 278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283" h="2786149">
                <a:moveTo>
                  <a:pt x="2202872" y="0"/>
                </a:moveTo>
                <a:cubicBezTo>
                  <a:pt x="2584564" y="298565"/>
                  <a:pt x="2966257" y="597131"/>
                  <a:pt x="3050770" y="955964"/>
                </a:cubicBezTo>
                <a:cubicBezTo>
                  <a:pt x="3135283" y="1314797"/>
                  <a:pt x="3007822" y="1856509"/>
                  <a:pt x="2709949" y="2152996"/>
                </a:cubicBezTo>
                <a:cubicBezTo>
                  <a:pt x="2412076" y="2449483"/>
                  <a:pt x="1715192" y="2683625"/>
                  <a:pt x="1263534" y="2734887"/>
                </a:cubicBezTo>
                <a:cubicBezTo>
                  <a:pt x="811876" y="2786149"/>
                  <a:pt x="405938" y="2623358"/>
                  <a:pt x="0" y="2460567"/>
                </a:cubicBezTo>
              </a:path>
            </a:pathLst>
          </a:custGeom>
          <a:noFill/>
          <a:ln w="28575" cap="flat" cmpd="sng" algn="ctr">
            <a:solidFill>
              <a:srgbClr val="0070C0"/>
            </a:solidFill>
            <a:prstDash val="sysDot"/>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51" name="Freeform 350"/>
          <p:cNvSpPr/>
          <p:nvPr/>
        </p:nvSpPr>
        <p:spPr bwMode="auto">
          <a:xfrm>
            <a:off x="5178831" y="3117273"/>
            <a:ext cx="1614054" cy="2714106"/>
          </a:xfrm>
          <a:custGeom>
            <a:avLst/>
            <a:gdLst>
              <a:gd name="connsiteX0" fmla="*/ 0 w 1614054"/>
              <a:gd name="connsiteY0" fmla="*/ 0 h 2714106"/>
              <a:gd name="connsiteX1" fmla="*/ 1246909 w 1614054"/>
              <a:gd name="connsiteY1" fmla="*/ 1213658 h 2714106"/>
              <a:gd name="connsiteX2" fmla="*/ 1612669 w 1614054"/>
              <a:gd name="connsiteY2" fmla="*/ 2111432 h 2714106"/>
              <a:gd name="connsiteX3" fmla="*/ 1238596 w 1614054"/>
              <a:gd name="connsiteY3" fmla="*/ 2618509 h 2714106"/>
              <a:gd name="connsiteX4" fmla="*/ 656705 w 1614054"/>
              <a:gd name="connsiteY4" fmla="*/ 2685011 h 271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054" h="2714106">
                <a:moveTo>
                  <a:pt x="0" y="0"/>
                </a:moveTo>
                <a:cubicBezTo>
                  <a:pt x="489065" y="430876"/>
                  <a:pt x="978131" y="861753"/>
                  <a:pt x="1246909" y="1213658"/>
                </a:cubicBezTo>
                <a:cubicBezTo>
                  <a:pt x="1515687" y="1565563"/>
                  <a:pt x="1614054" y="1877290"/>
                  <a:pt x="1612669" y="2111432"/>
                </a:cubicBezTo>
                <a:cubicBezTo>
                  <a:pt x="1611284" y="2345574"/>
                  <a:pt x="1397923" y="2522913"/>
                  <a:pt x="1238596" y="2618509"/>
                </a:cubicBezTo>
                <a:cubicBezTo>
                  <a:pt x="1079269" y="2714106"/>
                  <a:pt x="867987" y="2699558"/>
                  <a:pt x="656705" y="2685011"/>
                </a:cubicBezTo>
              </a:path>
            </a:pathLst>
          </a:custGeom>
          <a:noFill/>
          <a:ln w="25400" cap="flat" cmpd="sng" algn="ctr">
            <a:solidFill>
              <a:srgbClr val="0070C0"/>
            </a:solidFill>
            <a:prstDash val="sysDot"/>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endParaRPr lang="en-US" smtClean="0">
              <a:solidFill>
                <a:srgbClr val="000000"/>
              </a:solidFill>
              <a:latin typeface="Arial" charset="0"/>
              <a:cs typeface="Arial" charset="0"/>
            </a:endParaRPr>
          </a:p>
        </p:txBody>
      </p:sp>
      <p:grpSp>
        <p:nvGrpSpPr>
          <p:cNvPr id="160" name="Group 159"/>
          <p:cNvGrpSpPr/>
          <p:nvPr/>
        </p:nvGrpSpPr>
        <p:grpSpPr>
          <a:xfrm>
            <a:off x="98986" y="3412324"/>
            <a:ext cx="611164" cy="573702"/>
            <a:chOff x="495244" y="3110290"/>
            <a:chExt cx="611164" cy="573702"/>
          </a:xfrm>
        </p:grpSpPr>
        <p:sp>
          <p:nvSpPr>
            <p:cNvPr id="169" name="Isosceles Triangle 168"/>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170" name="Straight Connector 169"/>
            <p:cNvCxnSpPr>
              <a:stCxn id="169"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180" name="Straight Connector 179"/>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181" name="Straight Connector 180"/>
            <p:cNvCxnSpPr>
              <a:endCxn id="169"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182" name="Group 181"/>
          <p:cNvGrpSpPr/>
          <p:nvPr/>
        </p:nvGrpSpPr>
        <p:grpSpPr>
          <a:xfrm>
            <a:off x="6607070" y="3397143"/>
            <a:ext cx="611164" cy="573702"/>
            <a:chOff x="495244" y="3110290"/>
            <a:chExt cx="611164" cy="573702"/>
          </a:xfrm>
        </p:grpSpPr>
        <p:sp>
          <p:nvSpPr>
            <p:cNvPr id="185" name="Isosceles Triangle 184"/>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186" name="Straight Connector 185"/>
            <p:cNvCxnSpPr>
              <a:stCxn id="185"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201" name="Straight Connector 200"/>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202" name="Straight Connector 201"/>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203" name="Straight Connector 202"/>
            <p:cNvCxnSpPr>
              <a:endCxn id="185"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204" name="Group 203"/>
          <p:cNvGrpSpPr/>
          <p:nvPr/>
        </p:nvGrpSpPr>
        <p:grpSpPr>
          <a:xfrm>
            <a:off x="4419170" y="3423550"/>
            <a:ext cx="611164" cy="573702"/>
            <a:chOff x="495244" y="3110290"/>
            <a:chExt cx="611164" cy="573702"/>
          </a:xfrm>
        </p:grpSpPr>
        <p:sp>
          <p:nvSpPr>
            <p:cNvPr id="207" name="Isosceles Triangle 206"/>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08" name="Straight Connector 207"/>
            <p:cNvCxnSpPr>
              <a:stCxn id="207"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211" name="Straight Connector 210"/>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212" name="Straight Connector 211"/>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216" name="Straight Connector 215"/>
            <p:cNvCxnSpPr>
              <a:endCxn id="207"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217" name="Group 216"/>
          <p:cNvGrpSpPr/>
          <p:nvPr/>
        </p:nvGrpSpPr>
        <p:grpSpPr>
          <a:xfrm>
            <a:off x="2273226" y="3422093"/>
            <a:ext cx="611164" cy="573702"/>
            <a:chOff x="495244" y="3110290"/>
            <a:chExt cx="611164" cy="573702"/>
          </a:xfrm>
        </p:grpSpPr>
        <p:sp>
          <p:nvSpPr>
            <p:cNvPr id="218" name="Isosceles Triangle 217"/>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19" name="Straight Connector 218"/>
            <p:cNvCxnSpPr>
              <a:stCxn id="218"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222" name="Straight Connector 221"/>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224" name="Straight Connector 223"/>
            <p:cNvCxnSpPr>
              <a:endCxn id="218"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225" name="Group 224"/>
          <p:cNvGrpSpPr/>
          <p:nvPr/>
        </p:nvGrpSpPr>
        <p:grpSpPr>
          <a:xfrm>
            <a:off x="997419" y="2815490"/>
            <a:ext cx="611164" cy="573702"/>
            <a:chOff x="495244" y="3110290"/>
            <a:chExt cx="611164" cy="573702"/>
          </a:xfrm>
        </p:grpSpPr>
        <p:sp>
          <p:nvSpPr>
            <p:cNvPr id="226" name="Isosceles Triangle 225"/>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27" name="Straight Connector 226"/>
            <p:cNvCxnSpPr>
              <a:stCxn id="226"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228" name="Straight Connector 227"/>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229" name="Straight Connector 228"/>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230" name="Straight Connector 229"/>
            <p:cNvCxnSpPr>
              <a:endCxn id="226"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237" name="Group 236"/>
          <p:cNvGrpSpPr/>
          <p:nvPr/>
        </p:nvGrpSpPr>
        <p:grpSpPr>
          <a:xfrm>
            <a:off x="3174796" y="2797162"/>
            <a:ext cx="611164" cy="573702"/>
            <a:chOff x="495244" y="3110290"/>
            <a:chExt cx="611164" cy="573702"/>
          </a:xfrm>
        </p:grpSpPr>
        <p:sp>
          <p:nvSpPr>
            <p:cNvPr id="238" name="Isosceles Triangle 237"/>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39" name="Straight Connector 238"/>
            <p:cNvCxnSpPr>
              <a:stCxn id="238"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244" name="Straight Connector 243"/>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245" name="Straight Connector 244"/>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247" name="Straight Connector 246"/>
            <p:cNvCxnSpPr>
              <a:endCxn id="238"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253" name="Group 252"/>
          <p:cNvGrpSpPr/>
          <p:nvPr/>
        </p:nvGrpSpPr>
        <p:grpSpPr>
          <a:xfrm>
            <a:off x="5314004" y="2783302"/>
            <a:ext cx="611164" cy="573702"/>
            <a:chOff x="495244" y="3110290"/>
            <a:chExt cx="611164" cy="573702"/>
          </a:xfrm>
        </p:grpSpPr>
        <p:sp>
          <p:nvSpPr>
            <p:cNvPr id="254" name="Isosceles Triangle 253"/>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55" name="Straight Connector 254"/>
            <p:cNvCxnSpPr>
              <a:stCxn id="254"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256" name="Straight Connector 255"/>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257" name="Straight Connector 256"/>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258" name="Straight Connector 257"/>
            <p:cNvCxnSpPr>
              <a:endCxn id="254"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259" name="Group 258"/>
          <p:cNvGrpSpPr/>
          <p:nvPr/>
        </p:nvGrpSpPr>
        <p:grpSpPr>
          <a:xfrm>
            <a:off x="7503089" y="2794382"/>
            <a:ext cx="611164" cy="573702"/>
            <a:chOff x="495244" y="3110290"/>
            <a:chExt cx="611164" cy="573702"/>
          </a:xfrm>
        </p:grpSpPr>
        <p:sp>
          <p:nvSpPr>
            <p:cNvPr id="264" name="Isosceles Triangle 263"/>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65" name="Straight Connector 264"/>
            <p:cNvCxnSpPr>
              <a:stCxn id="264"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266" name="Straight Connector 265"/>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267" name="Straight Connector 266"/>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272" name="Straight Connector 271"/>
            <p:cNvCxnSpPr>
              <a:endCxn id="264"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273" name="Group 272"/>
          <p:cNvGrpSpPr/>
          <p:nvPr/>
        </p:nvGrpSpPr>
        <p:grpSpPr>
          <a:xfrm>
            <a:off x="3014460" y="5544528"/>
            <a:ext cx="611164" cy="573702"/>
            <a:chOff x="495244" y="3110290"/>
            <a:chExt cx="611164" cy="573702"/>
          </a:xfrm>
        </p:grpSpPr>
        <p:sp>
          <p:nvSpPr>
            <p:cNvPr id="274" name="Isosceles Triangle 273"/>
            <p:cNvSpPr/>
            <p:nvPr/>
          </p:nvSpPr>
          <p:spPr bwMode="auto">
            <a:xfrm>
              <a:off x="495244" y="3110291"/>
              <a:ext cx="611164" cy="572247"/>
            </a:xfrm>
            <a:prstGeom prst="triangle">
              <a:avLst/>
            </a:prstGeom>
            <a:solidFill>
              <a:srgbClr val="009900"/>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75" name="Straight Connector 274"/>
            <p:cNvCxnSpPr>
              <a:stCxn id="274"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276" name="Straight Connector 275"/>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278" name="Straight Connector 277"/>
            <p:cNvCxnSpPr>
              <a:endCxn id="274"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grpSp>
        <p:nvGrpSpPr>
          <p:cNvPr id="279" name="Group 278"/>
          <p:cNvGrpSpPr/>
          <p:nvPr/>
        </p:nvGrpSpPr>
        <p:grpSpPr>
          <a:xfrm>
            <a:off x="5690321" y="5533552"/>
            <a:ext cx="611164" cy="573702"/>
            <a:chOff x="495244" y="3110290"/>
            <a:chExt cx="611164" cy="573702"/>
          </a:xfrm>
          <a:solidFill>
            <a:srgbClr val="009900"/>
          </a:solidFill>
        </p:grpSpPr>
        <p:sp>
          <p:nvSpPr>
            <p:cNvPr id="280" name="Isosceles Triangle 279"/>
            <p:cNvSpPr/>
            <p:nvPr/>
          </p:nvSpPr>
          <p:spPr bwMode="auto">
            <a:xfrm>
              <a:off x="495244" y="3110291"/>
              <a:ext cx="611164" cy="572247"/>
            </a:xfrm>
            <a:prstGeom prst="triangle">
              <a:avLst/>
            </a:prstGeom>
            <a:grp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81" name="Straight Connector 280"/>
            <p:cNvCxnSpPr>
              <a:stCxn id="280" idx="0"/>
            </p:cNvCxnSpPr>
            <p:nvPr/>
          </p:nvCxnSpPr>
          <p:spPr bwMode="auto">
            <a:xfrm rot="16200000" flipH="1" flipV="1">
              <a:off x="395277" y="3276988"/>
              <a:ext cx="572247" cy="238851"/>
            </a:xfrm>
            <a:prstGeom prst="line">
              <a:avLst/>
            </a:prstGeom>
            <a:grpFill/>
            <a:ln w="9525" cap="flat" cmpd="sng" algn="ctr">
              <a:solidFill>
                <a:schemeClr val="tx1"/>
              </a:solidFill>
              <a:prstDash val="solid"/>
              <a:round/>
              <a:headEnd type="none" w="med" len="med"/>
              <a:tailEnd type="none" w="med" len="med"/>
            </a:ln>
            <a:effectLst/>
          </p:spPr>
        </p:cxnSp>
        <p:cxnSp>
          <p:nvCxnSpPr>
            <p:cNvPr id="282" name="Straight Connector 281"/>
            <p:cNvCxnSpPr/>
            <p:nvPr/>
          </p:nvCxnSpPr>
          <p:spPr bwMode="auto">
            <a:xfrm rot="5400000">
              <a:off x="434535" y="3317700"/>
              <a:ext cx="572247" cy="160338"/>
            </a:xfrm>
            <a:prstGeom prst="line">
              <a:avLst/>
            </a:prstGeom>
            <a:grpFill/>
            <a:ln w="9525" cap="flat" cmpd="sng" algn="ctr">
              <a:solidFill>
                <a:schemeClr val="tx1"/>
              </a:solidFill>
              <a:prstDash val="solid"/>
              <a:round/>
              <a:headEnd type="none" w="med" len="med"/>
              <a:tailEnd type="none" w="med" len="med"/>
            </a:ln>
            <a:effectLst/>
          </p:spPr>
        </p:cxnSp>
        <p:cxnSp>
          <p:nvCxnSpPr>
            <p:cNvPr id="286" name="Straight Connector 285"/>
            <p:cNvCxnSpPr/>
            <p:nvPr/>
          </p:nvCxnSpPr>
          <p:spPr bwMode="auto">
            <a:xfrm rot="5400000">
              <a:off x="468500" y="3350210"/>
              <a:ext cx="570791" cy="93862"/>
            </a:xfrm>
            <a:prstGeom prst="line">
              <a:avLst/>
            </a:prstGeom>
            <a:grpFill/>
            <a:ln w="9525" cap="flat" cmpd="sng" algn="ctr">
              <a:solidFill>
                <a:schemeClr val="tx1"/>
              </a:solidFill>
              <a:prstDash val="solid"/>
              <a:round/>
              <a:headEnd type="none" w="med" len="med"/>
              <a:tailEnd type="none" w="med" len="med"/>
            </a:ln>
            <a:effectLst/>
          </p:spPr>
        </p:cxnSp>
        <p:cxnSp>
          <p:nvCxnSpPr>
            <p:cNvPr id="287" name="Straight Connector 286"/>
            <p:cNvCxnSpPr>
              <a:endCxn id="280" idx="2"/>
            </p:cNvCxnSpPr>
            <p:nvPr/>
          </p:nvCxnSpPr>
          <p:spPr bwMode="auto">
            <a:xfrm rot="5400000">
              <a:off x="362641" y="3244350"/>
              <a:ext cx="570792" cy="305585"/>
            </a:xfrm>
            <a:prstGeom prst="line">
              <a:avLst/>
            </a:prstGeom>
            <a:grpFill/>
            <a:ln w="9525" cap="flat" cmpd="sng" algn="ctr">
              <a:solidFill>
                <a:schemeClr val="tx1"/>
              </a:solidFill>
              <a:prstDash val="solid"/>
              <a:round/>
              <a:headEnd type="none" w="med" len="med"/>
              <a:tailEnd type="none" w="med" len="med"/>
            </a:ln>
            <a:effectLst/>
          </p:spPr>
        </p:cxnSp>
      </p:grpSp>
      <p:sp>
        <p:nvSpPr>
          <p:cNvPr id="288" name="Text Box 100"/>
          <p:cNvSpPr txBox="1">
            <a:spLocks noChangeArrowheads="1"/>
          </p:cNvSpPr>
          <p:nvPr/>
        </p:nvSpPr>
        <p:spPr bwMode="auto">
          <a:xfrm>
            <a:off x="4508781" y="4495712"/>
            <a:ext cx="261590" cy="276989"/>
          </a:xfrm>
          <a:prstGeom prst="rect">
            <a:avLst/>
          </a:prstGeom>
          <a:noFill/>
          <a:ln w="9525">
            <a:noFill/>
            <a:miter lim="800000"/>
            <a:headEnd/>
            <a:tailEnd/>
          </a:ln>
        </p:spPr>
        <p:txBody>
          <a:bodyPr wrap="none" lIns="91430" tIns="45715" rIns="91430" bIns="45715">
            <a:spAutoFit/>
          </a:bodyPr>
          <a:lstStyle/>
          <a:p>
            <a:r>
              <a:rPr lang="de-DE" sz="1200" dirty="0">
                <a:solidFill>
                  <a:srgbClr val="000000"/>
                </a:solidFill>
                <a:latin typeface="Arial Unicode MS" pitchFamily="34" charset="-128"/>
                <a:ea typeface="Arial Unicode MS" pitchFamily="34" charset="-128"/>
                <a:cs typeface="Arial Unicode MS" pitchFamily="34" charset="-128"/>
              </a:rPr>
              <a:t>c</a:t>
            </a:r>
            <a:endParaRPr lang="el-GR" sz="1200" dirty="0">
              <a:solidFill>
                <a:srgbClr val="000000"/>
              </a:solidFill>
              <a:latin typeface="Arial Unicode MS" pitchFamily="34" charset="-128"/>
              <a:ea typeface="Arial Unicode MS" pitchFamily="34" charset="-128"/>
              <a:cs typeface="Arial Unicode MS" pitchFamily="34" charset="-128"/>
            </a:endParaRPr>
          </a:p>
        </p:txBody>
      </p:sp>
      <p:pic>
        <p:nvPicPr>
          <p:cNvPr id="355" name="Picture 354" descr="TP_tmp.emf"/>
          <p:cNvPicPr>
            <a:picLocks noChangeAspect="1"/>
          </p:cNvPicPr>
          <p:nvPr>
            <p:custDataLst>
              <p:tags r:id="rId1"/>
            </p:custDataLst>
          </p:nvPr>
        </p:nvPicPr>
        <p:blipFill>
          <a:blip r:embed="rId5" cstate="print"/>
          <a:stretch>
            <a:fillRect/>
          </a:stretch>
        </p:blipFill>
        <p:spPr>
          <a:xfrm>
            <a:off x="4546594" y="3175000"/>
            <a:ext cx="50812" cy="50812"/>
          </a:xfrm>
          <a:prstGeom prst="rect">
            <a:avLst/>
          </a:prstGeom>
        </p:spPr>
      </p:pic>
      <p:pic>
        <p:nvPicPr>
          <p:cNvPr id="357" name="Picture 356" descr="TP_tmp.emf"/>
          <p:cNvPicPr>
            <a:picLocks noChangeAspect="1"/>
          </p:cNvPicPr>
          <p:nvPr>
            <p:custDataLst>
              <p:tags r:id="rId2"/>
            </p:custDataLst>
          </p:nvPr>
        </p:nvPicPr>
        <p:blipFill>
          <a:blip r:embed="rId6" cstate="print"/>
          <a:stretch>
            <a:fillRect/>
          </a:stretch>
        </p:blipFill>
        <p:spPr>
          <a:xfrm>
            <a:off x="4546594" y="3175000"/>
            <a:ext cx="50812" cy="50812"/>
          </a:xfrm>
          <a:prstGeom prst="rect">
            <a:avLst/>
          </a:prstGeom>
        </p:spPr>
      </p:pic>
      <p:sp>
        <p:nvSpPr>
          <p:cNvPr id="358" name="Freeform 357"/>
          <p:cNvSpPr/>
          <p:nvPr/>
        </p:nvSpPr>
        <p:spPr bwMode="auto">
          <a:xfrm>
            <a:off x="1649610" y="3092334"/>
            <a:ext cx="1376224" cy="1797119"/>
          </a:xfrm>
          <a:custGeom>
            <a:avLst/>
            <a:gdLst>
              <a:gd name="connsiteX0" fmla="*/ 1087582 w 1087582"/>
              <a:gd name="connsiteY0" fmla="*/ 0 h 1188720"/>
              <a:gd name="connsiteX1" fmla="*/ 580505 w 1087582"/>
              <a:gd name="connsiteY1" fmla="*/ 232756 h 1188720"/>
              <a:gd name="connsiteX2" fmla="*/ 139931 w 1087582"/>
              <a:gd name="connsiteY2" fmla="*/ 631767 h 1188720"/>
              <a:gd name="connsiteX3" fmla="*/ 15240 w 1087582"/>
              <a:gd name="connsiteY3" fmla="*/ 939338 h 1188720"/>
              <a:gd name="connsiteX4" fmla="*/ 48491 w 1087582"/>
              <a:gd name="connsiteY4" fmla="*/ 1188720 h 1188720"/>
              <a:gd name="connsiteX0" fmla="*/ 1087582 w 1087582"/>
              <a:gd name="connsiteY0" fmla="*/ 0 h 1188720"/>
              <a:gd name="connsiteX1" fmla="*/ 533395 w 1087582"/>
              <a:gd name="connsiteY1" fmla="*/ 218121 h 1188720"/>
              <a:gd name="connsiteX2" fmla="*/ 139931 w 1087582"/>
              <a:gd name="connsiteY2" fmla="*/ 631767 h 1188720"/>
              <a:gd name="connsiteX3" fmla="*/ 15240 w 1087582"/>
              <a:gd name="connsiteY3" fmla="*/ 939338 h 1188720"/>
              <a:gd name="connsiteX4" fmla="*/ 48491 w 1087582"/>
              <a:gd name="connsiteY4" fmla="*/ 1188720 h 1188720"/>
              <a:gd name="connsiteX0" fmla="*/ 1107469 w 1107469"/>
              <a:gd name="connsiteY0" fmla="*/ 0 h 1188720"/>
              <a:gd name="connsiteX1" fmla="*/ 553282 w 1107469"/>
              <a:gd name="connsiteY1" fmla="*/ 218121 h 1188720"/>
              <a:gd name="connsiteX2" fmla="*/ 86359 w 1107469"/>
              <a:gd name="connsiteY2" fmla="*/ 598566 h 1188720"/>
              <a:gd name="connsiteX3" fmla="*/ 35127 w 1107469"/>
              <a:gd name="connsiteY3" fmla="*/ 939338 h 1188720"/>
              <a:gd name="connsiteX4" fmla="*/ 68378 w 1107469"/>
              <a:gd name="connsiteY4" fmla="*/ 1188720 h 1188720"/>
              <a:gd name="connsiteX0" fmla="*/ 1099436 w 1099436"/>
              <a:gd name="connsiteY0" fmla="*/ 0 h 1188720"/>
              <a:gd name="connsiteX1" fmla="*/ 545249 w 1099436"/>
              <a:gd name="connsiteY1" fmla="*/ 218121 h 1188720"/>
              <a:gd name="connsiteX2" fmla="*/ 78326 w 1099436"/>
              <a:gd name="connsiteY2" fmla="*/ 598566 h 1188720"/>
              <a:gd name="connsiteX3" fmla="*/ 75294 w 1099436"/>
              <a:gd name="connsiteY3" fmla="*/ 928277 h 1188720"/>
              <a:gd name="connsiteX4" fmla="*/ 60345 w 1099436"/>
              <a:gd name="connsiteY4" fmla="*/ 1188720 h 1188720"/>
              <a:gd name="connsiteX0" fmla="*/ 1099436 w 1099436"/>
              <a:gd name="connsiteY0" fmla="*/ 0 h 1297543"/>
              <a:gd name="connsiteX1" fmla="*/ 545249 w 1099436"/>
              <a:gd name="connsiteY1" fmla="*/ 218121 h 1297543"/>
              <a:gd name="connsiteX2" fmla="*/ 78326 w 1099436"/>
              <a:gd name="connsiteY2" fmla="*/ 598566 h 1297543"/>
              <a:gd name="connsiteX3" fmla="*/ 75294 w 1099436"/>
              <a:gd name="connsiteY3" fmla="*/ 928277 h 1297543"/>
              <a:gd name="connsiteX4" fmla="*/ 243969 w 1099436"/>
              <a:gd name="connsiteY4" fmla="*/ 1297543 h 1297543"/>
              <a:gd name="connsiteX0" fmla="*/ 1099436 w 1099436"/>
              <a:gd name="connsiteY0" fmla="*/ 0 h 1489626"/>
              <a:gd name="connsiteX1" fmla="*/ 545249 w 1099436"/>
              <a:gd name="connsiteY1" fmla="*/ 218121 h 1489626"/>
              <a:gd name="connsiteX2" fmla="*/ 78326 w 1099436"/>
              <a:gd name="connsiteY2" fmla="*/ 598566 h 1489626"/>
              <a:gd name="connsiteX3" fmla="*/ 75294 w 1099436"/>
              <a:gd name="connsiteY3" fmla="*/ 928277 h 1489626"/>
              <a:gd name="connsiteX4" fmla="*/ 451755 w 1099436"/>
              <a:gd name="connsiteY4" fmla="*/ 1489626 h 1489626"/>
              <a:gd name="connsiteX0" fmla="*/ 1161674 w 1161674"/>
              <a:gd name="connsiteY0" fmla="*/ 0 h 1489626"/>
              <a:gd name="connsiteX1" fmla="*/ 607487 w 1161674"/>
              <a:gd name="connsiteY1" fmla="*/ 218121 h 1489626"/>
              <a:gd name="connsiteX2" fmla="*/ 140564 w 1161674"/>
              <a:gd name="connsiteY2" fmla="*/ 598566 h 1489626"/>
              <a:gd name="connsiteX3" fmla="*/ 62238 w 1161674"/>
              <a:gd name="connsiteY3" fmla="*/ 928276 h 1489626"/>
              <a:gd name="connsiteX4" fmla="*/ 513993 w 1161674"/>
              <a:gd name="connsiteY4" fmla="*/ 1489626 h 1489626"/>
              <a:gd name="connsiteX0" fmla="*/ 1111985 w 1111985"/>
              <a:gd name="connsiteY0" fmla="*/ 0 h 1188720"/>
              <a:gd name="connsiteX1" fmla="*/ 557798 w 1111985"/>
              <a:gd name="connsiteY1" fmla="*/ 218121 h 1188720"/>
              <a:gd name="connsiteX2" fmla="*/ 90875 w 1111985"/>
              <a:gd name="connsiteY2" fmla="*/ 598566 h 1188720"/>
              <a:gd name="connsiteX3" fmla="*/ 12549 w 1111985"/>
              <a:gd name="connsiteY3" fmla="*/ 928276 h 1188720"/>
              <a:gd name="connsiteX4" fmla="*/ 87843 w 1111985"/>
              <a:gd name="connsiteY4" fmla="*/ 118872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985" h="1188720">
                <a:moveTo>
                  <a:pt x="1111985" y="0"/>
                </a:moveTo>
                <a:cubicBezTo>
                  <a:pt x="937417" y="63731"/>
                  <a:pt x="727983" y="118360"/>
                  <a:pt x="557798" y="218121"/>
                </a:cubicBezTo>
                <a:cubicBezTo>
                  <a:pt x="387613" y="317882"/>
                  <a:pt x="181750" y="480207"/>
                  <a:pt x="90875" y="598566"/>
                </a:cubicBezTo>
                <a:cubicBezTo>
                  <a:pt x="0" y="716925"/>
                  <a:pt x="13054" y="829917"/>
                  <a:pt x="12549" y="928276"/>
                </a:cubicBezTo>
                <a:cubicBezTo>
                  <a:pt x="12044" y="1026635"/>
                  <a:pt x="63597" y="1110441"/>
                  <a:pt x="87843" y="1188720"/>
                </a:cubicBezTo>
              </a:path>
            </a:pathLst>
          </a:custGeom>
          <a:noFill/>
          <a:ln w="28575" cap="flat" cmpd="sng" algn="ctr">
            <a:solidFill>
              <a:srgbClr val="0070C0"/>
            </a:solidFill>
            <a:prstDash val="sysDot"/>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59" name="Freeform 358"/>
          <p:cNvSpPr/>
          <p:nvPr/>
        </p:nvSpPr>
        <p:spPr bwMode="auto">
          <a:xfrm>
            <a:off x="2087881" y="3433156"/>
            <a:ext cx="1220585" cy="2119746"/>
          </a:xfrm>
          <a:custGeom>
            <a:avLst/>
            <a:gdLst>
              <a:gd name="connsiteX0" fmla="*/ 497378 w 1220585"/>
              <a:gd name="connsiteY0" fmla="*/ 0 h 2119746"/>
              <a:gd name="connsiteX1" fmla="*/ 81742 w 1220585"/>
              <a:gd name="connsiteY1" fmla="*/ 515389 h 2119746"/>
              <a:gd name="connsiteX2" fmla="*/ 189807 w 1220585"/>
              <a:gd name="connsiteY2" fmla="*/ 1246909 h 2119746"/>
              <a:gd name="connsiteX3" fmla="*/ 1220585 w 1220585"/>
              <a:gd name="connsiteY3" fmla="*/ 2119746 h 2119746"/>
              <a:gd name="connsiteX4" fmla="*/ 1220585 w 1220585"/>
              <a:gd name="connsiteY4" fmla="*/ 2119746 h 2119746"/>
              <a:gd name="connsiteX5" fmla="*/ 1220585 w 1220585"/>
              <a:gd name="connsiteY5" fmla="*/ 2119746 h 211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5" h="2119746">
                <a:moveTo>
                  <a:pt x="497378" y="0"/>
                </a:moveTo>
                <a:cubicBezTo>
                  <a:pt x="315191" y="153785"/>
                  <a:pt x="133004" y="307571"/>
                  <a:pt x="81742" y="515389"/>
                </a:cubicBezTo>
                <a:cubicBezTo>
                  <a:pt x="30480" y="723207"/>
                  <a:pt x="0" y="979516"/>
                  <a:pt x="189807" y="1246909"/>
                </a:cubicBezTo>
                <a:cubicBezTo>
                  <a:pt x="379614" y="1514302"/>
                  <a:pt x="1220585" y="2119746"/>
                  <a:pt x="1220585" y="2119746"/>
                </a:cubicBezTo>
                <a:lnTo>
                  <a:pt x="1220585" y="2119746"/>
                </a:lnTo>
                <a:lnTo>
                  <a:pt x="1220585" y="2119746"/>
                </a:lnTo>
              </a:path>
            </a:pathLst>
          </a:custGeom>
          <a:noFill/>
          <a:ln w="28575" cap="flat" cmpd="sng" algn="ctr">
            <a:solidFill>
              <a:srgbClr val="009900"/>
            </a:solidFill>
            <a:prstDash val="sysDot"/>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60" name="Freeform 359"/>
          <p:cNvSpPr/>
          <p:nvPr/>
        </p:nvSpPr>
        <p:spPr bwMode="auto">
          <a:xfrm>
            <a:off x="399011" y="3424844"/>
            <a:ext cx="1870364" cy="1238596"/>
          </a:xfrm>
          <a:custGeom>
            <a:avLst/>
            <a:gdLst>
              <a:gd name="connsiteX0" fmla="*/ 0 w 1870364"/>
              <a:gd name="connsiteY0" fmla="*/ 0 h 1238596"/>
              <a:gd name="connsiteX1" fmla="*/ 1288473 w 1870364"/>
              <a:gd name="connsiteY1" fmla="*/ 648392 h 1238596"/>
              <a:gd name="connsiteX2" fmla="*/ 1870364 w 1870364"/>
              <a:gd name="connsiteY2" fmla="*/ 1238596 h 1238596"/>
            </a:gdLst>
            <a:ahLst/>
            <a:cxnLst>
              <a:cxn ang="0">
                <a:pos x="connsiteX0" y="connsiteY0"/>
              </a:cxn>
              <a:cxn ang="0">
                <a:pos x="connsiteX1" y="connsiteY1"/>
              </a:cxn>
              <a:cxn ang="0">
                <a:pos x="connsiteX2" y="connsiteY2"/>
              </a:cxn>
            </a:cxnLst>
            <a:rect l="l" t="t" r="r" b="b"/>
            <a:pathLst>
              <a:path w="1870364" h="1238596">
                <a:moveTo>
                  <a:pt x="0" y="0"/>
                </a:moveTo>
                <a:cubicBezTo>
                  <a:pt x="488373" y="220979"/>
                  <a:pt x="976746" y="441959"/>
                  <a:pt x="1288473" y="648392"/>
                </a:cubicBezTo>
                <a:cubicBezTo>
                  <a:pt x="1600200" y="854825"/>
                  <a:pt x="1735282" y="1046710"/>
                  <a:pt x="1870364" y="1238596"/>
                </a:cubicBezTo>
              </a:path>
            </a:pathLst>
          </a:custGeom>
          <a:noFill/>
          <a:ln w="28575" cap="flat" cmpd="sng" algn="ctr">
            <a:solidFill>
              <a:srgbClr val="009900"/>
            </a:solidFill>
            <a:prstDash val="sysDot"/>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endParaRPr lang="en-US" smtClean="0">
              <a:solidFill>
                <a:srgbClr val="000000"/>
              </a:solidFill>
              <a:latin typeface="Arial" charset="0"/>
              <a:cs typeface="Arial" charset="0"/>
            </a:endParaRPr>
          </a:p>
        </p:txBody>
      </p:sp>
      <p:grpSp>
        <p:nvGrpSpPr>
          <p:cNvPr id="291" name="Group 290"/>
          <p:cNvGrpSpPr/>
          <p:nvPr/>
        </p:nvGrpSpPr>
        <p:grpSpPr>
          <a:xfrm>
            <a:off x="553436" y="3110290"/>
            <a:ext cx="611164" cy="573702"/>
            <a:chOff x="495244" y="3110290"/>
            <a:chExt cx="611164" cy="573702"/>
          </a:xfrm>
        </p:grpSpPr>
        <p:sp>
          <p:nvSpPr>
            <p:cNvPr id="248" name="Isosceles Triangle 247"/>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283" name="Straight Connector 282"/>
            <p:cNvCxnSpPr>
              <a:stCxn id="248"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284" name="Straight Connector 283"/>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285" name="Straight Connector 284"/>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289" name="Straight Connector 288"/>
            <p:cNvCxnSpPr>
              <a:endCxn id="248"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sp>
        <p:nvSpPr>
          <p:cNvPr id="362" name="Freeform 361"/>
          <p:cNvSpPr/>
          <p:nvPr/>
        </p:nvSpPr>
        <p:spPr bwMode="auto">
          <a:xfrm>
            <a:off x="4713316" y="3424844"/>
            <a:ext cx="1650076" cy="2128058"/>
          </a:xfrm>
          <a:custGeom>
            <a:avLst/>
            <a:gdLst>
              <a:gd name="connsiteX0" fmla="*/ 0 w 1650076"/>
              <a:gd name="connsiteY0" fmla="*/ 0 h 2128058"/>
              <a:gd name="connsiteX1" fmla="*/ 1330037 w 1650076"/>
              <a:gd name="connsiteY1" fmla="*/ 939338 h 2128058"/>
              <a:gd name="connsiteX2" fmla="*/ 1645920 w 1650076"/>
              <a:gd name="connsiteY2" fmla="*/ 1770611 h 2128058"/>
              <a:gd name="connsiteX3" fmla="*/ 1305099 w 1650076"/>
              <a:gd name="connsiteY3" fmla="*/ 2128058 h 2128058"/>
            </a:gdLst>
            <a:ahLst/>
            <a:cxnLst>
              <a:cxn ang="0">
                <a:pos x="connsiteX0" y="connsiteY0"/>
              </a:cxn>
              <a:cxn ang="0">
                <a:pos x="connsiteX1" y="connsiteY1"/>
              </a:cxn>
              <a:cxn ang="0">
                <a:pos x="connsiteX2" y="connsiteY2"/>
              </a:cxn>
              <a:cxn ang="0">
                <a:pos x="connsiteX3" y="connsiteY3"/>
              </a:cxn>
            </a:cxnLst>
            <a:rect l="l" t="t" r="r" b="b"/>
            <a:pathLst>
              <a:path w="1650076" h="2128058">
                <a:moveTo>
                  <a:pt x="0" y="0"/>
                </a:moveTo>
                <a:cubicBezTo>
                  <a:pt x="527858" y="322118"/>
                  <a:pt x="1055717" y="644236"/>
                  <a:pt x="1330037" y="939338"/>
                </a:cubicBezTo>
                <a:cubicBezTo>
                  <a:pt x="1604357" y="1234440"/>
                  <a:pt x="1650076" y="1572491"/>
                  <a:pt x="1645920" y="1770611"/>
                </a:cubicBezTo>
                <a:cubicBezTo>
                  <a:pt x="1641764" y="1968731"/>
                  <a:pt x="1473431" y="2048394"/>
                  <a:pt x="1305099" y="2128058"/>
                </a:cubicBezTo>
              </a:path>
            </a:pathLst>
          </a:custGeom>
          <a:noFill/>
          <a:ln w="28575" cap="flat" cmpd="sng" algn="ctr">
            <a:solidFill>
              <a:srgbClr val="009900"/>
            </a:solidFill>
            <a:prstDash val="sysDot"/>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endParaRPr lang="en-US" smtClean="0">
              <a:solidFill>
                <a:srgbClr val="000000"/>
              </a:solidFill>
              <a:latin typeface="Arial" charset="0"/>
              <a:cs typeface="Arial" charset="0"/>
            </a:endParaRPr>
          </a:p>
        </p:txBody>
      </p:sp>
      <p:grpSp>
        <p:nvGrpSpPr>
          <p:cNvPr id="334" name="Group 333"/>
          <p:cNvGrpSpPr/>
          <p:nvPr/>
        </p:nvGrpSpPr>
        <p:grpSpPr>
          <a:xfrm>
            <a:off x="4872160" y="3110292"/>
            <a:ext cx="611164" cy="573702"/>
            <a:chOff x="495244" y="3110290"/>
            <a:chExt cx="611164" cy="573702"/>
          </a:xfrm>
        </p:grpSpPr>
        <p:sp>
          <p:nvSpPr>
            <p:cNvPr id="335" name="Isosceles Triangle 334"/>
            <p:cNvSpPr/>
            <p:nvPr/>
          </p:nvSpPr>
          <p:spPr bwMode="auto">
            <a:xfrm>
              <a:off x="495244" y="3110291"/>
              <a:ext cx="611164" cy="572247"/>
            </a:xfrm>
            <a:prstGeom prst="triangle">
              <a:avLst/>
            </a:prstGeom>
            <a:solidFill>
              <a:schemeClr val="bg1">
                <a:lumMod val="85000"/>
              </a:schemeClr>
            </a:solidFill>
            <a:ln w="9525"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Arial" charset="0"/>
                  <a:cs typeface="Arial" charset="0"/>
                </a:rPr>
                <a:t>…</a:t>
              </a:r>
            </a:p>
          </p:txBody>
        </p:sp>
        <p:cxnSp>
          <p:nvCxnSpPr>
            <p:cNvPr id="336" name="Straight Connector 335"/>
            <p:cNvCxnSpPr>
              <a:stCxn id="335" idx="0"/>
            </p:cNvCxnSpPr>
            <p:nvPr/>
          </p:nvCxnSpPr>
          <p:spPr bwMode="auto">
            <a:xfrm rot="16200000" flipH="1" flipV="1">
              <a:off x="395277" y="3276988"/>
              <a:ext cx="572247" cy="238851"/>
            </a:xfrm>
            <a:prstGeom prst="line">
              <a:avLst/>
            </a:prstGeom>
            <a:noFill/>
            <a:ln w="9525" cap="flat" cmpd="sng" algn="ctr">
              <a:solidFill>
                <a:schemeClr val="tx1"/>
              </a:solidFill>
              <a:prstDash val="solid"/>
              <a:round/>
              <a:headEnd type="none" w="med" len="med"/>
              <a:tailEnd type="none" w="med" len="med"/>
            </a:ln>
            <a:effectLst/>
          </p:spPr>
        </p:cxnSp>
        <p:cxnSp>
          <p:nvCxnSpPr>
            <p:cNvPr id="337" name="Straight Connector 336"/>
            <p:cNvCxnSpPr/>
            <p:nvPr/>
          </p:nvCxnSpPr>
          <p:spPr bwMode="auto">
            <a:xfrm rot="5400000">
              <a:off x="434535" y="3317700"/>
              <a:ext cx="572247" cy="160338"/>
            </a:xfrm>
            <a:prstGeom prst="line">
              <a:avLst/>
            </a:prstGeom>
            <a:noFill/>
            <a:ln w="9525" cap="flat" cmpd="sng" algn="ctr">
              <a:solidFill>
                <a:schemeClr val="tx1"/>
              </a:solidFill>
              <a:prstDash val="solid"/>
              <a:round/>
              <a:headEnd type="none" w="med" len="med"/>
              <a:tailEnd type="none" w="med" len="med"/>
            </a:ln>
            <a:effectLst/>
          </p:spPr>
        </p:cxnSp>
        <p:cxnSp>
          <p:nvCxnSpPr>
            <p:cNvPr id="338" name="Straight Connector 337"/>
            <p:cNvCxnSpPr/>
            <p:nvPr/>
          </p:nvCxnSpPr>
          <p:spPr bwMode="auto">
            <a:xfrm rot="5400000">
              <a:off x="468500" y="3350210"/>
              <a:ext cx="570791" cy="93862"/>
            </a:xfrm>
            <a:prstGeom prst="line">
              <a:avLst/>
            </a:prstGeom>
            <a:noFill/>
            <a:ln w="9525" cap="flat" cmpd="sng" algn="ctr">
              <a:solidFill>
                <a:schemeClr val="tx1"/>
              </a:solidFill>
              <a:prstDash val="solid"/>
              <a:round/>
              <a:headEnd type="none" w="med" len="med"/>
              <a:tailEnd type="none" w="med" len="med"/>
            </a:ln>
            <a:effectLst/>
          </p:spPr>
        </p:cxnSp>
        <p:cxnSp>
          <p:nvCxnSpPr>
            <p:cNvPr id="339" name="Straight Connector 338"/>
            <p:cNvCxnSpPr>
              <a:endCxn id="335" idx="2"/>
            </p:cNvCxnSpPr>
            <p:nvPr/>
          </p:nvCxnSpPr>
          <p:spPr bwMode="auto">
            <a:xfrm rot="5400000">
              <a:off x="362641" y="3244350"/>
              <a:ext cx="570792" cy="305585"/>
            </a:xfrm>
            <a:prstGeom prst="line">
              <a:avLst/>
            </a:prstGeom>
            <a:noFill/>
            <a:ln w="9525" cap="flat" cmpd="sng" algn="ctr">
              <a:solidFill>
                <a:schemeClr val="tx1"/>
              </a:solidFill>
              <a:prstDash val="solid"/>
              <a:round/>
              <a:headEnd type="none" w="med" len="med"/>
              <a:tailEnd type="none" w="med" len="med"/>
            </a:ln>
            <a:effectLst/>
          </p:spPr>
        </p:cxnSp>
      </p:grpSp>
      <p:sp>
        <p:nvSpPr>
          <p:cNvPr id="363" name="Freeform 362"/>
          <p:cNvSpPr/>
          <p:nvPr/>
        </p:nvSpPr>
        <p:spPr bwMode="auto">
          <a:xfrm>
            <a:off x="6159732" y="3399905"/>
            <a:ext cx="748145" cy="1296786"/>
          </a:xfrm>
          <a:custGeom>
            <a:avLst/>
            <a:gdLst>
              <a:gd name="connsiteX0" fmla="*/ 748145 w 748145"/>
              <a:gd name="connsiteY0" fmla="*/ 0 h 1296786"/>
              <a:gd name="connsiteX1" fmla="*/ 157942 w 748145"/>
              <a:gd name="connsiteY1" fmla="*/ 515390 h 1296786"/>
              <a:gd name="connsiteX2" fmla="*/ 8313 w 748145"/>
              <a:gd name="connsiteY2" fmla="*/ 955964 h 1296786"/>
              <a:gd name="connsiteX3" fmla="*/ 108065 w 748145"/>
              <a:gd name="connsiteY3" fmla="*/ 1296786 h 1296786"/>
            </a:gdLst>
            <a:ahLst/>
            <a:cxnLst>
              <a:cxn ang="0">
                <a:pos x="connsiteX0" y="connsiteY0"/>
              </a:cxn>
              <a:cxn ang="0">
                <a:pos x="connsiteX1" y="connsiteY1"/>
              </a:cxn>
              <a:cxn ang="0">
                <a:pos x="connsiteX2" y="connsiteY2"/>
              </a:cxn>
              <a:cxn ang="0">
                <a:pos x="connsiteX3" y="connsiteY3"/>
              </a:cxn>
            </a:cxnLst>
            <a:rect l="l" t="t" r="r" b="b"/>
            <a:pathLst>
              <a:path w="748145" h="1296786">
                <a:moveTo>
                  <a:pt x="748145" y="0"/>
                </a:moveTo>
                <a:cubicBezTo>
                  <a:pt x="514696" y="178031"/>
                  <a:pt x="281247" y="356063"/>
                  <a:pt x="157942" y="515390"/>
                </a:cubicBezTo>
                <a:cubicBezTo>
                  <a:pt x="34637" y="674717"/>
                  <a:pt x="16626" y="825731"/>
                  <a:pt x="8313" y="955964"/>
                </a:cubicBezTo>
                <a:cubicBezTo>
                  <a:pt x="0" y="1086197"/>
                  <a:pt x="54032" y="1191491"/>
                  <a:pt x="108065" y="1296786"/>
                </a:cubicBezTo>
              </a:path>
            </a:pathLst>
          </a:custGeom>
          <a:noFill/>
          <a:ln w="28575" cap="flat" cmpd="sng" algn="ctr">
            <a:solidFill>
              <a:srgbClr val="009900"/>
            </a:solidFill>
            <a:prstDash val="sysDot"/>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28359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9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25"/>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237"/>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53"/>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2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6"/>
                                        </p:tgtEl>
                                        <p:attrNameLst>
                                          <p:attrName>style.visibility</p:attrName>
                                        </p:attrNameLst>
                                      </p:cBhvr>
                                      <p:to>
                                        <p:strVal val="visible"/>
                                      </p:to>
                                    </p:set>
                                    <p:animEffect transition="in" filter="wipe(left)">
                                      <p:cBhvr>
                                        <p:cTn id="59" dur="500"/>
                                        <p:tgtEl>
                                          <p:spTgt spid="346"/>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1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3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9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7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2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5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33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5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4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4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6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1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0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8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6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6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5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animBg="1"/>
      <p:bldP spid="205" grpId="0"/>
      <p:bldP spid="206" grpId="0"/>
      <p:bldP spid="209" grpId="0"/>
      <p:bldP spid="210" grpId="0"/>
      <p:bldP spid="213" grpId="0"/>
      <p:bldP spid="214" grpId="0"/>
      <p:bldP spid="220" grpId="0" animBg="1"/>
      <p:bldP spid="223" grpId="0" animBg="1"/>
      <p:bldP spid="232" grpId="0"/>
      <p:bldP spid="233" grpId="0"/>
      <p:bldP spid="234" grpId="0"/>
      <p:bldP spid="235" grpId="0" animBg="1"/>
      <p:bldP spid="236" grpId="0" animBg="1"/>
      <p:bldP spid="231" grpId="0"/>
      <p:bldP spid="346" grpId="0" animBg="1"/>
      <p:bldP spid="348" grpId="0" animBg="1"/>
      <p:bldP spid="351" grpId="0" animBg="1"/>
      <p:bldP spid="288" grpId="0"/>
      <p:bldP spid="358" grpId="0" animBg="1"/>
      <p:bldP spid="359" grpId="0" animBg="1"/>
      <p:bldP spid="360" grpId="0" animBg="1"/>
      <p:bldP spid="362" grpId="0" animBg="1"/>
      <p:bldP spid="363" grpId="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200" dirty="0"/>
              <a:t>Application to Verifiable Information</a:t>
            </a:r>
          </a:p>
        </p:txBody>
      </p:sp>
      <p:sp>
        <p:nvSpPr>
          <p:cNvPr id="2" name="TextBox 1"/>
          <p:cNvSpPr txBox="1"/>
          <p:nvPr/>
        </p:nvSpPr>
        <p:spPr>
          <a:xfrm>
            <a:off x="734286" y="1316173"/>
            <a:ext cx="8118768" cy="5078303"/>
          </a:xfrm>
          <a:prstGeom prst="rect">
            <a:avLst/>
          </a:prstGeom>
          <a:noFill/>
        </p:spPr>
        <p:txBody>
          <a:bodyPr wrap="square" lIns="91430" tIns="45715" rIns="91430" bIns="45715" rtlCol="0">
            <a:spAutoFit/>
          </a:bodyPr>
          <a:lstStyle/>
          <a:p>
            <a:r>
              <a:rPr lang="en-US" b="1" dirty="0" smtClean="0">
                <a:solidFill>
                  <a:srgbClr val="0000FF"/>
                </a:solidFill>
              </a:rPr>
              <a:t>2. With Unawareness of a Dimension of Quality</a:t>
            </a:r>
            <a:endParaRPr lang="en-US" dirty="0" smtClean="0">
              <a:solidFill>
                <a:srgbClr val="000000"/>
              </a:solidFill>
            </a:endParaRPr>
          </a:p>
          <a:p>
            <a:endParaRPr lang="en-US" dirty="0">
              <a:solidFill>
                <a:srgbClr val="000000"/>
              </a:solidFill>
            </a:endParaRPr>
          </a:p>
          <a:p>
            <a:pPr marL="285718" indent="-285718">
              <a:buFont typeface="Arial" pitchFamily="34" charset="0"/>
              <a:buChar char="•"/>
            </a:pPr>
            <a:r>
              <a:rPr lang="en-US" dirty="0" smtClean="0">
                <a:solidFill>
                  <a:srgbClr val="000000"/>
                </a:solidFill>
              </a:rPr>
              <a:t>One merchandise with quality </a:t>
            </a:r>
            <a:r>
              <a:rPr lang="en-US" dirty="0" smtClean="0">
                <a:solidFill>
                  <a:srgbClr val="000000"/>
                </a:solidFill>
                <a:latin typeface="Arial"/>
              </a:rPr>
              <a:t>q</a:t>
            </a:r>
            <a:r>
              <a:rPr lang="en-US" dirty="0" smtClean="0">
                <a:solidFill>
                  <a:srgbClr val="000000"/>
                </a:solidFill>
              </a:rPr>
              <a:t> </a:t>
            </a:r>
            <a:r>
              <a:rPr lang="en-US" dirty="0" smtClean="0">
                <a:solidFill>
                  <a:srgbClr val="000000"/>
                </a:solidFill>
                <a:latin typeface="cmsy10"/>
              </a:rPr>
              <a:t>2</a:t>
            </a:r>
            <a:r>
              <a:rPr lang="en-US" dirty="0" smtClean="0">
                <a:solidFill>
                  <a:srgbClr val="000000"/>
                </a:solidFill>
              </a:rPr>
              <a:t> {L, H} </a:t>
            </a:r>
            <a:r>
              <a:rPr lang="en-US" dirty="0" smtClean="0">
                <a:solidFill>
                  <a:srgbClr val="000000"/>
                </a:solidFill>
                <a:latin typeface="cmsy10"/>
              </a:rPr>
              <a:t>£</a:t>
            </a:r>
            <a:r>
              <a:rPr lang="en-US" dirty="0" smtClean="0">
                <a:solidFill>
                  <a:srgbClr val="000000"/>
                </a:solidFill>
              </a:rPr>
              <a:t> {0, *}</a:t>
            </a:r>
          </a:p>
          <a:p>
            <a:pPr marL="285718" indent="-285718">
              <a:buFont typeface="Arial" pitchFamily="34" charset="0"/>
              <a:buChar char="•"/>
            </a:pPr>
            <a:endParaRPr lang="en-US" dirty="0" smtClean="0">
              <a:solidFill>
                <a:srgbClr val="000000"/>
              </a:solidFill>
            </a:endParaRPr>
          </a:p>
          <a:p>
            <a:pPr marL="285718" indent="-285718">
              <a:buFont typeface="Arial" pitchFamily="34" charset="0"/>
              <a:buChar char="•"/>
            </a:pPr>
            <a:r>
              <a:rPr lang="en-US" dirty="0">
                <a:solidFill>
                  <a:srgbClr val="000000"/>
                </a:solidFill>
              </a:rPr>
              <a:t>For instance, available certificates in state </a:t>
            </a:r>
            <a:r>
              <a:rPr lang="en-US" dirty="0" smtClean="0">
                <a:solidFill>
                  <a:srgbClr val="000000"/>
                </a:solidFill>
              </a:rPr>
              <a:t>(L,0): </a:t>
            </a:r>
            <a:r>
              <a:rPr lang="en-US" dirty="0">
                <a:solidFill>
                  <a:srgbClr val="000000"/>
                </a:solidFill>
              </a:rPr>
              <a:t>{L, H} </a:t>
            </a:r>
            <a:r>
              <a:rPr lang="en-US" dirty="0" smtClean="0">
                <a:solidFill>
                  <a:srgbClr val="000000"/>
                </a:solidFill>
                <a:latin typeface="cmsy10"/>
              </a:rPr>
              <a:t>£</a:t>
            </a:r>
            <a:r>
              <a:rPr lang="en-US" dirty="0" smtClean="0">
                <a:solidFill>
                  <a:srgbClr val="000000"/>
                </a:solidFill>
              </a:rPr>
              <a:t> </a:t>
            </a:r>
            <a:r>
              <a:rPr lang="en-US" dirty="0">
                <a:solidFill>
                  <a:srgbClr val="000000"/>
                </a:solidFill>
              </a:rPr>
              <a:t>{0, *}, {L} </a:t>
            </a:r>
            <a:r>
              <a:rPr lang="en-US" dirty="0" smtClean="0">
                <a:solidFill>
                  <a:srgbClr val="000000"/>
                </a:solidFill>
                <a:latin typeface="cmsy10"/>
              </a:rPr>
              <a:t>£</a:t>
            </a:r>
            <a:r>
              <a:rPr lang="en-US" dirty="0" smtClean="0">
                <a:solidFill>
                  <a:srgbClr val="000000"/>
                </a:solidFill>
              </a:rPr>
              <a:t> </a:t>
            </a:r>
            <a:r>
              <a:rPr lang="en-US" dirty="0">
                <a:solidFill>
                  <a:srgbClr val="000000"/>
                </a:solidFill>
              </a:rPr>
              <a:t>{0, *}, {L, H} </a:t>
            </a:r>
            <a:r>
              <a:rPr lang="en-US" dirty="0" smtClean="0">
                <a:solidFill>
                  <a:srgbClr val="000000"/>
                </a:solidFill>
                <a:latin typeface="cmsy10"/>
              </a:rPr>
              <a:t>£</a:t>
            </a:r>
            <a:r>
              <a:rPr lang="en-US" dirty="0" smtClean="0">
                <a:solidFill>
                  <a:srgbClr val="000000"/>
                </a:solidFill>
              </a:rPr>
              <a:t> </a:t>
            </a:r>
            <a:r>
              <a:rPr lang="en-US" dirty="0">
                <a:solidFill>
                  <a:srgbClr val="000000"/>
                </a:solidFill>
              </a:rPr>
              <a:t>{0}, and {L} </a:t>
            </a:r>
            <a:r>
              <a:rPr lang="en-US" dirty="0" smtClean="0">
                <a:solidFill>
                  <a:srgbClr val="000000"/>
                </a:solidFill>
                <a:latin typeface="cmsy10"/>
              </a:rPr>
              <a:t>£</a:t>
            </a:r>
            <a:r>
              <a:rPr lang="en-US" dirty="0" smtClean="0">
                <a:solidFill>
                  <a:srgbClr val="000000"/>
                </a:solidFill>
              </a:rPr>
              <a:t> </a:t>
            </a:r>
            <a:r>
              <a:rPr lang="en-US" dirty="0">
                <a:solidFill>
                  <a:srgbClr val="000000"/>
                </a:solidFill>
              </a:rPr>
              <a:t>{0} </a:t>
            </a:r>
          </a:p>
          <a:p>
            <a:endParaRPr lang="en-US" dirty="0">
              <a:solidFill>
                <a:srgbClr val="000000"/>
              </a:solidFill>
            </a:endParaRPr>
          </a:p>
          <a:p>
            <a:pPr marL="285718" indent="-285718">
              <a:buFont typeface="Arial" pitchFamily="34" charset="0"/>
              <a:buChar char="•"/>
            </a:pPr>
            <a:r>
              <a:rPr lang="en-US" dirty="0" smtClean="0">
                <a:solidFill>
                  <a:srgbClr val="000000"/>
                </a:solidFill>
                <a:latin typeface="cmmi10"/>
              </a:rPr>
              <a:t>¯</a:t>
            </a:r>
            <a:r>
              <a:rPr lang="en-US" dirty="0" smtClean="0">
                <a:solidFill>
                  <a:srgbClr val="000000"/>
                </a:solidFill>
              </a:rPr>
              <a:t>(L,*) &lt; </a:t>
            </a:r>
            <a:r>
              <a:rPr lang="en-US" dirty="0" smtClean="0">
                <a:solidFill>
                  <a:srgbClr val="000000"/>
                </a:solidFill>
                <a:latin typeface="cmmi10"/>
              </a:rPr>
              <a:t>¯</a:t>
            </a:r>
            <a:r>
              <a:rPr lang="en-US" dirty="0" smtClean="0">
                <a:solidFill>
                  <a:srgbClr val="000000"/>
                </a:solidFill>
              </a:rPr>
              <a:t>(L,0) &lt; </a:t>
            </a:r>
            <a:r>
              <a:rPr lang="en-US" dirty="0" smtClean="0">
                <a:solidFill>
                  <a:srgbClr val="000000"/>
                </a:solidFill>
                <a:latin typeface="cmmi10"/>
              </a:rPr>
              <a:t>¯</a:t>
            </a:r>
            <a:r>
              <a:rPr lang="en-US" dirty="0" smtClean="0">
                <a:solidFill>
                  <a:srgbClr val="000000"/>
                </a:solidFill>
              </a:rPr>
              <a:t>(H,0)  &lt; </a:t>
            </a:r>
            <a:r>
              <a:rPr lang="en-US" dirty="0" smtClean="0">
                <a:solidFill>
                  <a:srgbClr val="000000"/>
                </a:solidFill>
                <a:latin typeface="cmmi10"/>
              </a:rPr>
              <a:t>¯</a:t>
            </a:r>
            <a:r>
              <a:rPr lang="en-US" dirty="0" smtClean="0">
                <a:solidFill>
                  <a:srgbClr val="000000"/>
                </a:solidFill>
              </a:rPr>
              <a:t>(H,*).</a:t>
            </a:r>
          </a:p>
          <a:p>
            <a:endParaRPr lang="en-US" dirty="0">
              <a:solidFill>
                <a:srgbClr val="000000"/>
              </a:solidFill>
            </a:endParaRPr>
          </a:p>
          <a:p>
            <a:pPr marL="285718" indent="-285718">
              <a:buFont typeface="Arial" pitchFamily="34" charset="0"/>
              <a:buChar char="•"/>
            </a:pPr>
            <a:r>
              <a:rPr lang="en-US" dirty="0" smtClean="0">
                <a:solidFill>
                  <a:srgbClr val="000000"/>
                </a:solidFill>
              </a:rPr>
              <a:t>If the buyer is </a:t>
            </a:r>
            <a:r>
              <a:rPr lang="en-US" b="1" dirty="0" smtClean="0">
                <a:solidFill>
                  <a:srgbClr val="000000"/>
                </a:solidFill>
              </a:rPr>
              <a:t>fully aware </a:t>
            </a:r>
            <a:r>
              <a:rPr lang="en-US" dirty="0" smtClean="0">
                <a:solidFill>
                  <a:srgbClr val="000000"/>
                </a:solidFill>
              </a:rPr>
              <a:t>of both dimensions of quality, we still obtain </a:t>
            </a:r>
            <a:r>
              <a:rPr lang="en-US" b="1" dirty="0" smtClean="0">
                <a:solidFill>
                  <a:srgbClr val="000000"/>
                </a:solidFill>
              </a:rPr>
              <a:t>full unraveling </a:t>
            </a:r>
            <a:r>
              <a:rPr lang="en-US" dirty="0" smtClean="0">
                <a:solidFill>
                  <a:srgbClr val="000000"/>
                </a:solidFill>
              </a:rPr>
              <a:t>by previous arguments.</a:t>
            </a:r>
          </a:p>
          <a:p>
            <a:pPr marL="285718" indent="-285718">
              <a:buFont typeface="Arial" pitchFamily="34" charset="0"/>
              <a:buChar char="•"/>
            </a:pPr>
            <a:endParaRPr lang="en-US" dirty="0">
              <a:solidFill>
                <a:srgbClr val="000000"/>
              </a:solidFill>
            </a:endParaRPr>
          </a:p>
          <a:p>
            <a:pPr marL="285718" indent="-285718">
              <a:buFont typeface="Arial" pitchFamily="34" charset="0"/>
              <a:buChar char="•"/>
            </a:pPr>
            <a:r>
              <a:rPr lang="en-US" dirty="0" smtClean="0">
                <a:solidFill>
                  <a:srgbClr val="000000"/>
                </a:solidFill>
              </a:rPr>
              <a:t>Assume now that the buyer is aware only of dimension {L, H} while being unaware of dimension {0, *}. Assume </a:t>
            </a:r>
            <a:r>
              <a:rPr lang="en-US" dirty="0" smtClean="0">
                <a:solidFill>
                  <a:srgbClr val="000000"/>
                </a:solidFill>
                <a:latin typeface="cmmi10"/>
              </a:rPr>
              <a:t>¯</a:t>
            </a:r>
            <a:r>
              <a:rPr lang="en-US" dirty="0" smtClean="0">
                <a:solidFill>
                  <a:srgbClr val="000000"/>
                </a:solidFill>
              </a:rPr>
              <a:t>(L</a:t>
            </a:r>
            <a:r>
              <a:rPr lang="en-US" dirty="0">
                <a:solidFill>
                  <a:srgbClr val="000000"/>
                </a:solidFill>
              </a:rPr>
              <a:t>) = </a:t>
            </a:r>
            <a:r>
              <a:rPr lang="en-US" dirty="0" smtClean="0">
                <a:solidFill>
                  <a:srgbClr val="000000"/>
                </a:solidFill>
                <a:latin typeface="cmmi10"/>
              </a:rPr>
              <a:t>¯</a:t>
            </a:r>
            <a:r>
              <a:rPr lang="en-US" dirty="0" smtClean="0">
                <a:solidFill>
                  <a:srgbClr val="000000"/>
                </a:solidFill>
              </a:rPr>
              <a:t>(</a:t>
            </a:r>
            <a:r>
              <a:rPr lang="en-US" dirty="0">
                <a:solidFill>
                  <a:srgbClr val="000000"/>
                </a:solidFill>
              </a:rPr>
              <a:t>L,0</a:t>
            </a:r>
            <a:r>
              <a:rPr lang="en-US" dirty="0" smtClean="0">
                <a:solidFill>
                  <a:srgbClr val="000000"/>
                </a:solidFill>
              </a:rPr>
              <a:t>) and </a:t>
            </a:r>
            <a:r>
              <a:rPr lang="en-US" dirty="0">
                <a:solidFill>
                  <a:srgbClr val="000000"/>
                </a:solidFill>
                <a:latin typeface="cmmi10"/>
              </a:rPr>
              <a:t>¯</a:t>
            </a:r>
            <a:r>
              <a:rPr lang="en-US" dirty="0">
                <a:solidFill>
                  <a:srgbClr val="000000"/>
                </a:solidFill>
              </a:rPr>
              <a:t>(H,0) = </a:t>
            </a:r>
            <a:r>
              <a:rPr lang="en-US" dirty="0" smtClean="0">
                <a:solidFill>
                  <a:srgbClr val="000000"/>
                </a:solidFill>
                <a:latin typeface="cmmi10"/>
              </a:rPr>
              <a:t>¯</a:t>
            </a:r>
            <a:r>
              <a:rPr lang="en-US" dirty="0" smtClean="0">
                <a:solidFill>
                  <a:srgbClr val="000000"/>
                </a:solidFill>
              </a:rPr>
              <a:t>(</a:t>
            </a:r>
            <a:r>
              <a:rPr lang="en-US" dirty="0">
                <a:solidFill>
                  <a:srgbClr val="000000"/>
                </a:solidFill>
              </a:rPr>
              <a:t>H</a:t>
            </a:r>
            <a:r>
              <a:rPr lang="en-US" dirty="0" smtClean="0">
                <a:solidFill>
                  <a:srgbClr val="000000"/>
                </a:solidFill>
              </a:rPr>
              <a:t>).</a:t>
            </a:r>
          </a:p>
          <a:p>
            <a:pPr marL="285718" indent="-285718">
              <a:buFont typeface="Arial" pitchFamily="34" charset="0"/>
              <a:buChar char="•"/>
            </a:pPr>
            <a:endParaRPr lang="en-US" dirty="0" smtClean="0">
              <a:solidFill>
                <a:srgbClr val="000000"/>
              </a:solidFill>
            </a:endParaRPr>
          </a:p>
          <a:p>
            <a:pPr marL="285718" indent="-285718">
              <a:buFont typeface="Arial" pitchFamily="34" charset="0"/>
              <a:buChar char="•"/>
            </a:pPr>
            <a:r>
              <a:rPr lang="en-US" dirty="0" smtClean="0">
                <a:solidFill>
                  <a:srgbClr val="000000"/>
                </a:solidFill>
              </a:rPr>
              <a:t>In </a:t>
            </a:r>
            <a:r>
              <a:rPr lang="en-US" dirty="0">
                <a:solidFill>
                  <a:srgbClr val="000000"/>
                </a:solidFill>
              </a:rPr>
              <a:t>the </a:t>
            </a:r>
            <a:r>
              <a:rPr lang="en-US" dirty="0" smtClean="0">
                <a:solidFill>
                  <a:srgbClr val="000000"/>
                </a:solidFill>
              </a:rPr>
              <a:t>verifiable </a:t>
            </a:r>
            <a:r>
              <a:rPr lang="en-US" dirty="0">
                <a:solidFill>
                  <a:srgbClr val="000000"/>
                </a:solidFill>
              </a:rPr>
              <a:t>information model in which the buyer is unaware </a:t>
            </a:r>
            <a:r>
              <a:rPr lang="en-US" dirty="0" smtClean="0">
                <a:solidFill>
                  <a:srgbClr val="000000"/>
                </a:solidFill>
              </a:rPr>
              <a:t>of some </a:t>
            </a:r>
            <a:r>
              <a:rPr lang="en-US" dirty="0">
                <a:solidFill>
                  <a:srgbClr val="000000"/>
                </a:solidFill>
              </a:rPr>
              <a:t>dimension of the </a:t>
            </a:r>
            <a:r>
              <a:rPr lang="en-US" dirty="0" err="1">
                <a:solidFill>
                  <a:srgbClr val="000000"/>
                </a:solidFill>
              </a:rPr>
              <a:t>the</a:t>
            </a:r>
            <a:r>
              <a:rPr lang="en-US" dirty="0">
                <a:solidFill>
                  <a:srgbClr val="000000"/>
                </a:solidFill>
              </a:rPr>
              <a:t> good's quality, the seller </a:t>
            </a:r>
            <a:r>
              <a:rPr lang="en-US" dirty="0" smtClean="0">
                <a:solidFill>
                  <a:srgbClr val="000000"/>
                </a:solidFill>
              </a:rPr>
              <a:t>does </a:t>
            </a:r>
            <a:r>
              <a:rPr lang="en-US" b="1" dirty="0">
                <a:solidFill>
                  <a:srgbClr val="0000FF"/>
                </a:solidFill>
              </a:rPr>
              <a:t>not fully reveal</a:t>
            </a:r>
            <a:r>
              <a:rPr lang="en-US" dirty="0">
                <a:solidFill>
                  <a:srgbClr val="000000"/>
                </a:solidFill>
              </a:rPr>
              <a:t> the quality </a:t>
            </a:r>
            <a:r>
              <a:rPr lang="en-US" dirty="0" smtClean="0">
                <a:solidFill>
                  <a:srgbClr val="000000"/>
                </a:solidFill>
              </a:rPr>
              <a:t>in any </a:t>
            </a:r>
            <a:r>
              <a:rPr lang="en-US" dirty="0">
                <a:solidFill>
                  <a:srgbClr val="000000"/>
                </a:solidFill>
              </a:rPr>
              <a:t>prudent </a:t>
            </a:r>
            <a:r>
              <a:rPr lang="en-US" dirty="0" err="1">
                <a:solidFill>
                  <a:srgbClr val="000000"/>
                </a:solidFill>
              </a:rPr>
              <a:t>rationalizable</a:t>
            </a:r>
            <a:r>
              <a:rPr lang="en-US" dirty="0">
                <a:solidFill>
                  <a:srgbClr val="000000"/>
                </a:solidFill>
              </a:rPr>
              <a:t> outcome</a:t>
            </a:r>
            <a:r>
              <a:rPr lang="en-US" dirty="0" smtClean="0">
                <a:solidFill>
                  <a:srgbClr val="000000"/>
                </a:solidFill>
              </a:rPr>
              <a:t>. E.g., (L, *).  </a:t>
            </a:r>
          </a:p>
        </p:txBody>
      </p:sp>
    </p:spTree>
    <p:extLst>
      <p:ext uri="{BB962C8B-B14F-4D97-AF65-F5344CB8AC3E}">
        <p14:creationId xmlns:p14="http://schemas.microsoft.com/office/powerpoint/2010/main" val="168871394"/>
      </p:ext>
    </p:extLst>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Conditional Dominance</a:t>
            </a:r>
            <a:endParaRPr lang="en-US" dirty="0">
              <a:solidFill>
                <a:srgbClr val="0000FF"/>
              </a:solidFill>
            </a:endParaRPr>
          </a:p>
        </p:txBody>
      </p:sp>
      <p:sp>
        <p:nvSpPr>
          <p:cNvPr id="3" name="Content Placeholder 2"/>
          <p:cNvSpPr>
            <a:spLocks noGrp="1"/>
          </p:cNvSpPr>
          <p:nvPr>
            <p:ph idx="1"/>
          </p:nvPr>
        </p:nvSpPr>
        <p:spPr/>
        <p:txBody>
          <a:bodyPr/>
          <a:lstStyle/>
          <a:p>
            <a:pPr marL="0" indent="0" eaLnBrk="1" hangingPunct="1">
              <a:buNone/>
            </a:pPr>
            <a:r>
              <a:rPr lang="en-US" dirty="0"/>
              <a:t>Can we capture these solution concepts in  “</a:t>
            </a:r>
            <a:r>
              <a:rPr lang="en-US" dirty="0">
                <a:solidFill>
                  <a:srgbClr val="0000FF"/>
                </a:solidFill>
              </a:rPr>
              <a:t>normal-form</a:t>
            </a:r>
            <a:r>
              <a:rPr lang="en-US" dirty="0"/>
              <a:t>“ games with </a:t>
            </a:r>
            <a:r>
              <a:rPr lang="en-US" dirty="0" smtClean="0"/>
              <a:t>unawareness?</a:t>
            </a:r>
          </a:p>
          <a:p>
            <a:pPr marL="0" indent="0" eaLnBrk="1" hangingPunct="1">
              <a:buNone/>
            </a:pPr>
            <a:endParaRPr lang="en-US" dirty="0"/>
          </a:p>
          <a:p>
            <a:pPr marL="0" indent="0" eaLnBrk="1" hangingPunct="1">
              <a:buNone/>
            </a:pPr>
            <a:r>
              <a:rPr lang="en-US" dirty="0" smtClean="0"/>
              <a:t>How </a:t>
            </a:r>
            <a:r>
              <a:rPr lang="en-US" dirty="0"/>
              <a:t>crucial is the “time-structure” for the analysis of strategic interaction under unawareness?</a:t>
            </a:r>
          </a:p>
          <a:p>
            <a:pPr marL="0" indent="0">
              <a:buNone/>
            </a:pPr>
            <a:endParaRPr lang="en-US" dirty="0"/>
          </a:p>
        </p:txBody>
      </p:sp>
    </p:spTree>
    <p:extLst>
      <p:ext uri="{BB962C8B-B14F-4D97-AF65-F5344CB8AC3E}">
        <p14:creationId xmlns:p14="http://schemas.microsoft.com/office/powerpoint/2010/main" val="3070598573"/>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dirty="0" smtClean="0"/>
              <a:t>For standard extensive-form games, </a:t>
            </a:r>
            <a:r>
              <a:rPr lang="en-US" dirty="0" err="1" smtClean="0"/>
              <a:t>Shimoji</a:t>
            </a:r>
            <a:r>
              <a:rPr lang="en-US" dirty="0" smtClean="0"/>
              <a:t> and Watson (JET 1998) show that extensive-form </a:t>
            </a:r>
            <a:r>
              <a:rPr lang="en-US" dirty="0" err="1" smtClean="0"/>
              <a:t>rationalizability</a:t>
            </a:r>
            <a:r>
              <a:rPr lang="en-US" dirty="0" smtClean="0"/>
              <a:t> is characterized by iterated elimination of conditionally strictly dominated strategies.</a:t>
            </a:r>
          </a:p>
          <a:p>
            <a:pPr marL="0" indent="0">
              <a:buNone/>
            </a:pPr>
            <a:endParaRPr lang="en-US" dirty="0"/>
          </a:p>
          <a:p>
            <a:pPr marL="0" indent="0">
              <a:buNone/>
            </a:pPr>
            <a:r>
              <a:rPr lang="en-US" dirty="0" smtClean="0"/>
              <a:t>Chen and </a:t>
            </a:r>
            <a:r>
              <a:rPr lang="en-US" dirty="0" err="1" smtClean="0"/>
              <a:t>Micali</a:t>
            </a:r>
            <a:r>
              <a:rPr lang="en-US" dirty="0" smtClean="0"/>
              <a:t> (TE 2012) show order-independence of iterated elimination of conditionally strictly dominated strategies. </a:t>
            </a:r>
          </a:p>
          <a:p>
            <a:pPr marL="0" indent="0">
              <a:buNone/>
            </a:pPr>
            <a:endParaRPr lang="en-US" dirty="0"/>
          </a:p>
          <a:p>
            <a:pPr marL="0" indent="0">
              <a:buNone/>
            </a:pPr>
            <a:r>
              <a:rPr lang="en-US" dirty="0" smtClean="0"/>
              <a:t>How about dynamic games with unawareness? </a:t>
            </a:r>
            <a:endParaRPr lang="en-US" dirty="0"/>
          </a:p>
        </p:txBody>
      </p:sp>
    </p:spTree>
    <p:extLst>
      <p:ext uri="{BB962C8B-B14F-4D97-AF65-F5344CB8AC3E}">
        <p14:creationId xmlns:p14="http://schemas.microsoft.com/office/powerpoint/2010/main" val="924726524"/>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dirty="0">
                <a:solidFill>
                  <a:srgbClr val="000000"/>
                </a:solidFill>
              </a:rPr>
              <a:t>Example: </a:t>
            </a:r>
            <a:r>
              <a:rPr lang="en-US" sz="2000" i="1" dirty="0" smtClean="0">
                <a:solidFill>
                  <a:srgbClr val="000000"/>
                </a:solidFill>
              </a:rPr>
              <a:t>A kind of “Battle </a:t>
            </a:r>
            <a:r>
              <a:rPr lang="en-US" sz="2000" i="1" dirty="0">
                <a:solidFill>
                  <a:srgbClr val="000000"/>
                </a:solidFill>
              </a:rPr>
              <a:t>of the </a:t>
            </a:r>
            <a:r>
              <a:rPr lang="en-US" sz="2000" i="1" dirty="0" smtClean="0">
                <a:solidFill>
                  <a:srgbClr val="000000"/>
                </a:solidFill>
              </a:rPr>
              <a:t>Sexes”</a:t>
            </a:r>
            <a:endParaRPr lang="en-US" sz="2000" dirty="0">
              <a:solidFill>
                <a:srgbClr val="000000"/>
              </a:solidFill>
            </a:endParaRPr>
          </a:p>
        </p:txBody>
      </p:sp>
      <p:sp>
        <p:nvSpPr>
          <p:cNvPr id="8195"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8842" name="Group 58"/>
          <p:cNvGraphicFramePr>
            <a:graphicFrameLocks noGrp="1"/>
          </p:cNvGraphicFramePr>
          <p:nvPr/>
        </p:nvGraphicFramePr>
        <p:xfrm>
          <a:off x="5510213" y="2020888"/>
          <a:ext cx="2470150" cy="1534800"/>
        </p:xfrm>
        <a:graphic>
          <a:graphicData uri="http://schemas.openxmlformats.org/drawingml/2006/table">
            <a:tbl>
              <a:tblPr/>
              <a:tblGrid>
                <a:gridCol w="298450"/>
                <a:gridCol w="522287"/>
                <a:gridCol w="582613"/>
                <a:gridCol w="53340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246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920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949" name="Group 165"/>
          <p:cNvGraphicFramePr>
            <a:graphicFrameLocks noGrp="1"/>
          </p:cNvGraphicFramePr>
          <p:nvPr>
            <p:extLst>
              <p:ext uri="{D42A27DB-BD31-4B8C-83A1-F6EECF244321}">
                <p14:modId xmlns:p14="http://schemas.microsoft.com/office/powerpoint/2010/main" val="131060748"/>
              </p:ext>
            </p:extLst>
          </p:nvPr>
        </p:nvGraphicFramePr>
        <p:xfrm>
          <a:off x="798513" y="2024063"/>
          <a:ext cx="1931987" cy="1534800"/>
        </p:xfrm>
        <a:graphic>
          <a:graphicData uri="http://schemas.openxmlformats.org/drawingml/2006/table">
            <a:tbl>
              <a:tblPr/>
              <a:tblGrid>
                <a:gridCol w="298450"/>
                <a:gridCol w="522287"/>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886" name="Group 102"/>
          <p:cNvGraphicFramePr>
            <a:graphicFrameLocks noGrp="1"/>
          </p:cNvGraphicFramePr>
          <p:nvPr/>
        </p:nvGraphicFramePr>
        <p:xfrm>
          <a:off x="796925" y="4289425"/>
          <a:ext cx="1931988" cy="122784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80" name="AutoShape 133"/>
          <p:cNvSpPr>
            <a:spLocks noChangeArrowheads="1"/>
          </p:cNvSpPr>
          <p:nvPr/>
        </p:nvSpPr>
        <p:spPr bwMode="auto">
          <a:xfrm>
            <a:off x="817563" y="4289425"/>
            <a:ext cx="2049463" cy="13239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81" name="Freeform 134"/>
          <p:cNvSpPr>
            <a:spLocks/>
          </p:cNvSpPr>
          <p:nvPr/>
        </p:nvSpPr>
        <p:spPr bwMode="auto">
          <a:xfrm>
            <a:off x="2714626" y="2628900"/>
            <a:ext cx="1001713" cy="1743075"/>
          </a:xfrm>
          <a:custGeom>
            <a:avLst/>
            <a:gdLst>
              <a:gd name="T0" fmla="*/ 0 w 631"/>
              <a:gd name="T1" fmla="*/ 0 h 1098"/>
              <a:gd name="T2" fmla="*/ 540 w 631"/>
              <a:gd name="T3" fmla="*/ 192 h 1098"/>
              <a:gd name="T4" fmla="*/ 546 w 631"/>
              <a:gd name="T5" fmla="*/ 696 h 1098"/>
              <a:gd name="T6" fmla="*/ 60 w 631"/>
              <a:gd name="T7" fmla="*/ 1098 h 1098"/>
              <a:gd name="T8" fmla="*/ 0 60000 65536"/>
              <a:gd name="T9" fmla="*/ 0 60000 65536"/>
              <a:gd name="T10" fmla="*/ 0 60000 65536"/>
              <a:gd name="T11" fmla="*/ 0 60000 65536"/>
              <a:gd name="T12" fmla="*/ 0 w 631"/>
              <a:gd name="T13" fmla="*/ 0 h 1098"/>
              <a:gd name="T14" fmla="*/ 631 w 631"/>
              <a:gd name="T15" fmla="*/ 1098 h 1098"/>
            </a:gdLst>
            <a:ahLst/>
            <a:cxnLst>
              <a:cxn ang="T8">
                <a:pos x="T0" y="T1"/>
              </a:cxn>
              <a:cxn ang="T9">
                <a:pos x="T2" y="T3"/>
              </a:cxn>
              <a:cxn ang="T10">
                <a:pos x="T4" y="T5"/>
              </a:cxn>
              <a:cxn ang="T11">
                <a:pos x="T6" y="T7"/>
              </a:cxn>
            </a:cxnLst>
            <a:rect l="T12" t="T13" r="T14" b="T15"/>
            <a:pathLst>
              <a:path w="631" h="1098">
                <a:moveTo>
                  <a:pt x="0" y="0"/>
                </a:moveTo>
                <a:cubicBezTo>
                  <a:pt x="224" y="38"/>
                  <a:pt x="449" y="76"/>
                  <a:pt x="540" y="192"/>
                </a:cubicBezTo>
                <a:cubicBezTo>
                  <a:pt x="631" y="308"/>
                  <a:pt x="626" y="545"/>
                  <a:pt x="546" y="696"/>
                </a:cubicBezTo>
                <a:cubicBezTo>
                  <a:pt x="466" y="847"/>
                  <a:pt x="263" y="972"/>
                  <a:pt x="60" y="1098"/>
                </a:cubicBezTo>
              </a:path>
            </a:pathLst>
          </a:custGeom>
          <a:noFill/>
          <a:ln w="25400">
            <a:solidFill>
              <a:srgbClr val="0000FF"/>
            </a:solidFill>
            <a:round/>
            <a:headEnd/>
            <a:tailEnd type="triangle" w="lg" len="lg"/>
          </a:ln>
        </p:spPr>
        <p:txBody>
          <a:bodyPr/>
          <a:lstStyle/>
          <a:p>
            <a:endParaRPr lang="he-IL">
              <a:solidFill>
                <a:srgbClr val="000000"/>
              </a:solidFill>
            </a:endParaRPr>
          </a:p>
        </p:txBody>
      </p:sp>
      <p:sp>
        <p:nvSpPr>
          <p:cNvPr id="8282" name="AutoShape 135"/>
          <p:cNvSpPr>
            <a:spLocks noChangeArrowheads="1"/>
          </p:cNvSpPr>
          <p:nvPr/>
        </p:nvSpPr>
        <p:spPr bwMode="auto">
          <a:xfrm>
            <a:off x="5530851" y="2030413"/>
            <a:ext cx="2582863" cy="16287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75" name="Line 98"/>
          <p:cNvSpPr>
            <a:spLocks noChangeShapeType="1"/>
          </p:cNvSpPr>
          <p:nvPr/>
        </p:nvSpPr>
        <p:spPr bwMode="auto">
          <a:xfrm flipH="1" flipV="1">
            <a:off x="4572000" y="1200151"/>
            <a:ext cx="1758950" cy="1433513"/>
          </a:xfrm>
          <a:prstGeom prst="line">
            <a:avLst/>
          </a:prstGeom>
          <a:noFill/>
          <a:ln w="12700">
            <a:solidFill>
              <a:schemeClr val="tx1"/>
            </a:solidFill>
            <a:round/>
            <a:headEnd/>
            <a:tailEnd type="none" w="lg" len="lg"/>
          </a:ln>
        </p:spPr>
        <p:txBody>
          <a:bodyPr/>
          <a:lstStyle/>
          <a:p>
            <a:endParaRPr lang="he-IL">
              <a:solidFill>
                <a:srgbClr val="000000"/>
              </a:solidFill>
            </a:endParaRPr>
          </a:p>
        </p:txBody>
      </p:sp>
      <p:sp>
        <p:nvSpPr>
          <p:cNvPr id="8276" name="Line 99"/>
          <p:cNvSpPr>
            <a:spLocks noChangeShapeType="1"/>
          </p:cNvSpPr>
          <p:nvPr/>
        </p:nvSpPr>
        <p:spPr bwMode="auto">
          <a:xfrm flipH="1">
            <a:off x="2730500" y="1200151"/>
            <a:ext cx="1841500" cy="1433513"/>
          </a:xfrm>
          <a:prstGeom prst="line">
            <a:avLst/>
          </a:prstGeom>
          <a:noFill/>
          <a:ln w="12700">
            <a:solidFill>
              <a:srgbClr val="000000"/>
            </a:solidFill>
            <a:round/>
            <a:headEnd/>
            <a:tailEnd type="none" w="lg" len="lg"/>
          </a:ln>
        </p:spPr>
        <p:txBody>
          <a:bodyPr/>
          <a:lstStyle/>
          <a:p>
            <a:endParaRPr lang="he-IL">
              <a:solidFill>
                <a:srgbClr val="000000"/>
              </a:solidFill>
            </a:endParaRPr>
          </a:p>
        </p:txBody>
      </p:sp>
      <p:sp>
        <p:nvSpPr>
          <p:cNvPr id="8277" name="Text Box 100"/>
          <p:cNvSpPr txBox="1">
            <a:spLocks noChangeArrowheads="1"/>
          </p:cNvSpPr>
          <p:nvPr/>
        </p:nvSpPr>
        <p:spPr bwMode="auto">
          <a:xfrm>
            <a:off x="4441825" y="858838"/>
            <a:ext cx="233362" cy="30480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I</a:t>
            </a:r>
          </a:p>
        </p:txBody>
      </p:sp>
      <p:sp>
        <p:nvSpPr>
          <p:cNvPr id="8278" name="Text Box 137"/>
          <p:cNvSpPr txBox="1">
            <a:spLocks noChangeArrowheads="1"/>
          </p:cNvSpPr>
          <p:nvPr/>
        </p:nvSpPr>
        <p:spPr bwMode="auto">
          <a:xfrm>
            <a:off x="3797783" y="1257301"/>
            <a:ext cx="284052" cy="307777"/>
          </a:xfrm>
          <a:prstGeom prst="rect">
            <a:avLst/>
          </a:prstGeom>
          <a:noFill/>
          <a:ln w="25400">
            <a:noFill/>
            <a:prstDash val="dash"/>
            <a:miter lim="800000"/>
            <a:headEnd/>
            <a:tailEnd type="none" w="lg" len="lg"/>
          </a:ln>
        </p:spPr>
        <p:txBody>
          <a:bodyPr wrap="none">
            <a:spAutoFit/>
          </a:bodyPr>
          <a:lstStyle/>
          <a:p>
            <a:r>
              <a:rPr lang="en-US" sz="1400" dirty="0" smtClean="0">
                <a:solidFill>
                  <a:srgbClr val="000000"/>
                </a:solidFill>
              </a:rPr>
              <a:t>n</a:t>
            </a:r>
            <a:endParaRPr lang="en-US" sz="1400" dirty="0">
              <a:solidFill>
                <a:srgbClr val="000000"/>
              </a:solidFill>
            </a:endParaRPr>
          </a:p>
        </p:txBody>
      </p:sp>
      <p:sp>
        <p:nvSpPr>
          <p:cNvPr id="8279" name="Text Box 138"/>
          <p:cNvSpPr txBox="1">
            <a:spLocks noChangeArrowheads="1"/>
          </p:cNvSpPr>
          <p:nvPr/>
        </p:nvSpPr>
        <p:spPr bwMode="auto">
          <a:xfrm>
            <a:off x="5143500" y="1265238"/>
            <a:ext cx="234360" cy="307777"/>
          </a:xfrm>
          <a:prstGeom prst="rect">
            <a:avLst/>
          </a:prstGeom>
          <a:noFill/>
          <a:ln w="25400">
            <a:noFill/>
            <a:prstDash val="dash"/>
            <a:miter lim="800000"/>
            <a:headEnd/>
            <a:tailEnd type="none" w="lg" len="lg"/>
          </a:ln>
        </p:spPr>
        <p:txBody>
          <a:bodyPr wrap="none">
            <a:spAutoFit/>
          </a:bodyPr>
          <a:lstStyle/>
          <a:p>
            <a:r>
              <a:rPr lang="en-US" sz="1400" dirty="0" smtClean="0">
                <a:solidFill>
                  <a:srgbClr val="000000"/>
                </a:solidFill>
              </a:rPr>
              <a:t>t</a:t>
            </a:r>
            <a:endParaRPr lang="en-US" sz="1400" dirty="0">
              <a:solidFill>
                <a:srgbClr val="000000"/>
              </a:solidFill>
            </a:endParaRPr>
          </a:p>
        </p:txBody>
      </p:sp>
    </p:spTree>
    <p:extLst>
      <p:ext uri="{BB962C8B-B14F-4D97-AF65-F5344CB8AC3E}">
        <p14:creationId xmlns:p14="http://schemas.microsoft.com/office/powerpoint/2010/main" val="3429321914"/>
      </p:ext>
    </p:extLst>
  </p:cSld>
  <p:clrMapOvr>
    <a:masterClrMapping/>
  </p:clrMapOvr>
  <p:transition advClick="0"/>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8842" name="Group 58"/>
          <p:cNvGraphicFramePr>
            <a:graphicFrameLocks noGrp="1"/>
          </p:cNvGraphicFramePr>
          <p:nvPr>
            <p:extLst>
              <p:ext uri="{D42A27DB-BD31-4B8C-83A1-F6EECF244321}">
                <p14:modId xmlns:p14="http://schemas.microsoft.com/office/powerpoint/2010/main" val="4105395112"/>
              </p:ext>
            </p:extLst>
          </p:nvPr>
        </p:nvGraphicFramePr>
        <p:xfrm>
          <a:off x="5510213" y="2020888"/>
          <a:ext cx="2470150" cy="1534800"/>
        </p:xfrm>
        <a:graphic>
          <a:graphicData uri="http://schemas.openxmlformats.org/drawingml/2006/table">
            <a:tbl>
              <a:tblPr/>
              <a:tblGrid>
                <a:gridCol w="298450"/>
                <a:gridCol w="522287"/>
                <a:gridCol w="582613"/>
                <a:gridCol w="53340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246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920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a:t>
                      </a:r>
                      <a:r>
                        <a:rPr kumimoji="0" lang="en-US" sz="1400" b="0" i="0" u="none" strike="noStrike" cap="none" normalizeH="0" baseline="0" dirty="0" smtClean="0">
                          <a:ln>
                            <a:noFill/>
                          </a:ln>
                          <a:solidFill>
                            <a:srgbClr val="FF0000"/>
                          </a:solidFill>
                          <a:effectLst/>
                          <a:latin typeface="Arial" charset="0"/>
                          <a:cs typeface="Arial" charset="0"/>
                        </a:rPr>
                        <a:t>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a:t>
                      </a:r>
                      <a:r>
                        <a:rPr kumimoji="0" lang="en-US" sz="1400" b="0" i="0" u="none" strike="noStrike" cap="none" normalizeH="0" baseline="0" dirty="0" smtClean="0">
                          <a:ln>
                            <a:noFill/>
                          </a:ln>
                          <a:solidFill>
                            <a:srgbClr val="FF0000"/>
                          </a:solidFill>
                          <a:effectLst/>
                          <a:latin typeface="Arial" charset="0"/>
                          <a:cs typeface="Arial" charset="0"/>
                        </a:rPr>
                        <a:t>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cs typeface="Arial" charset="0"/>
                        </a:rPr>
                        <a:t>4</a:t>
                      </a:r>
                      <a:r>
                        <a:rPr kumimoji="0" lang="en-US" sz="1400" b="0" i="0" u="none" strike="noStrike" cap="none" normalizeH="0" baseline="0" dirty="0" smtClean="0">
                          <a:ln>
                            <a:noFill/>
                          </a:ln>
                          <a:solidFill>
                            <a:schemeClr val="tx1"/>
                          </a:solidFill>
                          <a:effectLst/>
                          <a:latin typeface="Arial" charset="0"/>
                          <a:cs typeface="Arial" charset="0"/>
                        </a:rPr>
                        <a:t>,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cs typeface="Arial" charset="0"/>
                        </a:rPr>
                        <a:t>2, 3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949" name="Group 165"/>
          <p:cNvGraphicFramePr>
            <a:graphicFrameLocks noGrp="1"/>
          </p:cNvGraphicFramePr>
          <p:nvPr>
            <p:extLst>
              <p:ext uri="{D42A27DB-BD31-4B8C-83A1-F6EECF244321}">
                <p14:modId xmlns:p14="http://schemas.microsoft.com/office/powerpoint/2010/main" val="46679326"/>
              </p:ext>
            </p:extLst>
          </p:nvPr>
        </p:nvGraphicFramePr>
        <p:xfrm>
          <a:off x="798513" y="2024063"/>
          <a:ext cx="1931987" cy="1534800"/>
        </p:xfrm>
        <a:graphic>
          <a:graphicData uri="http://schemas.openxmlformats.org/drawingml/2006/table">
            <a:tbl>
              <a:tblPr/>
              <a:tblGrid>
                <a:gridCol w="298450"/>
                <a:gridCol w="522287"/>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a:t>
                      </a:r>
                      <a:r>
                        <a:rPr kumimoji="0" lang="en-US" sz="1400" b="0" i="0" u="none" strike="noStrike" cap="none" normalizeH="0" baseline="0" dirty="0" smtClean="0">
                          <a:ln>
                            <a:noFill/>
                          </a:ln>
                          <a:solidFill>
                            <a:srgbClr val="FF0000"/>
                          </a:solidFill>
                          <a:effectLst/>
                          <a:latin typeface="Arial" charset="0"/>
                          <a:cs typeface="Arial" charset="0"/>
                        </a:rPr>
                        <a:t>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a:t>
                      </a:r>
                      <a:r>
                        <a:rPr kumimoji="0" lang="en-US" sz="1400" b="0" i="0" u="none" strike="noStrike" cap="none" normalizeH="0" baseline="0" dirty="0" smtClean="0">
                          <a:ln>
                            <a:noFill/>
                          </a:ln>
                          <a:solidFill>
                            <a:srgbClr val="FF0000"/>
                          </a:solidFill>
                          <a:effectLst/>
                          <a:latin typeface="Arial" charset="0"/>
                          <a:cs typeface="Arial" charset="0"/>
                        </a:rPr>
                        <a:t>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cs typeface="Arial" charset="0"/>
                        </a:rPr>
                        <a:t>4</a:t>
                      </a:r>
                      <a:r>
                        <a:rPr kumimoji="0" lang="en-US" sz="1400" b="0" i="0" u="none" strike="noStrike" cap="none" normalizeH="0" baseline="0" dirty="0" smtClean="0">
                          <a:ln>
                            <a:noFill/>
                          </a:ln>
                          <a:solidFill>
                            <a:schemeClr val="tx1"/>
                          </a:solidFill>
                          <a:effectLst/>
                          <a:latin typeface="Arial" charset="0"/>
                          <a:cs typeface="Arial" charset="0"/>
                        </a:rPr>
                        <a:t>,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cs typeface="Arial" charset="0"/>
                        </a:rPr>
                        <a:t>2, 3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886" name="Group 102"/>
          <p:cNvGraphicFramePr>
            <a:graphicFrameLocks noGrp="1"/>
          </p:cNvGraphicFramePr>
          <p:nvPr>
            <p:extLst>
              <p:ext uri="{D42A27DB-BD31-4B8C-83A1-F6EECF244321}">
                <p14:modId xmlns:p14="http://schemas.microsoft.com/office/powerpoint/2010/main" val="3348722728"/>
              </p:ext>
            </p:extLst>
          </p:nvPr>
        </p:nvGraphicFramePr>
        <p:xfrm>
          <a:off x="796925" y="4289425"/>
          <a:ext cx="1931988" cy="125832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a:t>
                      </a:r>
                      <a:r>
                        <a:rPr kumimoji="0" lang="en-US" sz="1400" b="0" i="0" u="none" strike="noStrike" cap="none" normalizeH="0" baseline="0" dirty="0" smtClean="0">
                          <a:ln>
                            <a:noFill/>
                          </a:ln>
                          <a:solidFill>
                            <a:srgbClr val="FF0000"/>
                          </a:solidFill>
                          <a:effectLst/>
                          <a:latin typeface="Arial" charset="0"/>
                          <a:cs typeface="Arial" charset="0"/>
                        </a:rPr>
                        <a:t>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a:t>
                      </a:r>
                      <a:r>
                        <a:rPr kumimoji="0" lang="en-US" sz="1400" b="0" i="0" u="none" strike="noStrike" cap="none" normalizeH="0" baseline="0" dirty="0" smtClean="0">
                          <a:ln>
                            <a:noFill/>
                          </a:ln>
                          <a:solidFill>
                            <a:srgbClr val="FF0000"/>
                          </a:solidFill>
                          <a:effectLst/>
                          <a:latin typeface="Arial" charset="0"/>
                          <a:cs typeface="Arial" charset="0"/>
                        </a:rPr>
                        <a:t>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80" name="AutoShape 133"/>
          <p:cNvSpPr>
            <a:spLocks noChangeArrowheads="1"/>
          </p:cNvSpPr>
          <p:nvPr/>
        </p:nvSpPr>
        <p:spPr bwMode="auto">
          <a:xfrm>
            <a:off x="817563" y="4289425"/>
            <a:ext cx="2049463" cy="13239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81" name="Freeform 134"/>
          <p:cNvSpPr>
            <a:spLocks/>
          </p:cNvSpPr>
          <p:nvPr/>
        </p:nvSpPr>
        <p:spPr bwMode="auto">
          <a:xfrm>
            <a:off x="2714626" y="2628900"/>
            <a:ext cx="1001713" cy="1743075"/>
          </a:xfrm>
          <a:custGeom>
            <a:avLst/>
            <a:gdLst>
              <a:gd name="T0" fmla="*/ 0 w 631"/>
              <a:gd name="T1" fmla="*/ 0 h 1098"/>
              <a:gd name="T2" fmla="*/ 540 w 631"/>
              <a:gd name="T3" fmla="*/ 192 h 1098"/>
              <a:gd name="T4" fmla="*/ 546 w 631"/>
              <a:gd name="T5" fmla="*/ 696 h 1098"/>
              <a:gd name="T6" fmla="*/ 60 w 631"/>
              <a:gd name="T7" fmla="*/ 1098 h 1098"/>
              <a:gd name="T8" fmla="*/ 0 60000 65536"/>
              <a:gd name="T9" fmla="*/ 0 60000 65536"/>
              <a:gd name="T10" fmla="*/ 0 60000 65536"/>
              <a:gd name="T11" fmla="*/ 0 60000 65536"/>
              <a:gd name="T12" fmla="*/ 0 w 631"/>
              <a:gd name="T13" fmla="*/ 0 h 1098"/>
              <a:gd name="T14" fmla="*/ 631 w 631"/>
              <a:gd name="T15" fmla="*/ 1098 h 1098"/>
            </a:gdLst>
            <a:ahLst/>
            <a:cxnLst>
              <a:cxn ang="T8">
                <a:pos x="T0" y="T1"/>
              </a:cxn>
              <a:cxn ang="T9">
                <a:pos x="T2" y="T3"/>
              </a:cxn>
              <a:cxn ang="T10">
                <a:pos x="T4" y="T5"/>
              </a:cxn>
              <a:cxn ang="T11">
                <a:pos x="T6" y="T7"/>
              </a:cxn>
            </a:cxnLst>
            <a:rect l="T12" t="T13" r="T14" b="T15"/>
            <a:pathLst>
              <a:path w="631" h="1098">
                <a:moveTo>
                  <a:pt x="0" y="0"/>
                </a:moveTo>
                <a:cubicBezTo>
                  <a:pt x="224" y="38"/>
                  <a:pt x="449" y="76"/>
                  <a:pt x="540" y="192"/>
                </a:cubicBezTo>
                <a:cubicBezTo>
                  <a:pt x="631" y="308"/>
                  <a:pt x="626" y="545"/>
                  <a:pt x="546" y="696"/>
                </a:cubicBezTo>
                <a:cubicBezTo>
                  <a:pt x="466" y="847"/>
                  <a:pt x="263" y="972"/>
                  <a:pt x="60" y="1098"/>
                </a:cubicBezTo>
              </a:path>
            </a:pathLst>
          </a:custGeom>
          <a:noFill/>
          <a:ln w="25400">
            <a:solidFill>
              <a:srgbClr val="0000FF"/>
            </a:solidFill>
            <a:round/>
            <a:headEnd/>
            <a:tailEnd type="triangle" w="lg" len="lg"/>
          </a:ln>
        </p:spPr>
        <p:txBody>
          <a:bodyPr/>
          <a:lstStyle/>
          <a:p>
            <a:endParaRPr lang="he-IL">
              <a:solidFill>
                <a:srgbClr val="000000"/>
              </a:solidFill>
            </a:endParaRPr>
          </a:p>
        </p:txBody>
      </p:sp>
      <p:sp>
        <p:nvSpPr>
          <p:cNvPr id="8282" name="AutoShape 135"/>
          <p:cNvSpPr>
            <a:spLocks noChangeArrowheads="1"/>
          </p:cNvSpPr>
          <p:nvPr/>
        </p:nvSpPr>
        <p:spPr bwMode="auto">
          <a:xfrm>
            <a:off x="5530851" y="2030413"/>
            <a:ext cx="2582863" cy="1628775"/>
          </a:xfrm>
          <a:prstGeom prst="roundRect">
            <a:avLst>
              <a:gd name="adj" fmla="val 16667"/>
            </a:avLst>
          </a:prstGeom>
          <a:noFill/>
          <a:ln w="25400">
            <a:solidFill>
              <a:srgbClr val="0000FF"/>
            </a:solidFill>
            <a:round/>
            <a:headEnd/>
            <a:tailEnd type="none" w="lg" len="lg"/>
          </a:ln>
        </p:spPr>
        <p:txBody>
          <a:bodyPr wrap="none" anchor="ctr"/>
          <a:lstStyle/>
          <a:p>
            <a:endParaRPr lang="he-IL">
              <a:solidFill>
                <a:srgbClr val="000000"/>
              </a:solidFill>
            </a:endParaRPr>
          </a:p>
        </p:txBody>
      </p:sp>
      <p:sp>
        <p:nvSpPr>
          <p:cNvPr id="8275" name="Line 98"/>
          <p:cNvSpPr>
            <a:spLocks noChangeShapeType="1"/>
          </p:cNvSpPr>
          <p:nvPr/>
        </p:nvSpPr>
        <p:spPr bwMode="auto">
          <a:xfrm flipH="1" flipV="1">
            <a:off x="4572000" y="1200151"/>
            <a:ext cx="1758950" cy="1433513"/>
          </a:xfrm>
          <a:prstGeom prst="line">
            <a:avLst/>
          </a:prstGeom>
          <a:noFill/>
          <a:ln w="12700">
            <a:solidFill>
              <a:schemeClr val="tx1"/>
            </a:solidFill>
            <a:round/>
            <a:headEnd/>
            <a:tailEnd type="none" w="lg" len="lg"/>
          </a:ln>
        </p:spPr>
        <p:txBody>
          <a:bodyPr/>
          <a:lstStyle/>
          <a:p>
            <a:endParaRPr lang="he-IL">
              <a:solidFill>
                <a:srgbClr val="000000"/>
              </a:solidFill>
            </a:endParaRPr>
          </a:p>
        </p:txBody>
      </p:sp>
      <p:sp>
        <p:nvSpPr>
          <p:cNvPr id="8276" name="Line 99"/>
          <p:cNvSpPr>
            <a:spLocks noChangeShapeType="1"/>
          </p:cNvSpPr>
          <p:nvPr/>
        </p:nvSpPr>
        <p:spPr bwMode="auto">
          <a:xfrm flipH="1">
            <a:off x="2730500" y="1200151"/>
            <a:ext cx="1841500" cy="1433513"/>
          </a:xfrm>
          <a:prstGeom prst="line">
            <a:avLst/>
          </a:prstGeom>
          <a:noFill/>
          <a:ln w="12700">
            <a:solidFill>
              <a:srgbClr val="000000"/>
            </a:solidFill>
            <a:round/>
            <a:headEnd/>
            <a:tailEnd type="none" w="lg" len="lg"/>
          </a:ln>
        </p:spPr>
        <p:txBody>
          <a:bodyPr/>
          <a:lstStyle/>
          <a:p>
            <a:endParaRPr lang="he-IL">
              <a:solidFill>
                <a:srgbClr val="000000"/>
              </a:solidFill>
            </a:endParaRPr>
          </a:p>
        </p:txBody>
      </p:sp>
      <p:sp>
        <p:nvSpPr>
          <p:cNvPr id="8277" name="Text Box 100"/>
          <p:cNvSpPr txBox="1">
            <a:spLocks noChangeArrowheads="1"/>
          </p:cNvSpPr>
          <p:nvPr/>
        </p:nvSpPr>
        <p:spPr bwMode="auto">
          <a:xfrm>
            <a:off x="4441825" y="858838"/>
            <a:ext cx="233362" cy="30480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I</a:t>
            </a:r>
          </a:p>
        </p:txBody>
      </p:sp>
      <p:sp>
        <p:nvSpPr>
          <p:cNvPr id="8278" name="Text Box 137"/>
          <p:cNvSpPr txBox="1">
            <a:spLocks noChangeArrowheads="1"/>
          </p:cNvSpPr>
          <p:nvPr/>
        </p:nvSpPr>
        <p:spPr bwMode="auto">
          <a:xfrm>
            <a:off x="3783928" y="1257301"/>
            <a:ext cx="284052" cy="307777"/>
          </a:xfrm>
          <a:prstGeom prst="rect">
            <a:avLst/>
          </a:prstGeom>
          <a:noFill/>
          <a:ln w="25400">
            <a:noFill/>
            <a:prstDash val="dash"/>
            <a:miter lim="800000"/>
            <a:headEnd/>
            <a:tailEnd type="none" w="lg" len="lg"/>
          </a:ln>
        </p:spPr>
        <p:txBody>
          <a:bodyPr wrap="none">
            <a:spAutoFit/>
          </a:bodyPr>
          <a:lstStyle/>
          <a:p>
            <a:r>
              <a:rPr lang="en-US" sz="1400" dirty="0" smtClean="0">
                <a:solidFill>
                  <a:srgbClr val="000000"/>
                </a:solidFill>
              </a:rPr>
              <a:t>n</a:t>
            </a:r>
            <a:endParaRPr lang="en-US" sz="1400" dirty="0">
              <a:solidFill>
                <a:srgbClr val="000000"/>
              </a:solidFill>
            </a:endParaRPr>
          </a:p>
        </p:txBody>
      </p:sp>
      <p:sp>
        <p:nvSpPr>
          <p:cNvPr id="8279" name="Text Box 138"/>
          <p:cNvSpPr txBox="1">
            <a:spLocks noChangeArrowheads="1"/>
          </p:cNvSpPr>
          <p:nvPr/>
        </p:nvSpPr>
        <p:spPr bwMode="auto">
          <a:xfrm>
            <a:off x="5143500" y="1265238"/>
            <a:ext cx="234360" cy="307777"/>
          </a:xfrm>
          <a:prstGeom prst="rect">
            <a:avLst/>
          </a:prstGeom>
          <a:noFill/>
          <a:ln w="25400">
            <a:noFill/>
            <a:prstDash val="dash"/>
            <a:miter lim="800000"/>
            <a:headEnd/>
            <a:tailEnd type="none" w="lg" len="lg"/>
          </a:ln>
        </p:spPr>
        <p:txBody>
          <a:bodyPr wrap="none">
            <a:spAutoFit/>
          </a:bodyPr>
          <a:lstStyle/>
          <a:p>
            <a:r>
              <a:rPr lang="en-US" sz="1400" dirty="0" smtClean="0">
                <a:solidFill>
                  <a:srgbClr val="000000"/>
                </a:solidFill>
              </a:rPr>
              <a:t>t</a:t>
            </a:r>
            <a:endParaRPr lang="en-US" sz="1400" dirty="0">
              <a:solidFill>
                <a:srgbClr val="000000"/>
              </a:solidFill>
            </a:endParaRPr>
          </a:p>
        </p:txBody>
      </p:sp>
      <p:sp>
        <p:nvSpPr>
          <p:cNvPr id="3" name="TextBox 2"/>
          <p:cNvSpPr txBox="1"/>
          <p:nvPr/>
        </p:nvSpPr>
        <p:spPr>
          <a:xfrm>
            <a:off x="3269695" y="906491"/>
            <a:ext cx="325730" cy="369332"/>
          </a:xfrm>
          <a:prstGeom prst="rect">
            <a:avLst/>
          </a:prstGeom>
          <a:noFill/>
        </p:spPr>
        <p:txBody>
          <a:bodyPr wrap="none" rtlCol="0">
            <a:spAutoFit/>
          </a:bodyPr>
          <a:lstStyle/>
          <a:p>
            <a:r>
              <a:rPr lang="en-US" b="1" dirty="0" smtClean="0">
                <a:solidFill>
                  <a:srgbClr val="000000"/>
                </a:solidFill>
              </a:rPr>
              <a:t>T</a:t>
            </a:r>
            <a:endParaRPr lang="en-US" b="1" dirty="0">
              <a:solidFill>
                <a:srgbClr val="000000"/>
              </a:solidFill>
            </a:endParaRPr>
          </a:p>
        </p:txBody>
      </p:sp>
      <p:sp>
        <p:nvSpPr>
          <p:cNvPr id="16" name="Text Box 2"/>
          <p:cNvSpPr txBox="1">
            <a:spLocks noChangeArrowheads="1"/>
          </p:cNvSpPr>
          <p:nvPr/>
        </p:nvSpPr>
        <p:spPr bwMode="auto">
          <a:xfrm>
            <a:off x="331788" y="374650"/>
            <a:ext cx="8372475" cy="396875"/>
          </a:xfrm>
          <a:prstGeom prst="rect">
            <a:avLst/>
          </a:prstGeom>
          <a:noFill/>
          <a:ln w="12700">
            <a:noFill/>
            <a:miter lim="800000"/>
            <a:headEnd/>
            <a:tailEnd/>
          </a:ln>
        </p:spPr>
        <p:txBody>
          <a:bodyPr>
            <a:spAutoFit/>
          </a:bodyPr>
          <a:lstStyle/>
          <a:p>
            <a:r>
              <a:rPr lang="en-US" sz="2000" i="1" dirty="0">
                <a:solidFill>
                  <a:srgbClr val="000000"/>
                </a:solidFill>
              </a:rPr>
              <a:t>Example: </a:t>
            </a:r>
            <a:r>
              <a:rPr lang="en-US" sz="2000" i="1" dirty="0" smtClean="0">
                <a:solidFill>
                  <a:srgbClr val="000000"/>
                </a:solidFill>
              </a:rPr>
              <a:t>A kind of “Battle </a:t>
            </a:r>
            <a:r>
              <a:rPr lang="en-US" sz="2000" i="1" dirty="0">
                <a:solidFill>
                  <a:srgbClr val="000000"/>
                </a:solidFill>
              </a:rPr>
              <a:t>of the </a:t>
            </a:r>
            <a:r>
              <a:rPr lang="en-US" sz="2000" i="1" dirty="0" smtClean="0">
                <a:solidFill>
                  <a:srgbClr val="000000"/>
                </a:solidFill>
              </a:rPr>
              <a:t>Sexes”</a:t>
            </a:r>
            <a:endParaRPr lang="en-US" sz="2000" dirty="0">
              <a:solidFill>
                <a:srgbClr val="000000"/>
              </a:solidFill>
            </a:endParaRPr>
          </a:p>
        </p:txBody>
      </p:sp>
      <p:cxnSp>
        <p:nvCxnSpPr>
          <p:cNvPr id="4" name="Straight Connector 3"/>
          <p:cNvCxnSpPr/>
          <p:nvPr/>
        </p:nvCxnSpPr>
        <p:spPr bwMode="auto">
          <a:xfrm flipH="1">
            <a:off x="1440874" y="568036"/>
            <a:ext cx="3546762" cy="0"/>
          </a:xfrm>
          <a:prstGeom prst="line">
            <a:avLst/>
          </a:prstGeom>
          <a:noFill/>
          <a:ln w="254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V="1">
            <a:off x="1122220" y="3089564"/>
            <a:ext cx="1842654" cy="27709"/>
          </a:xfrm>
          <a:prstGeom prst="line">
            <a:avLst/>
          </a:prstGeom>
          <a:noFill/>
          <a:ln w="28575"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1136074" y="2798619"/>
            <a:ext cx="1842654" cy="27709"/>
          </a:xfrm>
          <a:prstGeom prst="line">
            <a:avLst/>
          </a:prstGeom>
          <a:noFill/>
          <a:ln w="28575"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a:off x="5832766" y="3061858"/>
            <a:ext cx="2272145" cy="13852"/>
          </a:xfrm>
          <a:prstGeom prst="line">
            <a:avLst/>
          </a:prstGeom>
          <a:noFill/>
          <a:ln w="28575"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5902038" y="2770910"/>
            <a:ext cx="2230581" cy="0"/>
          </a:xfrm>
          <a:prstGeom prst="line">
            <a:avLst/>
          </a:prstGeom>
          <a:noFill/>
          <a:ln w="28575"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a:off x="7190509" y="2410692"/>
            <a:ext cx="0" cy="1163782"/>
          </a:xfrm>
          <a:prstGeom prst="line">
            <a:avLst/>
          </a:prstGeom>
          <a:noFill/>
          <a:ln w="2857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a:off x="6664036" y="2382982"/>
            <a:ext cx="0" cy="1163782"/>
          </a:xfrm>
          <a:prstGeom prst="line">
            <a:avLst/>
          </a:prstGeom>
          <a:noFill/>
          <a:ln w="2857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2452255" y="4447333"/>
            <a:ext cx="0" cy="1163782"/>
          </a:xfrm>
          <a:prstGeom prst="line">
            <a:avLst/>
          </a:prstGeom>
          <a:noFill/>
          <a:ln w="2857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flipV="1">
            <a:off x="1205348" y="5375618"/>
            <a:ext cx="1634835" cy="13800"/>
          </a:xfrm>
          <a:prstGeom prst="line">
            <a:avLst/>
          </a:prstGeom>
          <a:noFill/>
          <a:ln w="2857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H="1">
            <a:off x="4862946" y="1302328"/>
            <a:ext cx="623454" cy="734291"/>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9515022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5830888" y="3181350"/>
            <a:ext cx="914400" cy="366713"/>
          </a:xfrm>
          <a:prstGeom prst="rect">
            <a:avLst/>
          </a:prstGeom>
          <a:noFill/>
          <a:ln w="25400">
            <a:noFill/>
            <a:prstDash val="dash"/>
            <a:miter lim="800000"/>
            <a:headEnd/>
            <a:tailEnd type="none" w="lg" len="lg"/>
          </a:ln>
        </p:spPr>
        <p:txBody>
          <a:bodyPr>
            <a:spAutoFit/>
          </a:bodyPr>
          <a:lstStyle/>
          <a:p>
            <a:pPr>
              <a:spcBef>
                <a:spcPct val="50000"/>
              </a:spcBef>
            </a:pPr>
            <a:endParaRPr lang="he-IL">
              <a:solidFill>
                <a:srgbClr val="000000"/>
              </a:solidFill>
            </a:endParaRPr>
          </a:p>
        </p:txBody>
      </p:sp>
      <p:graphicFrame>
        <p:nvGraphicFramePr>
          <p:cNvPr id="118842" name="Group 58"/>
          <p:cNvGraphicFramePr>
            <a:graphicFrameLocks noGrp="1"/>
          </p:cNvGraphicFramePr>
          <p:nvPr>
            <p:extLst>
              <p:ext uri="{D42A27DB-BD31-4B8C-83A1-F6EECF244321}">
                <p14:modId xmlns:p14="http://schemas.microsoft.com/office/powerpoint/2010/main" val="72437759"/>
              </p:ext>
            </p:extLst>
          </p:nvPr>
        </p:nvGraphicFramePr>
        <p:xfrm>
          <a:off x="5510213" y="2020888"/>
          <a:ext cx="2470150" cy="1534800"/>
        </p:xfrm>
        <a:graphic>
          <a:graphicData uri="http://schemas.openxmlformats.org/drawingml/2006/table">
            <a:tbl>
              <a:tblPr/>
              <a:tblGrid>
                <a:gridCol w="298450"/>
                <a:gridCol w="522287"/>
                <a:gridCol w="582613"/>
                <a:gridCol w="53340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246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9208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0, 4</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2, 6</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949" name="Group 165"/>
          <p:cNvGraphicFramePr>
            <a:graphicFrameLocks noGrp="1"/>
          </p:cNvGraphicFramePr>
          <p:nvPr>
            <p:extLst>
              <p:ext uri="{D42A27DB-BD31-4B8C-83A1-F6EECF244321}">
                <p14:modId xmlns:p14="http://schemas.microsoft.com/office/powerpoint/2010/main" val="1147309021"/>
              </p:ext>
            </p:extLst>
          </p:nvPr>
        </p:nvGraphicFramePr>
        <p:xfrm>
          <a:off x="798513" y="2024063"/>
          <a:ext cx="1931987" cy="1534800"/>
        </p:xfrm>
        <a:graphic>
          <a:graphicData uri="http://schemas.openxmlformats.org/drawingml/2006/table">
            <a:tbl>
              <a:tblPr/>
              <a:tblGrid>
                <a:gridCol w="298450"/>
                <a:gridCol w="522287"/>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2, 3</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118886" name="Group 102"/>
          <p:cNvGraphicFramePr>
            <a:graphicFrameLocks noGrp="1"/>
          </p:cNvGraphicFramePr>
          <p:nvPr>
            <p:extLst>
              <p:ext uri="{D42A27DB-BD31-4B8C-83A1-F6EECF244321}">
                <p14:modId xmlns:p14="http://schemas.microsoft.com/office/powerpoint/2010/main" val="142087581"/>
              </p:ext>
            </p:extLst>
          </p:nvPr>
        </p:nvGraphicFramePr>
        <p:xfrm>
          <a:off x="796925" y="4289425"/>
          <a:ext cx="1931988" cy="125832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80" name="AutoShape 133"/>
          <p:cNvSpPr>
            <a:spLocks noChangeArrowheads="1"/>
          </p:cNvSpPr>
          <p:nvPr/>
        </p:nvSpPr>
        <p:spPr bwMode="auto">
          <a:xfrm>
            <a:off x="817563" y="4289425"/>
            <a:ext cx="2049463" cy="1323975"/>
          </a:xfrm>
          <a:prstGeom prst="roundRect">
            <a:avLst>
              <a:gd name="adj" fmla="val 16667"/>
            </a:avLst>
          </a:prstGeom>
          <a:noFill/>
          <a:ln w="25400">
            <a:solidFill>
              <a:srgbClr val="7030A0"/>
            </a:solidFill>
            <a:round/>
            <a:headEnd/>
            <a:tailEnd type="none" w="lg" len="lg"/>
          </a:ln>
        </p:spPr>
        <p:txBody>
          <a:bodyPr wrap="none" anchor="ctr"/>
          <a:lstStyle/>
          <a:p>
            <a:endParaRPr lang="he-IL">
              <a:solidFill>
                <a:srgbClr val="000000"/>
              </a:solidFill>
            </a:endParaRPr>
          </a:p>
        </p:txBody>
      </p:sp>
      <p:sp>
        <p:nvSpPr>
          <p:cNvPr id="8281" name="Freeform 134"/>
          <p:cNvSpPr>
            <a:spLocks/>
          </p:cNvSpPr>
          <p:nvPr/>
        </p:nvSpPr>
        <p:spPr bwMode="auto">
          <a:xfrm>
            <a:off x="2714626" y="2628900"/>
            <a:ext cx="1001713" cy="1743075"/>
          </a:xfrm>
          <a:custGeom>
            <a:avLst/>
            <a:gdLst>
              <a:gd name="T0" fmla="*/ 0 w 631"/>
              <a:gd name="T1" fmla="*/ 0 h 1098"/>
              <a:gd name="T2" fmla="*/ 540 w 631"/>
              <a:gd name="T3" fmla="*/ 192 h 1098"/>
              <a:gd name="T4" fmla="*/ 546 w 631"/>
              <a:gd name="T5" fmla="*/ 696 h 1098"/>
              <a:gd name="T6" fmla="*/ 60 w 631"/>
              <a:gd name="T7" fmla="*/ 1098 h 1098"/>
              <a:gd name="T8" fmla="*/ 0 60000 65536"/>
              <a:gd name="T9" fmla="*/ 0 60000 65536"/>
              <a:gd name="T10" fmla="*/ 0 60000 65536"/>
              <a:gd name="T11" fmla="*/ 0 60000 65536"/>
              <a:gd name="T12" fmla="*/ 0 w 631"/>
              <a:gd name="T13" fmla="*/ 0 h 1098"/>
              <a:gd name="T14" fmla="*/ 631 w 631"/>
              <a:gd name="T15" fmla="*/ 1098 h 1098"/>
            </a:gdLst>
            <a:ahLst/>
            <a:cxnLst>
              <a:cxn ang="T8">
                <a:pos x="T0" y="T1"/>
              </a:cxn>
              <a:cxn ang="T9">
                <a:pos x="T2" y="T3"/>
              </a:cxn>
              <a:cxn ang="T10">
                <a:pos x="T4" y="T5"/>
              </a:cxn>
              <a:cxn ang="T11">
                <a:pos x="T6" y="T7"/>
              </a:cxn>
            </a:cxnLst>
            <a:rect l="T12" t="T13" r="T14" b="T15"/>
            <a:pathLst>
              <a:path w="631" h="1098">
                <a:moveTo>
                  <a:pt x="0" y="0"/>
                </a:moveTo>
                <a:cubicBezTo>
                  <a:pt x="224" y="38"/>
                  <a:pt x="449" y="76"/>
                  <a:pt x="540" y="192"/>
                </a:cubicBezTo>
                <a:cubicBezTo>
                  <a:pt x="631" y="308"/>
                  <a:pt x="626" y="545"/>
                  <a:pt x="546" y="696"/>
                </a:cubicBezTo>
                <a:cubicBezTo>
                  <a:pt x="466" y="847"/>
                  <a:pt x="263" y="972"/>
                  <a:pt x="60" y="1098"/>
                </a:cubicBezTo>
              </a:path>
            </a:pathLst>
          </a:custGeom>
          <a:noFill/>
          <a:ln w="25400">
            <a:solidFill>
              <a:srgbClr val="0000FF"/>
            </a:solidFill>
            <a:round/>
            <a:headEnd/>
            <a:tailEnd type="triangle" w="lg" len="lg"/>
          </a:ln>
        </p:spPr>
        <p:txBody>
          <a:bodyPr/>
          <a:lstStyle/>
          <a:p>
            <a:endParaRPr lang="he-IL">
              <a:solidFill>
                <a:srgbClr val="000000"/>
              </a:solidFill>
            </a:endParaRPr>
          </a:p>
        </p:txBody>
      </p:sp>
      <p:sp>
        <p:nvSpPr>
          <p:cNvPr id="8282" name="AutoShape 135"/>
          <p:cNvSpPr>
            <a:spLocks noChangeArrowheads="1"/>
          </p:cNvSpPr>
          <p:nvPr/>
        </p:nvSpPr>
        <p:spPr bwMode="auto">
          <a:xfrm>
            <a:off x="5530851" y="2030413"/>
            <a:ext cx="2582863" cy="1628775"/>
          </a:xfrm>
          <a:prstGeom prst="roundRect">
            <a:avLst>
              <a:gd name="adj" fmla="val 16667"/>
            </a:avLst>
          </a:prstGeom>
          <a:noFill/>
          <a:ln w="25400">
            <a:solidFill>
              <a:srgbClr val="7030A0"/>
            </a:solidFill>
            <a:round/>
            <a:headEnd/>
            <a:tailEnd type="none" w="lg" len="lg"/>
          </a:ln>
        </p:spPr>
        <p:txBody>
          <a:bodyPr wrap="none" anchor="ctr"/>
          <a:lstStyle/>
          <a:p>
            <a:endParaRPr lang="he-IL">
              <a:solidFill>
                <a:srgbClr val="000000"/>
              </a:solidFill>
            </a:endParaRPr>
          </a:p>
        </p:txBody>
      </p:sp>
      <p:sp>
        <p:nvSpPr>
          <p:cNvPr id="8275" name="Line 98"/>
          <p:cNvSpPr>
            <a:spLocks noChangeShapeType="1"/>
          </p:cNvSpPr>
          <p:nvPr/>
        </p:nvSpPr>
        <p:spPr bwMode="auto">
          <a:xfrm flipH="1" flipV="1">
            <a:off x="4572000" y="1200151"/>
            <a:ext cx="1758950" cy="1433513"/>
          </a:xfrm>
          <a:prstGeom prst="line">
            <a:avLst/>
          </a:prstGeom>
          <a:noFill/>
          <a:ln w="12700">
            <a:solidFill>
              <a:schemeClr val="tx1"/>
            </a:solidFill>
            <a:round/>
            <a:headEnd/>
            <a:tailEnd type="none" w="lg" len="lg"/>
          </a:ln>
        </p:spPr>
        <p:txBody>
          <a:bodyPr/>
          <a:lstStyle/>
          <a:p>
            <a:endParaRPr lang="he-IL">
              <a:solidFill>
                <a:srgbClr val="000000"/>
              </a:solidFill>
            </a:endParaRPr>
          </a:p>
        </p:txBody>
      </p:sp>
      <p:sp>
        <p:nvSpPr>
          <p:cNvPr id="8276" name="Line 99"/>
          <p:cNvSpPr>
            <a:spLocks noChangeShapeType="1"/>
          </p:cNvSpPr>
          <p:nvPr/>
        </p:nvSpPr>
        <p:spPr bwMode="auto">
          <a:xfrm flipH="1">
            <a:off x="2730500" y="1200151"/>
            <a:ext cx="1841500" cy="1433513"/>
          </a:xfrm>
          <a:prstGeom prst="line">
            <a:avLst/>
          </a:prstGeom>
          <a:noFill/>
          <a:ln w="12700">
            <a:solidFill>
              <a:srgbClr val="000000"/>
            </a:solidFill>
            <a:round/>
            <a:headEnd/>
            <a:tailEnd type="none" w="lg" len="lg"/>
          </a:ln>
        </p:spPr>
        <p:txBody>
          <a:bodyPr/>
          <a:lstStyle/>
          <a:p>
            <a:endParaRPr lang="he-IL">
              <a:solidFill>
                <a:srgbClr val="000000"/>
              </a:solidFill>
            </a:endParaRPr>
          </a:p>
        </p:txBody>
      </p:sp>
      <p:sp>
        <p:nvSpPr>
          <p:cNvPr id="8277" name="Text Box 100"/>
          <p:cNvSpPr txBox="1">
            <a:spLocks noChangeArrowheads="1"/>
          </p:cNvSpPr>
          <p:nvPr/>
        </p:nvSpPr>
        <p:spPr bwMode="auto">
          <a:xfrm>
            <a:off x="4441825" y="858838"/>
            <a:ext cx="233362" cy="304800"/>
          </a:xfrm>
          <a:prstGeom prst="rect">
            <a:avLst/>
          </a:prstGeom>
          <a:noFill/>
          <a:ln w="25400">
            <a:noFill/>
            <a:prstDash val="dash"/>
            <a:miter lim="800000"/>
            <a:headEnd/>
            <a:tailEnd type="none" w="lg" len="lg"/>
          </a:ln>
        </p:spPr>
        <p:txBody>
          <a:bodyPr wrap="none">
            <a:spAutoFit/>
          </a:bodyPr>
          <a:lstStyle/>
          <a:p>
            <a:r>
              <a:rPr lang="en-US" sz="1400" dirty="0">
                <a:solidFill>
                  <a:srgbClr val="000000"/>
                </a:solidFill>
              </a:rPr>
              <a:t>I</a:t>
            </a:r>
          </a:p>
        </p:txBody>
      </p:sp>
      <p:sp>
        <p:nvSpPr>
          <p:cNvPr id="8278" name="Text Box 137"/>
          <p:cNvSpPr txBox="1">
            <a:spLocks noChangeArrowheads="1"/>
          </p:cNvSpPr>
          <p:nvPr/>
        </p:nvSpPr>
        <p:spPr bwMode="auto">
          <a:xfrm>
            <a:off x="3783928" y="1257301"/>
            <a:ext cx="284052" cy="307777"/>
          </a:xfrm>
          <a:prstGeom prst="rect">
            <a:avLst/>
          </a:prstGeom>
          <a:noFill/>
          <a:ln w="25400">
            <a:noFill/>
            <a:prstDash val="dash"/>
            <a:miter lim="800000"/>
            <a:headEnd/>
            <a:tailEnd type="none" w="lg" len="lg"/>
          </a:ln>
        </p:spPr>
        <p:txBody>
          <a:bodyPr wrap="none">
            <a:spAutoFit/>
          </a:bodyPr>
          <a:lstStyle/>
          <a:p>
            <a:r>
              <a:rPr lang="en-US" sz="1400" dirty="0" smtClean="0">
                <a:solidFill>
                  <a:srgbClr val="000000"/>
                </a:solidFill>
              </a:rPr>
              <a:t>n</a:t>
            </a:r>
            <a:endParaRPr lang="en-US" sz="1400" dirty="0">
              <a:solidFill>
                <a:srgbClr val="000000"/>
              </a:solidFill>
            </a:endParaRPr>
          </a:p>
        </p:txBody>
      </p:sp>
      <p:sp>
        <p:nvSpPr>
          <p:cNvPr id="8279" name="Text Box 138"/>
          <p:cNvSpPr txBox="1">
            <a:spLocks noChangeArrowheads="1"/>
          </p:cNvSpPr>
          <p:nvPr/>
        </p:nvSpPr>
        <p:spPr bwMode="auto">
          <a:xfrm>
            <a:off x="5143500" y="1265238"/>
            <a:ext cx="234360" cy="307777"/>
          </a:xfrm>
          <a:prstGeom prst="rect">
            <a:avLst/>
          </a:prstGeom>
          <a:noFill/>
          <a:ln w="25400">
            <a:noFill/>
            <a:prstDash val="dash"/>
            <a:miter lim="800000"/>
            <a:headEnd/>
            <a:tailEnd type="none" w="lg" len="lg"/>
          </a:ln>
        </p:spPr>
        <p:txBody>
          <a:bodyPr wrap="none">
            <a:spAutoFit/>
          </a:bodyPr>
          <a:lstStyle/>
          <a:p>
            <a:r>
              <a:rPr lang="en-US" sz="1400" dirty="0" smtClean="0">
                <a:solidFill>
                  <a:srgbClr val="000000"/>
                </a:solidFill>
              </a:rPr>
              <a:t>t</a:t>
            </a:r>
            <a:endParaRPr lang="en-US" sz="1400" dirty="0">
              <a:solidFill>
                <a:srgbClr val="000000"/>
              </a:solidFill>
            </a:endParaRPr>
          </a:p>
        </p:txBody>
      </p:sp>
      <p:sp>
        <p:nvSpPr>
          <p:cNvPr id="2" name="TextBox 1"/>
          <p:cNvSpPr txBox="1"/>
          <p:nvPr/>
        </p:nvSpPr>
        <p:spPr>
          <a:xfrm>
            <a:off x="3962389" y="4289425"/>
            <a:ext cx="4583306" cy="369332"/>
          </a:xfrm>
          <a:prstGeom prst="rect">
            <a:avLst/>
          </a:prstGeom>
          <a:noFill/>
        </p:spPr>
        <p:txBody>
          <a:bodyPr wrap="none" rtlCol="0">
            <a:spAutoFit/>
          </a:bodyPr>
          <a:lstStyle/>
          <a:p>
            <a:r>
              <a:rPr lang="en-US" dirty="0" smtClean="0">
                <a:solidFill>
                  <a:srgbClr val="000000"/>
                </a:solidFill>
              </a:rPr>
              <a:t>What is the associated normal-form game?</a:t>
            </a:r>
            <a:endParaRPr lang="en-US" dirty="0">
              <a:solidFill>
                <a:srgbClr val="000000"/>
              </a:solidFill>
            </a:endParaRPr>
          </a:p>
        </p:txBody>
      </p:sp>
      <p:sp>
        <p:nvSpPr>
          <p:cNvPr id="3" name="TextBox 2"/>
          <p:cNvSpPr txBox="1"/>
          <p:nvPr/>
        </p:nvSpPr>
        <p:spPr>
          <a:xfrm>
            <a:off x="3269695" y="906491"/>
            <a:ext cx="325730" cy="369332"/>
          </a:xfrm>
          <a:prstGeom prst="rect">
            <a:avLst/>
          </a:prstGeom>
          <a:noFill/>
        </p:spPr>
        <p:txBody>
          <a:bodyPr wrap="none" rtlCol="0">
            <a:spAutoFit/>
          </a:bodyPr>
          <a:lstStyle/>
          <a:p>
            <a:r>
              <a:rPr lang="en-US" b="1" dirty="0" smtClean="0">
                <a:solidFill>
                  <a:srgbClr val="000000"/>
                </a:solidFill>
              </a:rPr>
              <a:t>T</a:t>
            </a:r>
            <a:endParaRPr lang="en-US" b="1" dirty="0">
              <a:solidFill>
                <a:srgbClr val="000000"/>
              </a:solidFill>
            </a:endParaRPr>
          </a:p>
        </p:txBody>
      </p:sp>
      <p:sp>
        <p:nvSpPr>
          <p:cNvPr id="4" name="Rounded Rectangle 3"/>
          <p:cNvSpPr/>
          <p:nvPr/>
        </p:nvSpPr>
        <p:spPr bwMode="auto">
          <a:xfrm>
            <a:off x="4170218" y="771525"/>
            <a:ext cx="789709" cy="793553"/>
          </a:xfrm>
          <a:prstGeom prst="roundRect">
            <a:avLst/>
          </a:prstGeom>
          <a:noFill/>
          <a:ln w="28575" cap="flat" cmpd="sng" algn="ctr">
            <a:solidFill>
              <a:srgbClr val="0099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18" name="AutoShape 133"/>
          <p:cNvSpPr>
            <a:spLocks noChangeArrowheads="1"/>
          </p:cNvSpPr>
          <p:nvPr/>
        </p:nvSpPr>
        <p:spPr bwMode="auto">
          <a:xfrm>
            <a:off x="817558" y="2017200"/>
            <a:ext cx="2049463" cy="1641988"/>
          </a:xfrm>
          <a:prstGeom prst="roundRect">
            <a:avLst>
              <a:gd name="adj" fmla="val 16667"/>
            </a:avLst>
          </a:prstGeom>
          <a:noFill/>
          <a:ln w="25400">
            <a:solidFill>
              <a:srgbClr val="009900"/>
            </a:solidFill>
            <a:round/>
            <a:headEnd/>
            <a:tailEnd type="none" w="lg" len="lg"/>
          </a:ln>
        </p:spPr>
        <p:txBody>
          <a:bodyPr wrap="none" anchor="ctr"/>
          <a:lstStyle/>
          <a:p>
            <a:endParaRPr lang="he-IL">
              <a:solidFill>
                <a:srgbClr val="000000"/>
              </a:solidFill>
            </a:endParaRPr>
          </a:p>
        </p:txBody>
      </p:sp>
    </p:spTree>
    <p:extLst>
      <p:ext uri="{BB962C8B-B14F-4D97-AF65-F5344CB8AC3E}">
        <p14:creationId xmlns:p14="http://schemas.microsoft.com/office/powerpoint/2010/main" val="369350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Digression: Necessitation of Belief</a:t>
            </a:r>
          </a:p>
        </p:txBody>
      </p:sp>
      <p:pic>
        <p:nvPicPr>
          <p:cNvPr id="13" name="Picture 1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66689" y="1613408"/>
            <a:ext cx="8797689" cy="398364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0" name="Rectangle 9"/>
          <p:cNvSpPr/>
          <p:nvPr/>
        </p:nvSpPr>
        <p:spPr bwMode="auto">
          <a:xfrm>
            <a:off x="1" y="3061855"/>
            <a:ext cx="8839200" cy="1634836"/>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1" name="Rectangle 10"/>
          <p:cNvSpPr/>
          <p:nvPr/>
        </p:nvSpPr>
        <p:spPr bwMode="auto">
          <a:xfrm>
            <a:off x="0" y="5126201"/>
            <a:ext cx="8284882" cy="1274619"/>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 name="Rectangle 11"/>
          <p:cNvSpPr/>
          <p:nvPr/>
        </p:nvSpPr>
        <p:spPr bwMode="auto">
          <a:xfrm>
            <a:off x="124691" y="1302327"/>
            <a:ext cx="8742218" cy="1620982"/>
          </a:xfrm>
          <a:prstGeom prst="rect">
            <a:avLst/>
          </a:prstGeom>
          <a:solidFill>
            <a:schemeClr val="bg1"/>
          </a:solidFill>
          <a:ln w="25400" cap="flat" cmpd="sng" algn="ctr">
            <a:no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4352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able 49"/>
          <p:cNvGraphicFramePr>
            <a:graphicFrameLocks noGrp="1"/>
          </p:cNvGraphicFramePr>
          <p:nvPr>
            <p:extLst>
              <p:ext uri="{D42A27DB-BD31-4B8C-83A1-F6EECF244321}">
                <p14:modId xmlns:p14="http://schemas.microsoft.com/office/powerpoint/2010/main" val="1214699003"/>
              </p:ext>
            </p:extLst>
          </p:nvPr>
        </p:nvGraphicFramePr>
        <p:xfrm>
          <a:off x="914400" y="-13855"/>
          <a:ext cx="6096000" cy="5646420"/>
        </p:xfrm>
        <a:graphic>
          <a:graphicData uri="http://schemas.openxmlformats.org/drawingml/2006/table">
            <a:tbl>
              <a:tblPr firstRow="1" bandRow="1"/>
              <a:tblGrid>
                <a:gridCol w="314036"/>
                <a:gridCol w="1209964"/>
                <a:gridCol w="762000"/>
                <a:gridCol w="762000"/>
                <a:gridCol w="762000"/>
                <a:gridCol w="762000"/>
                <a:gridCol w="762000"/>
                <a:gridCol w="762000"/>
              </a:tblGrid>
              <a:tr h="145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II</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T</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BB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BS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SB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SS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MB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MS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2875">
                <a:tc rowSpan="3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I</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nBBB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nSBB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nMBB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nBSB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nSSB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nMSB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nBMB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nSMB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nMMB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nBBS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nSBS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nMBS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nBSS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nSSS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nMSS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nBMS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nSMS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nMMS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tBBB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tSBB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tMBB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tBSB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tSSB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tMSB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tBMB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tSMB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tMMB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tBBS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tSBS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tMBS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tBSS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tSSS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tMSS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0, 4</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tBMS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tSMS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5554">
                <a:tc vMerge="1">
                  <a:txBody>
                    <a:bodyPr/>
                    <a:lstStyle/>
                    <a:p>
                      <a:pPr algn="ctr"/>
                      <a:endParaRPr 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err="1" smtClean="0"/>
                        <a:t>tMMS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4, 0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2, 3</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2, 6</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1" name="Rounded Rectangle 50"/>
          <p:cNvSpPr/>
          <p:nvPr/>
        </p:nvSpPr>
        <p:spPr>
          <a:xfrm>
            <a:off x="2133601" y="95250"/>
            <a:ext cx="5181600" cy="5715000"/>
          </a:xfrm>
          <a:prstGeom prst="roundRect">
            <a:avLst/>
          </a:prstGeom>
          <a:noFill/>
          <a:ln w="25400" cap="flat" cmpd="sng" algn="ctr">
            <a:solidFill>
              <a:srgbClr val="00B050"/>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cs typeface="Arial"/>
            </a:endParaRPr>
          </a:p>
        </p:txBody>
      </p:sp>
      <p:sp>
        <p:nvSpPr>
          <p:cNvPr id="52" name="Rounded Rectangle 51"/>
          <p:cNvSpPr/>
          <p:nvPr/>
        </p:nvSpPr>
        <p:spPr>
          <a:xfrm>
            <a:off x="2216728" y="2962275"/>
            <a:ext cx="4996873" cy="2684145"/>
          </a:xfrm>
          <a:prstGeom prst="roundRect">
            <a:avLst/>
          </a:prstGeom>
          <a:noFill/>
          <a:ln w="25400" cap="flat" cmpd="sng" algn="ctr">
            <a:solidFill>
              <a:srgbClr val="7030A0"/>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cs typeface="Arial"/>
            </a:endParaRPr>
          </a:p>
        </p:txBody>
      </p:sp>
      <p:sp>
        <p:nvSpPr>
          <p:cNvPr id="53" name="Rounded Rectangle 52"/>
          <p:cNvSpPr/>
          <p:nvPr/>
        </p:nvSpPr>
        <p:spPr>
          <a:xfrm>
            <a:off x="2235201" y="285750"/>
            <a:ext cx="4996873" cy="2676525"/>
          </a:xfrm>
          <a:prstGeom prst="roundRect">
            <a:avLst/>
          </a:prstGeom>
          <a:noFill/>
          <a:ln w="25400" cap="flat" cmpd="sng" algn="ctr">
            <a:solidFill>
              <a:srgbClr val="00B050"/>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cs typeface="Arial"/>
            </a:endParaRPr>
          </a:p>
        </p:txBody>
      </p:sp>
      <p:graphicFrame>
        <p:nvGraphicFramePr>
          <p:cNvPr id="54" name="Table 53"/>
          <p:cNvGraphicFramePr>
            <a:graphicFrameLocks noGrp="1"/>
          </p:cNvGraphicFramePr>
          <p:nvPr>
            <p:extLst>
              <p:ext uri="{D42A27DB-BD31-4B8C-83A1-F6EECF244321}">
                <p14:modId xmlns:p14="http://schemas.microsoft.com/office/powerpoint/2010/main" val="1189646986"/>
              </p:ext>
            </p:extLst>
          </p:nvPr>
        </p:nvGraphicFramePr>
        <p:xfrm>
          <a:off x="2336800" y="5928443"/>
          <a:ext cx="2336800" cy="594360"/>
        </p:xfrm>
        <a:graphic>
          <a:graphicData uri="http://schemas.openxmlformats.org/drawingml/2006/table">
            <a:tbl>
              <a:tblPr firstRow="1" bandRow="1"/>
              <a:tblGrid>
                <a:gridCol w="584200"/>
                <a:gridCol w="584200"/>
                <a:gridCol w="584200"/>
                <a:gridCol w="584200"/>
              </a:tblGrid>
              <a:tr h="142875">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T’</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II</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8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287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I</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B</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3, 1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4287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S</a:t>
                      </a:r>
                      <a:endParaRPr lang="en-US" sz="600" dirty="0"/>
                    </a:p>
                  </a:txBody>
                  <a:tcPr marL="121920" marR="121920" marT="28575" marB="28575"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0, 1</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600" dirty="0" smtClean="0"/>
                        <a:t>1, 0</a:t>
                      </a:r>
                      <a:endParaRPr lang="en-US" sz="600" dirty="0"/>
                    </a:p>
                  </a:txBody>
                  <a:tcPr marL="121920" marR="121920" marT="28575" marB="2857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5" name="Rounded Rectangle 54"/>
          <p:cNvSpPr/>
          <p:nvPr/>
        </p:nvSpPr>
        <p:spPr>
          <a:xfrm>
            <a:off x="3390900" y="6215063"/>
            <a:ext cx="1397000" cy="307740"/>
          </a:xfrm>
          <a:prstGeom prst="roundRect">
            <a:avLst/>
          </a:prstGeom>
          <a:noFill/>
          <a:ln w="25400" cap="flat" cmpd="sng" algn="ctr">
            <a:solidFill>
              <a:srgbClr val="7030A0"/>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a:cs typeface="Arial"/>
            </a:endParaRPr>
          </a:p>
        </p:txBody>
      </p:sp>
      <p:sp>
        <p:nvSpPr>
          <p:cNvPr id="56" name="Left Brace 55"/>
          <p:cNvSpPr/>
          <p:nvPr/>
        </p:nvSpPr>
        <p:spPr>
          <a:xfrm>
            <a:off x="1295401" y="351235"/>
            <a:ext cx="266700" cy="2541984"/>
          </a:xfrm>
          <a:prstGeom prst="leftBrace">
            <a:avLst/>
          </a:prstGeom>
          <a:noFill/>
          <a:ln w="25400" cap="flat" cmpd="sng" algn="ctr">
            <a:solidFill>
              <a:srgbClr val="0070C0"/>
            </a:solidFill>
            <a:prstDash val="solid"/>
          </a:ln>
          <a:effectLst/>
        </p:spPr>
        <p:txBody>
          <a:bodyPr rtlCol="0" anchor="ctr"/>
          <a:lstStyle/>
          <a:p>
            <a:pPr algn="ctr" fontAlgn="auto">
              <a:spcBef>
                <a:spcPts val="0"/>
              </a:spcBef>
              <a:spcAft>
                <a:spcPts val="0"/>
              </a:spcAft>
              <a:defRPr/>
            </a:pPr>
            <a:endParaRPr lang="en-US" kern="0">
              <a:solidFill>
                <a:sysClr val="windowText" lastClr="000000"/>
              </a:solidFill>
              <a:latin typeface="Calibri"/>
              <a:cs typeface="Arial"/>
            </a:endParaRPr>
          </a:p>
        </p:txBody>
      </p:sp>
      <p:sp>
        <p:nvSpPr>
          <p:cNvPr id="57" name="Freeform 56"/>
          <p:cNvSpPr/>
          <p:nvPr/>
        </p:nvSpPr>
        <p:spPr>
          <a:xfrm>
            <a:off x="670984" y="1619250"/>
            <a:ext cx="2758016" cy="4595813"/>
          </a:xfrm>
          <a:custGeom>
            <a:avLst/>
            <a:gdLst>
              <a:gd name="connsiteX0" fmla="*/ 458787 w 2068512"/>
              <a:gd name="connsiteY0" fmla="*/ 0 h 7353300"/>
              <a:gd name="connsiteX1" fmla="*/ 249237 w 2068512"/>
              <a:gd name="connsiteY1" fmla="*/ 133350 h 7353300"/>
              <a:gd name="connsiteX2" fmla="*/ 163512 w 2068512"/>
              <a:gd name="connsiteY2" fmla="*/ 685800 h 7353300"/>
              <a:gd name="connsiteX3" fmla="*/ 115887 w 2068512"/>
              <a:gd name="connsiteY3" fmla="*/ 2638425 h 7353300"/>
              <a:gd name="connsiteX4" fmla="*/ 325437 w 2068512"/>
              <a:gd name="connsiteY4" fmla="*/ 6124575 h 7353300"/>
              <a:gd name="connsiteX5" fmla="*/ 2068512 w 2068512"/>
              <a:gd name="connsiteY5" fmla="*/ 7353300 h 735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512" h="7353300">
                <a:moveTo>
                  <a:pt x="458787" y="0"/>
                </a:moveTo>
                <a:cubicBezTo>
                  <a:pt x="378618" y="9525"/>
                  <a:pt x="298450" y="19050"/>
                  <a:pt x="249237" y="133350"/>
                </a:cubicBezTo>
                <a:cubicBezTo>
                  <a:pt x="200025" y="247650"/>
                  <a:pt x="185737" y="268288"/>
                  <a:pt x="163512" y="685800"/>
                </a:cubicBezTo>
                <a:cubicBezTo>
                  <a:pt x="141287" y="1103312"/>
                  <a:pt x="88900" y="1731963"/>
                  <a:pt x="115887" y="2638425"/>
                </a:cubicBezTo>
                <a:cubicBezTo>
                  <a:pt x="142875" y="3544888"/>
                  <a:pt x="0" y="5338763"/>
                  <a:pt x="325437" y="6124575"/>
                </a:cubicBezTo>
                <a:cubicBezTo>
                  <a:pt x="650874" y="6910387"/>
                  <a:pt x="1359693" y="7131843"/>
                  <a:pt x="2068512" y="7353300"/>
                </a:cubicBezTo>
              </a:path>
            </a:pathLst>
          </a:custGeom>
          <a:noFill/>
          <a:ln w="25400" cap="flat" cmpd="sng" algn="ctr">
            <a:solidFill>
              <a:srgbClr val="0070C0"/>
            </a:solidFill>
            <a:prstDash val="solid"/>
            <a:tailEnd type="triangle" w="lg" len="lg"/>
          </a:ln>
          <a:effectLst/>
        </p:spPr>
        <p:txBody>
          <a:bodyPr rtlCol="0" anchor="ctr"/>
          <a:lstStyle/>
          <a:p>
            <a:pPr algn="ctr" fontAlgn="auto">
              <a:spcBef>
                <a:spcPts val="0"/>
              </a:spcBef>
              <a:spcAft>
                <a:spcPts val="0"/>
              </a:spcAft>
              <a:defRPr/>
            </a:pPr>
            <a:endParaRPr lang="en-US" kern="0">
              <a:solidFill>
                <a:sysClr val="windowText" lastClr="000000"/>
              </a:solidFill>
              <a:latin typeface="Calibri"/>
              <a:cs typeface="Arial"/>
            </a:endParaRPr>
          </a:p>
        </p:txBody>
      </p:sp>
    </p:spTree>
    <p:extLst>
      <p:ext uri="{BB962C8B-B14F-4D97-AF65-F5344CB8AC3E}">
        <p14:creationId xmlns:p14="http://schemas.microsoft.com/office/powerpoint/2010/main" val="123358068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3868223"/>
              </p:ext>
            </p:extLst>
          </p:nvPr>
        </p:nvGraphicFramePr>
        <p:xfrm>
          <a:off x="583605" y="273050"/>
          <a:ext cx="6096000" cy="2966720"/>
        </p:xfrm>
        <a:graphic>
          <a:graphicData uri="http://schemas.openxmlformats.org/drawingml/2006/table">
            <a:tbl>
              <a:tblPr firstRow="1" bandRow="1">
                <a:tableStyleId>{F5AB1C69-6EDB-4FF4-983F-18BD219EF322}</a:tableStyleId>
              </a:tblPr>
              <a:tblGrid>
                <a:gridCol w="762000"/>
                <a:gridCol w="762000"/>
                <a:gridCol w="762000"/>
                <a:gridCol w="762000"/>
                <a:gridCol w="762000"/>
                <a:gridCol w="762000"/>
                <a:gridCol w="762000"/>
                <a:gridCol w="762000"/>
              </a:tblGrid>
              <a:tr h="37084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T</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r>
                        <a:rPr lang="en-US" b="0" dirty="0" smtClean="0">
                          <a:solidFill>
                            <a:schemeClr val="tx1"/>
                          </a:solidFill>
                        </a:rPr>
                        <a:t>II</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BB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BS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rowSpan="6">
                  <a:txBody>
                    <a:bodyPr/>
                    <a:lstStyle/>
                    <a:p>
                      <a:pPr algn="ctr"/>
                      <a:r>
                        <a:rPr lang="en-US" dirty="0" smtClean="0"/>
                        <a:t>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nB</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nS</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nM</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r>
                        <a:rPr lang="en-US" baseline="0" dirty="0" smtClean="0"/>
                        <a:t>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t*B*</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t*S*</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t*M*</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r>
                        <a:rPr lang="en-US" baseline="0" dirty="0" smtClean="0"/>
                        <a:t> 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ounded Rectangle 2"/>
          <p:cNvSpPr/>
          <p:nvPr/>
        </p:nvSpPr>
        <p:spPr bwMode="auto">
          <a:xfrm>
            <a:off x="2117129" y="1019175"/>
            <a:ext cx="4562475" cy="1104900"/>
          </a:xfrm>
          <a:prstGeom prst="roundRect">
            <a:avLst/>
          </a:prstGeom>
          <a:noFill/>
          <a:ln w="25400" cap="flat" cmpd="sng" algn="ctr">
            <a:solidFill>
              <a:srgbClr val="0099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4" name="Rounded Rectangle 3"/>
          <p:cNvSpPr/>
          <p:nvPr/>
        </p:nvSpPr>
        <p:spPr bwMode="auto">
          <a:xfrm>
            <a:off x="2107604" y="2143125"/>
            <a:ext cx="4562475" cy="1104900"/>
          </a:xfrm>
          <a:prstGeom prst="roundRect">
            <a:avLst/>
          </a:prstGeom>
          <a:noFill/>
          <a:ln w="25400" cap="flat" cmpd="sng" algn="ctr">
            <a:solidFill>
              <a:srgbClr val="7030A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5" name="Rounded Rectangle 4"/>
          <p:cNvSpPr/>
          <p:nvPr/>
        </p:nvSpPr>
        <p:spPr bwMode="auto">
          <a:xfrm>
            <a:off x="1993305" y="685800"/>
            <a:ext cx="4772025" cy="2657475"/>
          </a:xfrm>
          <a:prstGeom prst="roundRect">
            <a:avLst/>
          </a:prstGeom>
          <a:noFill/>
          <a:ln w="25400" cap="flat" cmpd="sng" algn="ctr">
            <a:solidFill>
              <a:srgbClr val="0099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graphicFrame>
        <p:nvGraphicFramePr>
          <p:cNvPr id="6" name="Group 102"/>
          <p:cNvGraphicFramePr>
            <a:graphicFrameLocks noGrp="1"/>
          </p:cNvGraphicFramePr>
          <p:nvPr>
            <p:extLst>
              <p:ext uri="{D42A27DB-BD31-4B8C-83A1-F6EECF244321}">
                <p14:modId xmlns:p14="http://schemas.microsoft.com/office/powerpoint/2010/main" val="2062344889"/>
              </p:ext>
            </p:extLst>
          </p:nvPr>
        </p:nvGraphicFramePr>
        <p:xfrm>
          <a:off x="3095030" y="4289425"/>
          <a:ext cx="1931988" cy="125832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7" name="Rounded Rectangle 6"/>
          <p:cNvSpPr/>
          <p:nvPr/>
        </p:nvSpPr>
        <p:spPr bwMode="auto">
          <a:xfrm>
            <a:off x="3803055" y="4857750"/>
            <a:ext cx="1323975" cy="771525"/>
          </a:xfrm>
          <a:prstGeom prst="roundRect">
            <a:avLst/>
          </a:prstGeom>
          <a:noFill/>
          <a:ln w="25400" cap="flat" cmpd="sng" algn="ctr">
            <a:solidFill>
              <a:srgbClr val="7030A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8" name="Left Brace 7"/>
          <p:cNvSpPr/>
          <p:nvPr/>
        </p:nvSpPr>
        <p:spPr bwMode="auto">
          <a:xfrm>
            <a:off x="983655" y="1019175"/>
            <a:ext cx="276225" cy="1104900"/>
          </a:xfrm>
          <a:prstGeom prst="leftBrace">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14" name="Freeform 13"/>
          <p:cNvSpPr/>
          <p:nvPr/>
        </p:nvSpPr>
        <p:spPr>
          <a:xfrm>
            <a:off x="265917" y="1567117"/>
            <a:ext cx="3537138" cy="3366834"/>
          </a:xfrm>
          <a:custGeom>
            <a:avLst/>
            <a:gdLst>
              <a:gd name="connsiteX0" fmla="*/ 708905 w 3537830"/>
              <a:gd name="connsiteY0" fmla="*/ 17088 h 3379413"/>
              <a:gd name="connsiteX1" fmla="*/ 394580 w 3537830"/>
              <a:gd name="connsiteY1" fmla="*/ 45663 h 3379413"/>
              <a:gd name="connsiteX2" fmla="*/ 32630 w 3537830"/>
              <a:gd name="connsiteY2" fmla="*/ 407613 h 3379413"/>
              <a:gd name="connsiteX3" fmla="*/ 165980 w 3537830"/>
              <a:gd name="connsiteY3" fmla="*/ 1436313 h 3379413"/>
              <a:gd name="connsiteX4" fmla="*/ 1347080 w 3537830"/>
              <a:gd name="connsiteY4" fmla="*/ 2760288 h 3379413"/>
              <a:gd name="connsiteX5" fmla="*/ 3537830 w 3537830"/>
              <a:gd name="connsiteY5" fmla="*/ 3379413 h 3379413"/>
              <a:gd name="connsiteX0" fmla="*/ 704831 w 3533756"/>
              <a:gd name="connsiteY0" fmla="*/ 4509 h 3366834"/>
              <a:gd name="connsiteX1" fmla="*/ 333356 w 3533756"/>
              <a:gd name="connsiteY1" fmla="*/ 90234 h 3366834"/>
              <a:gd name="connsiteX2" fmla="*/ 28556 w 3533756"/>
              <a:gd name="connsiteY2" fmla="*/ 395034 h 3366834"/>
              <a:gd name="connsiteX3" fmla="*/ 161906 w 3533756"/>
              <a:gd name="connsiteY3" fmla="*/ 1423734 h 3366834"/>
              <a:gd name="connsiteX4" fmla="*/ 1343006 w 3533756"/>
              <a:gd name="connsiteY4" fmla="*/ 2747709 h 3366834"/>
              <a:gd name="connsiteX5" fmla="*/ 3533756 w 3533756"/>
              <a:gd name="connsiteY5" fmla="*/ 3366834 h 3366834"/>
              <a:gd name="connsiteX0" fmla="*/ 704831 w 3533756"/>
              <a:gd name="connsiteY0" fmla="*/ 4509 h 3366834"/>
              <a:gd name="connsiteX1" fmla="*/ 333356 w 3533756"/>
              <a:gd name="connsiteY1" fmla="*/ 90234 h 3366834"/>
              <a:gd name="connsiteX2" fmla="*/ 28556 w 3533756"/>
              <a:gd name="connsiteY2" fmla="*/ 395034 h 3366834"/>
              <a:gd name="connsiteX3" fmla="*/ 161906 w 3533756"/>
              <a:gd name="connsiteY3" fmla="*/ 1423734 h 3366834"/>
              <a:gd name="connsiteX4" fmla="*/ 1343006 w 3533756"/>
              <a:gd name="connsiteY4" fmla="*/ 2747709 h 3366834"/>
              <a:gd name="connsiteX5" fmla="*/ 3533756 w 3533756"/>
              <a:gd name="connsiteY5" fmla="*/ 3366834 h 3366834"/>
              <a:gd name="connsiteX0" fmla="*/ 692434 w 3521359"/>
              <a:gd name="connsiteY0" fmla="*/ 4509 h 3366834"/>
              <a:gd name="connsiteX1" fmla="*/ 320959 w 3521359"/>
              <a:gd name="connsiteY1" fmla="*/ 90234 h 3366834"/>
              <a:gd name="connsiteX2" fmla="*/ 35209 w 3521359"/>
              <a:gd name="connsiteY2" fmla="*/ 395034 h 3366834"/>
              <a:gd name="connsiteX3" fmla="*/ 149509 w 3521359"/>
              <a:gd name="connsiteY3" fmla="*/ 1423734 h 3366834"/>
              <a:gd name="connsiteX4" fmla="*/ 1330609 w 3521359"/>
              <a:gd name="connsiteY4" fmla="*/ 2747709 h 3366834"/>
              <a:gd name="connsiteX5" fmla="*/ 3521359 w 3521359"/>
              <a:gd name="connsiteY5" fmla="*/ 3366834 h 3366834"/>
              <a:gd name="connsiteX0" fmla="*/ 708213 w 3537138"/>
              <a:gd name="connsiteY0" fmla="*/ 4509 h 3366834"/>
              <a:gd name="connsiteX1" fmla="*/ 336738 w 3537138"/>
              <a:gd name="connsiteY1" fmla="*/ 90234 h 3366834"/>
              <a:gd name="connsiteX2" fmla="*/ 50988 w 3537138"/>
              <a:gd name="connsiteY2" fmla="*/ 395034 h 3366834"/>
              <a:gd name="connsiteX3" fmla="*/ 165288 w 3537138"/>
              <a:gd name="connsiteY3" fmla="*/ 1423734 h 3366834"/>
              <a:gd name="connsiteX4" fmla="*/ 1346388 w 3537138"/>
              <a:gd name="connsiteY4" fmla="*/ 2747709 h 3366834"/>
              <a:gd name="connsiteX5" fmla="*/ 3537138 w 3537138"/>
              <a:gd name="connsiteY5" fmla="*/ 3366834 h 336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7138" h="3366834">
                <a:moveTo>
                  <a:pt x="708213" y="4509"/>
                </a:moveTo>
                <a:cubicBezTo>
                  <a:pt x="607406" y="-13747"/>
                  <a:pt x="446275" y="25147"/>
                  <a:pt x="336738" y="90234"/>
                </a:cubicBezTo>
                <a:cubicBezTo>
                  <a:pt x="227201" y="155321"/>
                  <a:pt x="117663" y="172784"/>
                  <a:pt x="50988" y="395034"/>
                </a:cubicBezTo>
                <a:cubicBezTo>
                  <a:pt x="-15687" y="617284"/>
                  <a:pt x="-50612" y="1031622"/>
                  <a:pt x="165288" y="1423734"/>
                </a:cubicBezTo>
                <a:cubicBezTo>
                  <a:pt x="381188" y="1815846"/>
                  <a:pt x="784413" y="2423859"/>
                  <a:pt x="1346388" y="2747709"/>
                </a:cubicBezTo>
                <a:cubicBezTo>
                  <a:pt x="1908363" y="3071559"/>
                  <a:pt x="2722750" y="3219196"/>
                  <a:pt x="3537138" y="3366834"/>
                </a:cubicBezTo>
              </a:path>
            </a:pathLst>
          </a:custGeom>
          <a:ln w="28575">
            <a:solidFill>
              <a:srgbClr val="6666FF"/>
            </a:solidFill>
            <a:headEnd type="none" w="med" len="med"/>
            <a:tailEnd type="triangle" w="lg" len="lg"/>
          </a:ln>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cxnSp>
        <p:nvCxnSpPr>
          <p:cNvPr id="16" name="Straight Connector 15"/>
          <p:cNvCxnSpPr/>
          <p:nvPr/>
        </p:nvCxnSpPr>
        <p:spPr bwMode="auto">
          <a:xfrm>
            <a:off x="1440863" y="120534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18" name="Straight Connector 17"/>
          <p:cNvCxnSpPr/>
          <p:nvPr/>
        </p:nvCxnSpPr>
        <p:spPr bwMode="auto">
          <a:xfrm>
            <a:off x="1440858" y="155171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19" name="Straight Connector 18"/>
          <p:cNvCxnSpPr/>
          <p:nvPr/>
        </p:nvCxnSpPr>
        <p:spPr bwMode="auto">
          <a:xfrm>
            <a:off x="1440858" y="232759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20" name="Straight Connector 19"/>
          <p:cNvCxnSpPr/>
          <p:nvPr/>
        </p:nvCxnSpPr>
        <p:spPr bwMode="auto">
          <a:xfrm>
            <a:off x="1440858" y="268782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22" name="Straight Connector 21"/>
          <p:cNvCxnSpPr/>
          <p:nvPr/>
        </p:nvCxnSpPr>
        <p:spPr bwMode="auto">
          <a:xfrm>
            <a:off x="6289964" y="484909"/>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4" name="Straight Connector 23"/>
          <p:cNvCxnSpPr/>
          <p:nvPr/>
        </p:nvCxnSpPr>
        <p:spPr bwMode="auto">
          <a:xfrm>
            <a:off x="4779764" y="471049"/>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5" name="Straight Connector 24"/>
          <p:cNvCxnSpPr/>
          <p:nvPr/>
        </p:nvCxnSpPr>
        <p:spPr bwMode="auto">
          <a:xfrm>
            <a:off x="4017739" y="471049"/>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6" name="Straight Connector 25"/>
          <p:cNvCxnSpPr/>
          <p:nvPr/>
        </p:nvCxnSpPr>
        <p:spPr bwMode="auto">
          <a:xfrm>
            <a:off x="3255714" y="457194"/>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7" name="Straight Connector 26"/>
          <p:cNvCxnSpPr/>
          <p:nvPr/>
        </p:nvCxnSpPr>
        <p:spPr bwMode="auto">
          <a:xfrm>
            <a:off x="2507544" y="429484"/>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8" name="Straight Connector 27"/>
          <p:cNvCxnSpPr/>
          <p:nvPr/>
        </p:nvCxnSpPr>
        <p:spPr bwMode="auto">
          <a:xfrm flipH="1">
            <a:off x="4779763" y="4502727"/>
            <a:ext cx="1" cy="1246971"/>
          </a:xfrm>
          <a:prstGeom prst="line">
            <a:avLst/>
          </a:prstGeom>
          <a:noFill/>
          <a:ln w="25400" cap="flat" cmpd="sng" algn="ctr">
            <a:solidFill>
              <a:srgbClr val="FF0000"/>
            </a:solidFill>
            <a:prstDash val="dash"/>
            <a:round/>
            <a:headEnd type="none" w="med" len="med"/>
            <a:tailEnd type="none" w="med" len="med"/>
          </a:ln>
          <a:effectLst/>
        </p:spPr>
      </p:cxnSp>
      <p:cxnSp>
        <p:nvCxnSpPr>
          <p:cNvPr id="31" name="Straight Arrow Connector 30"/>
          <p:cNvCxnSpPr/>
          <p:nvPr/>
        </p:nvCxnSpPr>
        <p:spPr bwMode="auto">
          <a:xfrm flipV="1">
            <a:off x="4779764" y="3713018"/>
            <a:ext cx="1510200" cy="789709"/>
          </a:xfrm>
          <a:prstGeom prst="straightConnector1">
            <a:avLst/>
          </a:prstGeom>
          <a:noFill/>
          <a:ln w="25400" cap="flat" cmpd="sng" algn="ctr">
            <a:solidFill>
              <a:srgbClr val="FF0000"/>
            </a:solidFill>
            <a:prstDash val="dash"/>
            <a:round/>
            <a:headEnd type="none" w="med" len="med"/>
            <a:tailEnd type="arrow"/>
          </a:ln>
          <a:effectLst/>
        </p:spPr>
      </p:cxnSp>
      <p:cxnSp>
        <p:nvCxnSpPr>
          <p:cNvPr id="32" name="Straight Connector 31"/>
          <p:cNvCxnSpPr/>
          <p:nvPr/>
        </p:nvCxnSpPr>
        <p:spPr bwMode="auto">
          <a:xfrm>
            <a:off x="1454708" y="3048050"/>
            <a:ext cx="5555681" cy="0"/>
          </a:xfrm>
          <a:prstGeom prst="line">
            <a:avLst/>
          </a:prstGeom>
          <a:noFill/>
          <a:ln w="25400" cap="flat" cmpd="sng" algn="ctr">
            <a:solidFill>
              <a:srgbClr val="FF0000"/>
            </a:solidFill>
            <a:prstDash val="dash"/>
            <a:round/>
            <a:headEnd type="none" w="med" len="med"/>
            <a:tailEnd type="none" w="med" len="med"/>
          </a:ln>
          <a:effectLst/>
        </p:spPr>
      </p:cxnSp>
      <p:sp>
        <p:nvSpPr>
          <p:cNvPr id="33" name="Right Brace 32"/>
          <p:cNvSpPr/>
          <p:nvPr/>
        </p:nvSpPr>
        <p:spPr bwMode="auto">
          <a:xfrm>
            <a:off x="7107375" y="2327596"/>
            <a:ext cx="180109" cy="367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4" name="Right Brace 33"/>
          <p:cNvSpPr/>
          <p:nvPr/>
        </p:nvSpPr>
        <p:spPr bwMode="auto">
          <a:xfrm>
            <a:off x="7107370" y="1191481"/>
            <a:ext cx="180109" cy="367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5" name="TextBox 34"/>
          <p:cNvSpPr txBox="1"/>
          <p:nvPr/>
        </p:nvSpPr>
        <p:spPr>
          <a:xfrm>
            <a:off x="7329049" y="1195356"/>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6" name="TextBox 35"/>
          <p:cNvSpPr txBox="1"/>
          <p:nvPr/>
        </p:nvSpPr>
        <p:spPr>
          <a:xfrm>
            <a:off x="7356754" y="2345316"/>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7" name="Left Brace 36"/>
          <p:cNvSpPr/>
          <p:nvPr/>
        </p:nvSpPr>
        <p:spPr bwMode="auto">
          <a:xfrm rot="16200000">
            <a:off x="3548915" y="2651035"/>
            <a:ext cx="209132" cy="230799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8" name="TextBox 37"/>
          <p:cNvSpPr txBox="1"/>
          <p:nvPr/>
        </p:nvSpPr>
        <p:spPr>
          <a:xfrm>
            <a:off x="3463494" y="3924781"/>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9" name="TextBox 38"/>
          <p:cNvSpPr txBox="1"/>
          <p:nvPr/>
        </p:nvSpPr>
        <p:spPr>
          <a:xfrm>
            <a:off x="4591250" y="5749698"/>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40" name="TextBox 39"/>
          <p:cNvSpPr txBox="1"/>
          <p:nvPr/>
        </p:nvSpPr>
        <p:spPr>
          <a:xfrm>
            <a:off x="6129161" y="3754583"/>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41" name="TextBox 40"/>
          <p:cNvSpPr txBox="1"/>
          <p:nvPr/>
        </p:nvSpPr>
        <p:spPr>
          <a:xfrm>
            <a:off x="7010389" y="2852650"/>
            <a:ext cx="377026" cy="369332"/>
          </a:xfrm>
          <a:prstGeom prst="rect">
            <a:avLst/>
          </a:prstGeom>
          <a:noFill/>
        </p:spPr>
        <p:txBody>
          <a:bodyPr wrap="none" rtlCol="0">
            <a:spAutoFit/>
          </a:bodyPr>
          <a:lstStyle/>
          <a:p>
            <a:r>
              <a:rPr lang="en-US" dirty="0">
                <a:solidFill>
                  <a:srgbClr val="000000"/>
                </a:solidFill>
              </a:rPr>
              <a:t>2</a:t>
            </a:r>
            <a:r>
              <a:rPr lang="en-US" dirty="0" smtClean="0">
                <a:solidFill>
                  <a:srgbClr val="000000"/>
                </a:solidFill>
              </a:rPr>
              <a:t>.</a:t>
            </a:r>
            <a:endParaRPr lang="en-US" dirty="0">
              <a:solidFill>
                <a:srgbClr val="000000"/>
              </a:solidFill>
            </a:endParaRPr>
          </a:p>
        </p:txBody>
      </p:sp>
      <p:cxnSp>
        <p:nvCxnSpPr>
          <p:cNvPr id="42" name="Straight Connector 41"/>
          <p:cNvCxnSpPr/>
          <p:nvPr/>
        </p:nvCxnSpPr>
        <p:spPr bwMode="auto">
          <a:xfrm>
            <a:off x="3518914" y="5417178"/>
            <a:ext cx="1808034" cy="0"/>
          </a:xfrm>
          <a:prstGeom prst="line">
            <a:avLst/>
          </a:prstGeom>
          <a:noFill/>
          <a:ln w="25400" cap="flat" cmpd="sng" algn="ctr">
            <a:solidFill>
              <a:srgbClr val="FF0000"/>
            </a:solidFill>
            <a:prstDash val="dash"/>
            <a:round/>
            <a:headEnd type="none" w="med" len="med"/>
            <a:tailEnd type="none" w="med" len="med"/>
          </a:ln>
          <a:effectLst/>
        </p:spPr>
      </p:cxnSp>
      <p:sp>
        <p:nvSpPr>
          <p:cNvPr id="46" name="TextBox 45"/>
          <p:cNvSpPr txBox="1"/>
          <p:nvPr/>
        </p:nvSpPr>
        <p:spPr>
          <a:xfrm>
            <a:off x="5332496" y="5232512"/>
            <a:ext cx="377026" cy="369332"/>
          </a:xfrm>
          <a:prstGeom prst="rect">
            <a:avLst/>
          </a:prstGeom>
          <a:noFill/>
        </p:spPr>
        <p:txBody>
          <a:bodyPr wrap="none" rtlCol="0">
            <a:spAutoFit/>
          </a:bodyPr>
          <a:lstStyle/>
          <a:p>
            <a:r>
              <a:rPr lang="en-US" dirty="0">
                <a:solidFill>
                  <a:srgbClr val="000000"/>
                </a:solidFill>
              </a:rPr>
              <a:t>2</a:t>
            </a:r>
            <a:r>
              <a:rPr lang="en-US" dirty="0" smtClean="0">
                <a:solidFill>
                  <a:srgbClr val="000000"/>
                </a:solidFill>
              </a:rPr>
              <a:t>.</a:t>
            </a:r>
            <a:endParaRPr lang="en-US" dirty="0">
              <a:solidFill>
                <a:srgbClr val="000000"/>
              </a:solidFill>
            </a:endParaRPr>
          </a:p>
        </p:txBody>
      </p:sp>
      <p:sp>
        <p:nvSpPr>
          <p:cNvPr id="47" name="TextBox 46"/>
          <p:cNvSpPr txBox="1"/>
          <p:nvPr/>
        </p:nvSpPr>
        <p:spPr>
          <a:xfrm>
            <a:off x="540295" y="6160595"/>
            <a:ext cx="8092793" cy="369332"/>
          </a:xfrm>
          <a:prstGeom prst="rect">
            <a:avLst/>
          </a:prstGeom>
          <a:noFill/>
        </p:spPr>
        <p:txBody>
          <a:bodyPr wrap="none" rtlCol="0">
            <a:spAutoFit/>
          </a:bodyPr>
          <a:lstStyle/>
          <a:p>
            <a:r>
              <a:rPr lang="en-US" dirty="0" smtClean="0">
                <a:solidFill>
                  <a:srgbClr val="000000"/>
                </a:solidFill>
              </a:rPr>
              <a:t>Iterated conditional dominance coincides with extensive-form </a:t>
            </a:r>
            <a:r>
              <a:rPr lang="en-US" dirty="0" err="1" smtClean="0">
                <a:solidFill>
                  <a:srgbClr val="000000"/>
                </a:solidFill>
              </a:rPr>
              <a:t>rationalizability</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8075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5" presetClass="emph" presetSubtype="0" repeatCount="indefinite" fill="hold" grpId="0" nodeType="clickEffect">
                                  <p:stCondLst>
                                    <p:cond delay="0"/>
                                  </p:stCondLst>
                                  <p:endCondLst>
                                    <p:cond evt="onNext" delay="0">
                                      <p:tgtEl>
                                        <p:sldTgt/>
                                      </p:tgtEl>
                                    </p:cond>
                                  </p:endCondLst>
                                  <p:childTnLst>
                                    <p:anim calcmode="discrete" valueType="str">
                                      <p:cBhvr>
                                        <p:cTn id="32"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2000"/>
                            </p:stCondLst>
                            <p:childTnLst>
                              <p:par>
                                <p:cTn id="73" presetID="1"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childTnLst>
                          </p:cTn>
                        </p:par>
                        <p:par>
                          <p:cTn id="84" fill="hold">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left)">
                                      <p:cBhvr>
                                        <p:cTn id="91" dur="500"/>
                                        <p:tgtEl>
                                          <p:spTgt spid="42"/>
                                        </p:tgtEl>
                                      </p:cBhvr>
                                    </p:animEffect>
                                  </p:childTnLst>
                                </p:cTn>
                              </p:par>
                            </p:childTnLst>
                          </p:cTn>
                        </p:par>
                        <p:par>
                          <p:cTn id="92" fill="hold">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3" grpId="0" animBg="1"/>
      <p:bldP spid="34" grpId="0" animBg="1"/>
      <p:bldP spid="35" grpId="0"/>
      <p:bldP spid="36" grpId="0"/>
      <p:bldP spid="37" grpId="0" animBg="1"/>
      <p:bldP spid="38" grpId="0"/>
      <p:bldP spid="39" grpId="0"/>
      <p:bldP spid="40" grpId="0"/>
      <p:bldP spid="41" grpId="0"/>
      <p:bldP spid="46" grpId="0"/>
      <p:bldP spid="47"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dirty="0" smtClean="0"/>
              <a:t>Iterated conditional dominance requires normal-form information sets and thus structure from the extensive-form. Can we dispense with any extensive-form structure entirely and obtain forward-induction outcomes in the associated normal-form game?</a:t>
            </a:r>
          </a:p>
          <a:p>
            <a:pPr marL="0" indent="0">
              <a:buNone/>
            </a:pPr>
            <a:endParaRPr lang="en-US" dirty="0"/>
          </a:p>
          <a:p>
            <a:pPr marL="0" indent="0">
              <a:buNone/>
            </a:pPr>
            <a:r>
              <a:rPr lang="en-US" dirty="0" smtClean="0"/>
              <a:t>=&gt; Iterated admissibility? </a:t>
            </a:r>
            <a:endParaRPr lang="en-US" dirty="0"/>
          </a:p>
        </p:txBody>
      </p:sp>
    </p:spTree>
    <p:extLst>
      <p:ext uri="{BB962C8B-B14F-4D97-AF65-F5344CB8AC3E}">
        <p14:creationId xmlns:p14="http://schemas.microsoft.com/office/powerpoint/2010/main" val="408293113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3340"/>
              </p:ext>
            </p:extLst>
          </p:nvPr>
        </p:nvGraphicFramePr>
        <p:xfrm>
          <a:off x="583605" y="633280"/>
          <a:ext cx="6096000" cy="2966720"/>
        </p:xfrm>
        <a:graphic>
          <a:graphicData uri="http://schemas.openxmlformats.org/drawingml/2006/table">
            <a:tbl>
              <a:tblPr firstRow="1" bandRow="1">
                <a:tableStyleId>{F5AB1C69-6EDB-4FF4-983F-18BD219EF322}</a:tableStyleId>
              </a:tblPr>
              <a:tblGrid>
                <a:gridCol w="762000"/>
                <a:gridCol w="762000"/>
                <a:gridCol w="762000"/>
                <a:gridCol w="762000"/>
                <a:gridCol w="762000"/>
                <a:gridCol w="762000"/>
                <a:gridCol w="762000"/>
                <a:gridCol w="762000"/>
              </a:tblGrid>
              <a:tr h="37084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T</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r>
                        <a:rPr lang="en-US" b="0" dirty="0" smtClean="0">
                          <a:solidFill>
                            <a:schemeClr val="tx1"/>
                          </a:solidFill>
                        </a:rPr>
                        <a:t>II</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BB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BS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rowSpan="6">
                  <a:txBody>
                    <a:bodyPr/>
                    <a:lstStyle/>
                    <a:p>
                      <a:pPr algn="ctr"/>
                      <a:r>
                        <a:rPr lang="en-US" dirty="0" smtClean="0"/>
                        <a:t>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nB</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nS</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nM</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r>
                        <a:rPr lang="en-US" baseline="0" dirty="0" smtClean="0"/>
                        <a:t>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t*B*</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t*S*</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t*M*</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r>
                        <a:rPr lang="en-US" baseline="0" dirty="0" smtClean="0"/>
                        <a:t> 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ounded Rectangle 2"/>
          <p:cNvSpPr/>
          <p:nvPr/>
        </p:nvSpPr>
        <p:spPr bwMode="auto">
          <a:xfrm>
            <a:off x="2117129" y="1379405"/>
            <a:ext cx="4562475" cy="1104900"/>
          </a:xfrm>
          <a:prstGeom prst="roundRect">
            <a:avLst/>
          </a:prstGeom>
          <a:noFill/>
          <a:ln w="25400" cap="flat" cmpd="sng" algn="ctr">
            <a:solidFill>
              <a:srgbClr val="0099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4" name="Rounded Rectangle 3"/>
          <p:cNvSpPr/>
          <p:nvPr/>
        </p:nvSpPr>
        <p:spPr bwMode="auto">
          <a:xfrm>
            <a:off x="2107604" y="2503355"/>
            <a:ext cx="4562475" cy="1104900"/>
          </a:xfrm>
          <a:prstGeom prst="roundRect">
            <a:avLst/>
          </a:prstGeom>
          <a:noFill/>
          <a:ln w="25400" cap="flat" cmpd="sng" algn="ctr">
            <a:solidFill>
              <a:srgbClr val="7030A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5" name="Rounded Rectangle 4"/>
          <p:cNvSpPr/>
          <p:nvPr/>
        </p:nvSpPr>
        <p:spPr bwMode="auto">
          <a:xfrm>
            <a:off x="1993305" y="1046030"/>
            <a:ext cx="4772025" cy="2657475"/>
          </a:xfrm>
          <a:prstGeom prst="roundRect">
            <a:avLst/>
          </a:prstGeom>
          <a:noFill/>
          <a:ln w="25400" cap="flat" cmpd="sng" algn="ctr">
            <a:solidFill>
              <a:srgbClr val="0099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graphicFrame>
        <p:nvGraphicFramePr>
          <p:cNvPr id="6" name="Group 102"/>
          <p:cNvGraphicFramePr>
            <a:graphicFrameLocks noGrp="1"/>
          </p:cNvGraphicFramePr>
          <p:nvPr>
            <p:extLst>
              <p:ext uri="{D42A27DB-BD31-4B8C-83A1-F6EECF244321}">
                <p14:modId xmlns:p14="http://schemas.microsoft.com/office/powerpoint/2010/main" val="1949543160"/>
              </p:ext>
            </p:extLst>
          </p:nvPr>
        </p:nvGraphicFramePr>
        <p:xfrm>
          <a:off x="3095030" y="4649655"/>
          <a:ext cx="1931988" cy="125832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7" name="Rounded Rectangle 6"/>
          <p:cNvSpPr/>
          <p:nvPr/>
        </p:nvSpPr>
        <p:spPr bwMode="auto">
          <a:xfrm>
            <a:off x="3803055" y="5217980"/>
            <a:ext cx="1323975" cy="771525"/>
          </a:xfrm>
          <a:prstGeom prst="roundRect">
            <a:avLst/>
          </a:prstGeom>
          <a:noFill/>
          <a:ln w="25400" cap="flat" cmpd="sng" algn="ctr">
            <a:solidFill>
              <a:srgbClr val="7030A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8" name="Left Brace 7"/>
          <p:cNvSpPr/>
          <p:nvPr/>
        </p:nvSpPr>
        <p:spPr bwMode="auto">
          <a:xfrm>
            <a:off x="983655" y="1379405"/>
            <a:ext cx="276225" cy="1104900"/>
          </a:xfrm>
          <a:prstGeom prst="leftBrace">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14" name="Freeform 13"/>
          <p:cNvSpPr/>
          <p:nvPr/>
        </p:nvSpPr>
        <p:spPr>
          <a:xfrm>
            <a:off x="265917" y="1927347"/>
            <a:ext cx="3537138" cy="3366834"/>
          </a:xfrm>
          <a:custGeom>
            <a:avLst/>
            <a:gdLst>
              <a:gd name="connsiteX0" fmla="*/ 708905 w 3537830"/>
              <a:gd name="connsiteY0" fmla="*/ 17088 h 3379413"/>
              <a:gd name="connsiteX1" fmla="*/ 394580 w 3537830"/>
              <a:gd name="connsiteY1" fmla="*/ 45663 h 3379413"/>
              <a:gd name="connsiteX2" fmla="*/ 32630 w 3537830"/>
              <a:gd name="connsiteY2" fmla="*/ 407613 h 3379413"/>
              <a:gd name="connsiteX3" fmla="*/ 165980 w 3537830"/>
              <a:gd name="connsiteY3" fmla="*/ 1436313 h 3379413"/>
              <a:gd name="connsiteX4" fmla="*/ 1347080 w 3537830"/>
              <a:gd name="connsiteY4" fmla="*/ 2760288 h 3379413"/>
              <a:gd name="connsiteX5" fmla="*/ 3537830 w 3537830"/>
              <a:gd name="connsiteY5" fmla="*/ 3379413 h 3379413"/>
              <a:gd name="connsiteX0" fmla="*/ 704831 w 3533756"/>
              <a:gd name="connsiteY0" fmla="*/ 4509 h 3366834"/>
              <a:gd name="connsiteX1" fmla="*/ 333356 w 3533756"/>
              <a:gd name="connsiteY1" fmla="*/ 90234 h 3366834"/>
              <a:gd name="connsiteX2" fmla="*/ 28556 w 3533756"/>
              <a:gd name="connsiteY2" fmla="*/ 395034 h 3366834"/>
              <a:gd name="connsiteX3" fmla="*/ 161906 w 3533756"/>
              <a:gd name="connsiteY3" fmla="*/ 1423734 h 3366834"/>
              <a:gd name="connsiteX4" fmla="*/ 1343006 w 3533756"/>
              <a:gd name="connsiteY4" fmla="*/ 2747709 h 3366834"/>
              <a:gd name="connsiteX5" fmla="*/ 3533756 w 3533756"/>
              <a:gd name="connsiteY5" fmla="*/ 3366834 h 3366834"/>
              <a:gd name="connsiteX0" fmla="*/ 704831 w 3533756"/>
              <a:gd name="connsiteY0" fmla="*/ 4509 h 3366834"/>
              <a:gd name="connsiteX1" fmla="*/ 333356 w 3533756"/>
              <a:gd name="connsiteY1" fmla="*/ 90234 h 3366834"/>
              <a:gd name="connsiteX2" fmla="*/ 28556 w 3533756"/>
              <a:gd name="connsiteY2" fmla="*/ 395034 h 3366834"/>
              <a:gd name="connsiteX3" fmla="*/ 161906 w 3533756"/>
              <a:gd name="connsiteY3" fmla="*/ 1423734 h 3366834"/>
              <a:gd name="connsiteX4" fmla="*/ 1343006 w 3533756"/>
              <a:gd name="connsiteY4" fmla="*/ 2747709 h 3366834"/>
              <a:gd name="connsiteX5" fmla="*/ 3533756 w 3533756"/>
              <a:gd name="connsiteY5" fmla="*/ 3366834 h 3366834"/>
              <a:gd name="connsiteX0" fmla="*/ 692434 w 3521359"/>
              <a:gd name="connsiteY0" fmla="*/ 4509 h 3366834"/>
              <a:gd name="connsiteX1" fmla="*/ 320959 w 3521359"/>
              <a:gd name="connsiteY1" fmla="*/ 90234 h 3366834"/>
              <a:gd name="connsiteX2" fmla="*/ 35209 w 3521359"/>
              <a:gd name="connsiteY2" fmla="*/ 395034 h 3366834"/>
              <a:gd name="connsiteX3" fmla="*/ 149509 w 3521359"/>
              <a:gd name="connsiteY3" fmla="*/ 1423734 h 3366834"/>
              <a:gd name="connsiteX4" fmla="*/ 1330609 w 3521359"/>
              <a:gd name="connsiteY4" fmla="*/ 2747709 h 3366834"/>
              <a:gd name="connsiteX5" fmla="*/ 3521359 w 3521359"/>
              <a:gd name="connsiteY5" fmla="*/ 3366834 h 3366834"/>
              <a:gd name="connsiteX0" fmla="*/ 708213 w 3537138"/>
              <a:gd name="connsiteY0" fmla="*/ 4509 h 3366834"/>
              <a:gd name="connsiteX1" fmla="*/ 336738 w 3537138"/>
              <a:gd name="connsiteY1" fmla="*/ 90234 h 3366834"/>
              <a:gd name="connsiteX2" fmla="*/ 50988 w 3537138"/>
              <a:gd name="connsiteY2" fmla="*/ 395034 h 3366834"/>
              <a:gd name="connsiteX3" fmla="*/ 165288 w 3537138"/>
              <a:gd name="connsiteY3" fmla="*/ 1423734 h 3366834"/>
              <a:gd name="connsiteX4" fmla="*/ 1346388 w 3537138"/>
              <a:gd name="connsiteY4" fmla="*/ 2747709 h 3366834"/>
              <a:gd name="connsiteX5" fmla="*/ 3537138 w 3537138"/>
              <a:gd name="connsiteY5" fmla="*/ 3366834 h 336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7138" h="3366834">
                <a:moveTo>
                  <a:pt x="708213" y="4509"/>
                </a:moveTo>
                <a:cubicBezTo>
                  <a:pt x="607406" y="-13747"/>
                  <a:pt x="446275" y="25147"/>
                  <a:pt x="336738" y="90234"/>
                </a:cubicBezTo>
                <a:cubicBezTo>
                  <a:pt x="227201" y="155321"/>
                  <a:pt x="117663" y="172784"/>
                  <a:pt x="50988" y="395034"/>
                </a:cubicBezTo>
                <a:cubicBezTo>
                  <a:pt x="-15687" y="617284"/>
                  <a:pt x="-50612" y="1031622"/>
                  <a:pt x="165288" y="1423734"/>
                </a:cubicBezTo>
                <a:cubicBezTo>
                  <a:pt x="381188" y="1815846"/>
                  <a:pt x="784413" y="2423859"/>
                  <a:pt x="1346388" y="2747709"/>
                </a:cubicBezTo>
                <a:cubicBezTo>
                  <a:pt x="1908363" y="3071559"/>
                  <a:pt x="2722750" y="3219196"/>
                  <a:pt x="3537138" y="3366834"/>
                </a:cubicBezTo>
              </a:path>
            </a:pathLst>
          </a:custGeom>
          <a:ln w="28575">
            <a:solidFill>
              <a:srgbClr val="6666FF"/>
            </a:solidFill>
            <a:headEnd type="none" w="med" len="med"/>
            <a:tailEnd type="triangle" w="lg" len="lg"/>
          </a:ln>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cxnSp>
        <p:nvCxnSpPr>
          <p:cNvPr id="16" name="Straight Connector 15"/>
          <p:cNvCxnSpPr/>
          <p:nvPr/>
        </p:nvCxnSpPr>
        <p:spPr bwMode="auto">
          <a:xfrm>
            <a:off x="1440863" y="156557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18" name="Straight Connector 17"/>
          <p:cNvCxnSpPr/>
          <p:nvPr/>
        </p:nvCxnSpPr>
        <p:spPr bwMode="auto">
          <a:xfrm>
            <a:off x="1440858" y="191194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19" name="Straight Connector 18"/>
          <p:cNvCxnSpPr/>
          <p:nvPr/>
        </p:nvCxnSpPr>
        <p:spPr bwMode="auto">
          <a:xfrm>
            <a:off x="1440858" y="268782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20" name="Straight Connector 19"/>
          <p:cNvCxnSpPr/>
          <p:nvPr/>
        </p:nvCxnSpPr>
        <p:spPr bwMode="auto">
          <a:xfrm>
            <a:off x="1440858" y="304805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24" name="Straight Connector 23"/>
          <p:cNvCxnSpPr/>
          <p:nvPr/>
        </p:nvCxnSpPr>
        <p:spPr bwMode="auto">
          <a:xfrm>
            <a:off x="4779764" y="831279"/>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5" name="Straight Connector 24"/>
          <p:cNvCxnSpPr/>
          <p:nvPr/>
        </p:nvCxnSpPr>
        <p:spPr bwMode="auto">
          <a:xfrm>
            <a:off x="4017739" y="831279"/>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6" name="Straight Connector 25"/>
          <p:cNvCxnSpPr/>
          <p:nvPr/>
        </p:nvCxnSpPr>
        <p:spPr bwMode="auto">
          <a:xfrm>
            <a:off x="3255714" y="817424"/>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7" name="Straight Connector 26"/>
          <p:cNvCxnSpPr/>
          <p:nvPr/>
        </p:nvCxnSpPr>
        <p:spPr bwMode="auto">
          <a:xfrm>
            <a:off x="2507544" y="789714"/>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8" name="Straight Connector 27"/>
          <p:cNvCxnSpPr/>
          <p:nvPr/>
        </p:nvCxnSpPr>
        <p:spPr bwMode="auto">
          <a:xfrm flipH="1">
            <a:off x="4779763" y="4862957"/>
            <a:ext cx="1" cy="1246971"/>
          </a:xfrm>
          <a:prstGeom prst="line">
            <a:avLst/>
          </a:prstGeom>
          <a:noFill/>
          <a:ln w="25400" cap="flat" cmpd="sng" algn="ctr">
            <a:solidFill>
              <a:srgbClr val="FF0000"/>
            </a:solidFill>
            <a:prstDash val="dash"/>
            <a:round/>
            <a:headEnd type="none" w="med" len="med"/>
            <a:tailEnd type="none" w="med" len="med"/>
          </a:ln>
          <a:effectLst/>
        </p:spPr>
      </p:cxnSp>
      <p:sp>
        <p:nvSpPr>
          <p:cNvPr id="33" name="Right Brace 32"/>
          <p:cNvSpPr/>
          <p:nvPr/>
        </p:nvSpPr>
        <p:spPr bwMode="auto">
          <a:xfrm>
            <a:off x="7107375" y="2687826"/>
            <a:ext cx="180109" cy="367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4" name="Right Brace 33"/>
          <p:cNvSpPr/>
          <p:nvPr/>
        </p:nvSpPr>
        <p:spPr bwMode="auto">
          <a:xfrm>
            <a:off x="7107370" y="1551711"/>
            <a:ext cx="180109" cy="367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5" name="TextBox 34"/>
          <p:cNvSpPr txBox="1"/>
          <p:nvPr/>
        </p:nvSpPr>
        <p:spPr>
          <a:xfrm>
            <a:off x="7329049" y="1555586"/>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6" name="TextBox 35"/>
          <p:cNvSpPr txBox="1"/>
          <p:nvPr/>
        </p:nvSpPr>
        <p:spPr>
          <a:xfrm>
            <a:off x="7356754" y="2705546"/>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7" name="Left Brace 36"/>
          <p:cNvSpPr/>
          <p:nvPr/>
        </p:nvSpPr>
        <p:spPr bwMode="auto">
          <a:xfrm rot="16200000">
            <a:off x="3548915" y="3011265"/>
            <a:ext cx="209132" cy="230799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8" name="TextBox 37"/>
          <p:cNvSpPr txBox="1"/>
          <p:nvPr/>
        </p:nvSpPr>
        <p:spPr>
          <a:xfrm>
            <a:off x="3463494" y="4285011"/>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9" name="TextBox 38"/>
          <p:cNvSpPr txBox="1"/>
          <p:nvPr/>
        </p:nvSpPr>
        <p:spPr>
          <a:xfrm>
            <a:off x="4591250" y="6109928"/>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9" name="TextBox 8"/>
          <p:cNvSpPr txBox="1"/>
          <p:nvPr/>
        </p:nvSpPr>
        <p:spPr>
          <a:xfrm>
            <a:off x="886232" y="110827"/>
            <a:ext cx="2403222" cy="369332"/>
          </a:xfrm>
          <a:prstGeom prst="rect">
            <a:avLst/>
          </a:prstGeom>
          <a:noFill/>
        </p:spPr>
        <p:txBody>
          <a:bodyPr wrap="none" rtlCol="0">
            <a:spAutoFit/>
          </a:bodyPr>
          <a:lstStyle/>
          <a:p>
            <a:r>
              <a:rPr lang="en-US" dirty="0">
                <a:solidFill>
                  <a:srgbClr val="000000"/>
                </a:solidFill>
              </a:rPr>
              <a:t>I</a:t>
            </a:r>
            <a:r>
              <a:rPr lang="en-US" dirty="0" smtClean="0">
                <a:solidFill>
                  <a:srgbClr val="000000"/>
                </a:solidFill>
              </a:rPr>
              <a:t>terated admissibility: </a:t>
            </a:r>
            <a:endParaRPr lang="en-US" dirty="0">
              <a:solidFill>
                <a:srgbClr val="000000"/>
              </a:solidFill>
            </a:endParaRPr>
          </a:p>
        </p:txBody>
      </p:sp>
      <p:sp>
        <p:nvSpPr>
          <p:cNvPr id="10" name="TextBox 9"/>
          <p:cNvSpPr txBox="1"/>
          <p:nvPr/>
        </p:nvSpPr>
        <p:spPr>
          <a:xfrm>
            <a:off x="5404712" y="4035621"/>
            <a:ext cx="3410676" cy="1754326"/>
          </a:xfrm>
          <a:prstGeom prst="rect">
            <a:avLst/>
          </a:prstGeom>
          <a:noFill/>
        </p:spPr>
        <p:txBody>
          <a:bodyPr wrap="square" rtlCol="0">
            <a:spAutoFit/>
          </a:bodyPr>
          <a:lstStyle/>
          <a:p>
            <a:r>
              <a:rPr lang="en-US" dirty="0" smtClean="0">
                <a:solidFill>
                  <a:srgbClr val="000000"/>
                </a:solidFill>
              </a:rPr>
              <a:t>A naïve approach would delete</a:t>
            </a:r>
          </a:p>
          <a:p>
            <a:r>
              <a:rPr lang="en-US" dirty="0" smtClean="0">
                <a:solidFill>
                  <a:srgbClr val="000000"/>
                </a:solidFill>
              </a:rPr>
              <a:t>MB in the second step, which is</a:t>
            </a:r>
          </a:p>
          <a:p>
            <a:r>
              <a:rPr lang="en-US" dirty="0">
                <a:solidFill>
                  <a:srgbClr val="000000"/>
                </a:solidFill>
              </a:rPr>
              <a:t>t</a:t>
            </a:r>
            <a:r>
              <a:rPr lang="en-US" dirty="0" smtClean="0">
                <a:solidFill>
                  <a:srgbClr val="000000"/>
                </a:solidFill>
              </a:rPr>
              <a:t>he only extensive-form </a:t>
            </a:r>
          </a:p>
          <a:p>
            <a:r>
              <a:rPr lang="en-US" dirty="0" err="1" smtClean="0">
                <a:solidFill>
                  <a:srgbClr val="000000"/>
                </a:solidFill>
              </a:rPr>
              <a:t>rationalizable</a:t>
            </a:r>
            <a:r>
              <a:rPr lang="en-US" dirty="0" smtClean="0">
                <a:solidFill>
                  <a:srgbClr val="000000"/>
                </a:solidFill>
              </a:rPr>
              <a:t> strategy (i.e., the only strategy capturing forward induction)! </a:t>
            </a:r>
            <a:endParaRPr lang="en-US" dirty="0">
              <a:solidFill>
                <a:srgbClr val="000000"/>
              </a:solidFill>
            </a:endParaRPr>
          </a:p>
        </p:txBody>
      </p:sp>
      <p:cxnSp>
        <p:nvCxnSpPr>
          <p:cNvPr id="13" name="Straight Connector 12"/>
          <p:cNvCxnSpPr/>
          <p:nvPr/>
        </p:nvCxnSpPr>
        <p:spPr bwMode="auto">
          <a:xfrm flipV="1">
            <a:off x="5555650" y="789714"/>
            <a:ext cx="0" cy="3131122"/>
          </a:xfrm>
          <a:prstGeom prst="line">
            <a:avLst/>
          </a:prstGeom>
          <a:noFill/>
          <a:ln w="25400" cap="flat" cmpd="sng" algn="ctr">
            <a:solidFill>
              <a:srgbClr val="C00000"/>
            </a:solidFill>
            <a:prstDash val="dash"/>
            <a:round/>
            <a:headEnd type="none" w="med" len="med"/>
            <a:tailEnd type="none" w="med" len="med"/>
          </a:ln>
          <a:effectLst/>
        </p:spPr>
      </p:cxnSp>
    </p:spTree>
    <p:extLst>
      <p:ext uri="{BB962C8B-B14F-4D97-AF65-F5344CB8AC3E}">
        <p14:creationId xmlns:p14="http://schemas.microsoft.com/office/powerpoint/2010/main" val="377040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9698725"/>
              </p:ext>
            </p:extLst>
          </p:nvPr>
        </p:nvGraphicFramePr>
        <p:xfrm>
          <a:off x="583605" y="633280"/>
          <a:ext cx="6096000" cy="2966720"/>
        </p:xfrm>
        <a:graphic>
          <a:graphicData uri="http://schemas.openxmlformats.org/drawingml/2006/table">
            <a:tbl>
              <a:tblPr firstRow="1" bandRow="1">
                <a:tableStyleId>{F5AB1C69-6EDB-4FF4-983F-18BD219EF322}</a:tableStyleId>
              </a:tblPr>
              <a:tblGrid>
                <a:gridCol w="762000"/>
                <a:gridCol w="762000"/>
                <a:gridCol w="762000"/>
                <a:gridCol w="762000"/>
                <a:gridCol w="762000"/>
                <a:gridCol w="762000"/>
                <a:gridCol w="762000"/>
                <a:gridCol w="762000"/>
              </a:tblGrid>
              <a:tr h="37084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T</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r>
                        <a:rPr lang="en-US" b="0" dirty="0" smtClean="0">
                          <a:solidFill>
                            <a:schemeClr val="tx1"/>
                          </a:solidFill>
                        </a:rPr>
                        <a:t>II</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BB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BS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rowSpan="6">
                  <a:txBody>
                    <a:bodyPr/>
                    <a:lstStyle/>
                    <a:p>
                      <a:pPr algn="ctr"/>
                      <a:r>
                        <a:rPr lang="en-US" dirty="0" smtClean="0"/>
                        <a:t>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nB</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nS</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nM</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r>
                        <a:rPr lang="en-US" baseline="0" dirty="0" smtClean="0"/>
                        <a:t>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t*B*</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t*S*</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t*M*</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r>
                        <a:rPr lang="en-US" baseline="0" dirty="0" smtClean="0"/>
                        <a:t> 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ounded Rectangle 2"/>
          <p:cNvSpPr/>
          <p:nvPr/>
        </p:nvSpPr>
        <p:spPr bwMode="auto">
          <a:xfrm>
            <a:off x="2117129" y="1379405"/>
            <a:ext cx="4562475" cy="1104900"/>
          </a:xfrm>
          <a:prstGeom prst="roundRect">
            <a:avLst/>
          </a:prstGeom>
          <a:noFill/>
          <a:ln w="25400" cap="flat" cmpd="sng" algn="ctr">
            <a:solidFill>
              <a:srgbClr val="0099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4" name="Rounded Rectangle 3"/>
          <p:cNvSpPr/>
          <p:nvPr/>
        </p:nvSpPr>
        <p:spPr bwMode="auto">
          <a:xfrm>
            <a:off x="2107604" y="2503355"/>
            <a:ext cx="4562475" cy="1104900"/>
          </a:xfrm>
          <a:prstGeom prst="roundRect">
            <a:avLst/>
          </a:prstGeom>
          <a:noFill/>
          <a:ln w="25400" cap="flat" cmpd="sng" algn="ctr">
            <a:solidFill>
              <a:srgbClr val="7030A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5" name="Rounded Rectangle 4"/>
          <p:cNvSpPr/>
          <p:nvPr/>
        </p:nvSpPr>
        <p:spPr bwMode="auto">
          <a:xfrm>
            <a:off x="1993305" y="1046030"/>
            <a:ext cx="4772025" cy="2657475"/>
          </a:xfrm>
          <a:prstGeom prst="roundRect">
            <a:avLst/>
          </a:prstGeom>
          <a:noFill/>
          <a:ln w="25400" cap="flat" cmpd="sng" algn="ctr">
            <a:solidFill>
              <a:srgbClr val="0099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graphicFrame>
        <p:nvGraphicFramePr>
          <p:cNvPr id="6" name="Group 102"/>
          <p:cNvGraphicFramePr>
            <a:graphicFrameLocks noGrp="1"/>
          </p:cNvGraphicFramePr>
          <p:nvPr>
            <p:extLst>
              <p:ext uri="{D42A27DB-BD31-4B8C-83A1-F6EECF244321}">
                <p14:modId xmlns:p14="http://schemas.microsoft.com/office/powerpoint/2010/main" val="3755547014"/>
              </p:ext>
            </p:extLst>
          </p:nvPr>
        </p:nvGraphicFramePr>
        <p:xfrm>
          <a:off x="3095030" y="4649655"/>
          <a:ext cx="1931988" cy="125832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7" name="Rounded Rectangle 6"/>
          <p:cNvSpPr/>
          <p:nvPr/>
        </p:nvSpPr>
        <p:spPr bwMode="auto">
          <a:xfrm>
            <a:off x="3803055" y="5217980"/>
            <a:ext cx="1323975" cy="771525"/>
          </a:xfrm>
          <a:prstGeom prst="roundRect">
            <a:avLst/>
          </a:prstGeom>
          <a:noFill/>
          <a:ln w="25400" cap="flat" cmpd="sng" algn="ctr">
            <a:solidFill>
              <a:srgbClr val="7030A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8" name="Left Brace 7"/>
          <p:cNvSpPr/>
          <p:nvPr/>
        </p:nvSpPr>
        <p:spPr bwMode="auto">
          <a:xfrm>
            <a:off x="983655" y="1379405"/>
            <a:ext cx="276225" cy="1104900"/>
          </a:xfrm>
          <a:prstGeom prst="leftBrace">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14" name="Freeform 13"/>
          <p:cNvSpPr/>
          <p:nvPr/>
        </p:nvSpPr>
        <p:spPr>
          <a:xfrm>
            <a:off x="265917" y="1927347"/>
            <a:ext cx="3537138" cy="3366834"/>
          </a:xfrm>
          <a:custGeom>
            <a:avLst/>
            <a:gdLst>
              <a:gd name="connsiteX0" fmla="*/ 708905 w 3537830"/>
              <a:gd name="connsiteY0" fmla="*/ 17088 h 3379413"/>
              <a:gd name="connsiteX1" fmla="*/ 394580 w 3537830"/>
              <a:gd name="connsiteY1" fmla="*/ 45663 h 3379413"/>
              <a:gd name="connsiteX2" fmla="*/ 32630 w 3537830"/>
              <a:gd name="connsiteY2" fmla="*/ 407613 h 3379413"/>
              <a:gd name="connsiteX3" fmla="*/ 165980 w 3537830"/>
              <a:gd name="connsiteY3" fmla="*/ 1436313 h 3379413"/>
              <a:gd name="connsiteX4" fmla="*/ 1347080 w 3537830"/>
              <a:gd name="connsiteY4" fmla="*/ 2760288 h 3379413"/>
              <a:gd name="connsiteX5" fmla="*/ 3537830 w 3537830"/>
              <a:gd name="connsiteY5" fmla="*/ 3379413 h 3379413"/>
              <a:gd name="connsiteX0" fmla="*/ 704831 w 3533756"/>
              <a:gd name="connsiteY0" fmla="*/ 4509 h 3366834"/>
              <a:gd name="connsiteX1" fmla="*/ 333356 w 3533756"/>
              <a:gd name="connsiteY1" fmla="*/ 90234 h 3366834"/>
              <a:gd name="connsiteX2" fmla="*/ 28556 w 3533756"/>
              <a:gd name="connsiteY2" fmla="*/ 395034 h 3366834"/>
              <a:gd name="connsiteX3" fmla="*/ 161906 w 3533756"/>
              <a:gd name="connsiteY3" fmla="*/ 1423734 h 3366834"/>
              <a:gd name="connsiteX4" fmla="*/ 1343006 w 3533756"/>
              <a:gd name="connsiteY4" fmla="*/ 2747709 h 3366834"/>
              <a:gd name="connsiteX5" fmla="*/ 3533756 w 3533756"/>
              <a:gd name="connsiteY5" fmla="*/ 3366834 h 3366834"/>
              <a:gd name="connsiteX0" fmla="*/ 704831 w 3533756"/>
              <a:gd name="connsiteY0" fmla="*/ 4509 h 3366834"/>
              <a:gd name="connsiteX1" fmla="*/ 333356 w 3533756"/>
              <a:gd name="connsiteY1" fmla="*/ 90234 h 3366834"/>
              <a:gd name="connsiteX2" fmla="*/ 28556 w 3533756"/>
              <a:gd name="connsiteY2" fmla="*/ 395034 h 3366834"/>
              <a:gd name="connsiteX3" fmla="*/ 161906 w 3533756"/>
              <a:gd name="connsiteY3" fmla="*/ 1423734 h 3366834"/>
              <a:gd name="connsiteX4" fmla="*/ 1343006 w 3533756"/>
              <a:gd name="connsiteY4" fmla="*/ 2747709 h 3366834"/>
              <a:gd name="connsiteX5" fmla="*/ 3533756 w 3533756"/>
              <a:gd name="connsiteY5" fmla="*/ 3366834 h 3366834"/>
              <a:gd name="connsiteX0" fmla="*/ 692434 w 3521359"/>
              <a:gd name="connsiteY0" fmla="*/ 4509 h 3366834"/>
              <a:gd name="connsiteX1" fmla="*/ 320959 w 3521359"/>
              <a:gd name="connsiteY1" fmla="*/ 90234 h 3366834"/>
              <a:gd name="connsiteX2" fmla="*/ 35209 w 3521359"/>
              <a:gd name="connsiteY2" fmla="*/ 395034 h 3366834"/>
              <a:gd name="connsiteX3" fmla="*/ 149509 w 3521359"/>
              <a:gd name="connsiteY3" fmla="*/ 1423734 h 3366834"/>
              <a:gd name="connsiteX4" fmla="*/ 1330609 w 3521359"/>
              <a:gd name="connsiteY4" fmla="*/ 2747709 h 3366834"/>
              <a:gd name="connsiteX5" fmla="*/ 3521359 w 3521359"/>
              <a:gd name="connsiteY5" fmla="*/ 3366834 h 3366834"/>
              <a:gd name="connsiteX0" fmla="*/ 708213 w 3537138"/>
              <a:gd name="connsiteY0" fmla="*/ 4509 h 3366834"/>
              <a:gd name="connsiteX1" fmla="*/ 336738 w 3537138"/>
              <a:gd name="connsiteY1" fmla="*/ 90234 h 3366834"/>
              <a:gd name="connsiteX2" fmla="*/ 50988 w 3537138"/>
              <a:gd name="connsiteY2" fmla="*/ 395034 h 3366834"/>
              <a:gd name="connsiteX3" fmla="*/ 165288 w 3537138"/>
              <a:gd name="connsiteY3" fmla="*/ 1423734 h 3366834"/>
              <a:gd name="connsiteX4" fmla="*/ 1346388 w 3537138"/>
              <a:gd name="connsiteY4" fmla="*/ 2747709 h 3366834"/>
              <a:gd name="connsiteX5" fmla="*/ 3537138 w 3537138"/>
              <a:gd name="connsiteY5" fmla="*/ 3366834 h 336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7138" h="3366834">
                <a:moveTo>
                  <a:pt x="708213" y="4509"/>
                </a:moveTo>
                <a:cubicBezTo>
                  <a:pt x="607406" y="-13747"/>
                  <a:pt x="446275" y="25147"/>
                  <a:pt x="336738" y="90234"/>
                </a:cubicBezTo>
                <a:cubicBezTo>
                  <a:pt x="227201" y="155321"/>
                  <a:pt x="117663" y="172784"/>
                  <a:pt x="50988" y="395034"/>
                </a:cubicBezTo>
                <a:cubicBezTo>
                  <a:pt x="-15687" y="617284"/>
                  <a:pt x="-50612" y="1031622"/>
                  <a:pt x="165288" y="1423734"/>
                </a:cubicBezTo>
                <a:cubicBezTo>
                  <a:pt x="381188" y="1815846"/>
                  <a:pt x="784413" y="2423859"/>
                  <a:pt x="1346388" y="2747709"/>
                </a:cubicBezTo>
                <a:cubicBezTo>
                  <a:pt x="1908363" y="3071559"/>
                  <a:pt x="2722750" y="3219196"/>
                  <a:pt x="3537138" y="3366834"/>
                </a:cubicBezTo>
              </a:path>
            </a:pathLst>
          </a:custGeom>
          <a:ln w="28575">
            <a:solidFill>
              <a:srgbClr val="6666FF"/>
            </a:solidFill>
            <a:headEnd type="none" w="med" len="med"/>
            <a:tailEnd type="triangle" w="lg" len="lg"/>
          </a:ln>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cxnSp>
        <p:nvCxnSpPr>
          <p:cNvPr id="16" name="Straight Connector 15"/>
          <p:cNvCxnSpPr/>
          <p:nvPr/>
        </p:nvCxnSpPr>
        <p:spPr bwMode="auto">
          <a:xfrm>
            <a:off x="1440863" y="156557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18" name="Straight Connector 17"/>
          <p:cNvCxnSpPr/>
          <p:nvPr/>
        </p:nvCxnSpPr>
        <p:spPr bwMode="auto">
          <a:xfrm>
            <a:off x="1440858" y="191194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19" name="Straight Connector 18"/>
          <p:cNvCxnSpPr/>
          <p:nvPr/>
        </p:nvCxnSpPr>
        <p:spPr bwMode="auto">
          <a:xfrm>
            <a:off x="1440858" y="268782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20" name="Straight Connector 19"/>
          <p:cNvCxnSpPr/>
          <p:nvPr/>
        </p:nvCxnSpPr>
        <p:spPr bwMode="auto">
          <a:xfrm>
            <a:off x="1440858" y="304805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24" name="Straight Connector 23"/>
          <p:cNvCxnSpPr/>
          <p:nvPr/>
        </p:nvCxnSpPr>
        <p:spPr bwMode="auto">
          <a:xfrm>
            <a:off x="4779764" y="831279"/>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5" name="Straight Connector 24"/>
          <p:cNvCxnSpPr/>
          <p:nvPr/>
        </p:nvCxnSpPr>
        <p:spPr bwMode="auto">
          <a:xfrm>
            <a:off x="4017739" y="831279"/>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6" name="Straight Connector 25"/>
          <p:cNvCxnSpPr/>
          <p:nvPr/>
        </p:nvCxnSpPr>
        <p:spPr bwMode="auto">
          <a:xfrm>
            <a:off x="3255714" y="817424"/>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7" name="Straight Connector 26"/>
          <p:cNvCxnSpPr/>
          <p:nvPr/>
        </p:nvCxnSpPr>
        <p:spPr bwMode="auto">
          <a:xfrm>
            <a:off x="2507544" y="789714"/>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8" name="Straight Connector 27"/>
          <p:cNvCxnSpPr/>
          <p:nvPr/>
        </p:nvCxnSpPr>
        <p:spPr bwMode="auto">
          <a:xfrm flipH="1">
            <a:off x="4779763" y="4862957"/>
            <a:ext cx="1" cy="1246971"/>
          </a:xfrm>
          <a:prstGeom prst="line">
            <a:avLst/>
          </a:prstGeom>
          <a:noFill/>
          <a:ln w="25400" cap="flat" cmpd="sng" algn="ctr">
            <a:solidFill>
              <a:srgbClr val="FF0000"/>
            </a:solidFill>
            <a:prstDash val="dash"/>
            <a:round/>
            <a:headEnd type="none" w="med" len="med"/>
            <a:tailEnd type="none" w="med" len="med"/>
          </a:ln>
          <a:effectLst/>
        </p:spPr>
      </p:cxnSp>
      <p:sp>
        <p:nvSpPr>
          <p:cNvPr id="33" name="Right Brace 32"/>
          <p:cNvSpPr/>
          <p:nvPr/>
        </p:nvSpPr>
        <p:spPr bwMode="auto">
          <a:xfrm>
            <a:off x="7107375" y="2687826"/>
            <a:ext cx="180109" cy="367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4" name="Right Brace 33"/>
          <p:cNvSpPr/>
          <p:nvPr/>
        </p:nvSpPr>
        <p:spPr bwMode="auto">
          <a:xfrm>
            <a:off x="7107370" y="1551711"/>
            <a:ext cx="180109" cy="367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5" name="TextBox 34"/>
          <p:cNvSpPr txBox="1"/>
          <p:nvPr/>
        </p:nvSpPr>
        <p:spPr>
          <a:xfrm>
            <a:off x="7329049" y="1555586"/>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6" name="TextBox 35"/>
          <p:cNvSpPr txBox="1"/>
          <p:nvPr/>
        </p:nvSpPr>
        <p:spPr>
          <a:xfrm>
            <a:off x="7356754" y="2705546"/>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7" name="Left Brace 36"/>
          <p:cNvSpPr/>
          <p:nvPr/>
        </p:nvSpPr>
        <p:spPr bwMode="auto">
          <a:xfrm rot="16200000">
            <a:off x="3548915" y="3011265"/>
            <a:ext cx="209132" cy="230799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8" name="TextBox 37"/>
          <p:cNvSpPr txBox="1"/>
          <p:nvPr/>
        </p:nvSpPr>
        <p:spPr>
          <a:xfrm>
            <a:off x="3463494" y="4285011"/>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9" name="TextBox 38"/>
          <p:cNvSpPr txBox="1"/>
          <p:nvPr/>
        </p:nvSpPr>
        <p:spPr>
          <a:xfrm>
            <a:off x="4591250" y="6109928"/>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9" name="TextBox 8"/>
          <p:cNvSpPr txBox="1"/>
          <p:nvPr/>
        </p:nvSpPr>
        <p:spPr>
          <a:xfrm>
            <a:off x="886232" y="110827"/>
            <a:ext cx="3621504" cy="369332"/>
          </a:xfrm>
          <a:prstGeom prst="rect">
            <a:avLst/>
          </a:prstGeom>
          <a:noFill/>
        </p:spPr>
        <p:txBody>
          <a:bodyPr wrap="none" rtlCol="0">
            <a:spAutoFit/>
          </a:bodyPr>
          <a:lstStyle/>
          <a:p>
            <a:r>
              <a:rPr lang="en-US" dirty="0" smtClean="0">
                <a:solidFill>
                  <a:srgbClr val="000000"/>
                </a:solidFill>
              </a:rPr>
              <a:t>How about iterated admissibility? </a:t>
            </a:r>
            <a:endParaRPr lang="en-US" dirty="0">
              <a:solidFill>
                <a:srgbClr val="000000"/>
              </a:solidFill>
            </a:endParaRPr>
          </a:p>
        </p:txBody>
      </p:sp>
      <p:sp>
        <p:nvSpPr>
          <p:cNvPr id="10" name="TextBox 9"/>
          <p:cNvSpPr txBox="1"/>
          <p:nvPr/>
        </p:nvSpPr>
        <p:spPr>
          <a:xfrm>
            <a:off x="5404712" y="4035621"/>
            <a:ext cx="3448343" cy="1754326"/>
          </a:xfrm>
          <a:prstGeom prst="rect">
            <a:avLst/>
          </a:prstGeom>
          <a:noFill/>
        </p:spPr>
        <p:txBody>
          <a:bodyPr wrap="square" rtlCol="0">
            <a:spAutoFit/>
          </a:bodyPr>
          <a:lstStyle/>
          <a:p>
            <a:r>
              <a:rPr lang="en-US" dirty="0">
                <a:solidFill>
                  <a:srgbClr val="000000"/>
                </a:solidFill>
              </a:rPr>
              <a:t>A naïve approach would delete</a:t>
            </a:r>
          </a:p>
          <a:p>
            <a:r>
              <a:rPr lang="en-US" dirty="0">
                <a:solidFill>
                  <a:srgbClr val="000000"/>
                </a:solidFill>
              </a:rPr>
              <a:t>MB in the second step, which is</a:t>
            </a:r>
          </a:p>
          <a:p>
            <a:r>
              <a:rPr lang="en-US" dirty="0">
                <a:solidFill>
                  <a:srgbClr val="000000"/>
                </a:solidFill>
              </a:rPr>
              <a:t>the only extensive-form </a:t>
            </a:r>
          </a:p>
          <a:p>
            <a:r>
              <a:rPr lang="en-US" dirty="0" err="1">
                <a:solidFill>
                  <a:srgbClr val="000000"/>
                </a:solidFill>
              </a:rPr>
              <a:t>rationalizable</a:t>
            </a:r>
            <a:r>
              <a:rPr lang="en-US" dirty="0">
                <a:solidFill>
                  <a:srgbClr val="000000"/>
                </a:solidFill>
              </a:rPr>
              <a:t> strategy (i.e., the only strategy capturing forward induction)! </a:t>
            </a:r>
          </a:p>
        </p:txBody>
      </p:sp>
      <p:sp>
        <p:nvSpPr>
          <p:cNvPr id="11" name="TextBox 10"/>
          <p:cNvSpPr txBox="1"/>
          <p:nvPr/>
        </p:nvSpPr>
        <p:spPr>
          <a:xfrm>
            <a:off x="345887" y="6382275"/>
            <a:ext cx="8840882" cy="369332"/>
          </a:xfrm>
          <a:prstGeom prst="rect">
            <a:avLst/>
          </a:prstGeom>
          <a:noFill/>
        </p:spPr>
        <p:txBody>
          <a:bodyPr wrap="none" rtlCol="0">
            <a:spAutoFit/>
          </a:bodyPr>
          <a:lstStyle/>
          <a:p>
            <a:r>
              <a:rPr lang="en-US" dirty="0" smtClean="0">
                <a:solidFill>
                  <a:srgbClr val="000000"/>
                </a:solidFill>
              </a:rPr>
              <a:t>Iterated admissibility must rely on information sets (i.e., extensive-form structures). </a:t>
            </a:r>
            <a:endParaRPr lang="en-US" dirty="0">
              <a:solidFill>
                <a:srgbClr val="000000"/>
              </a:solidFill>
            </a:endParaRPr>
          </a:p>
        </p:txBody>
      </p:sp>
      <p:cxnSp>
        <p:nvCxnSpPr>
          <p:cNvPr id="13" name="Straight Connector 12"/>
          <p:cNvCxnSpPr/>
          <p:nvPr/>
        </p:nvCxnSpPr>
        <p:spPr bwMode="auto">
          <a:xfrm flipV="1">
            <a:off x="5555650" y="789714"/>
            <a:ext cx="0" cy="3131122"/>
          </a:xfrm>
          <a:prstGeom prst="line">
            <a:avLst/>
          </a:prstGeom>
          <a:noFill/>
          <a:ln w="25400" cap="flat" cmpd="sng" algn="ctr">
            <a:solidFill>
              <a:srgbClr val="C00000"/>
            </a:solidFill>
            <a:prstDash val="dash"/>
            <a:round/>
            <a:headEnd type="none" w="med" len="med"/>
            <a:tailEnd type="none" w="med" len="med"/>
          </a:ln>
          <a:effectLst/>
        </p:spPr>
      </p:cxnSp>
    </p:spTree>
    <p:extLst>
      <p:ext uri="{BB962C8B-B14F-4D97-AF65-F5344CB8AC3E}">
        <p14:creationId xmlns:p14="http://schemas.microsoft.com/office/powerpoint/2010/main" val="374640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endCondLst>
                                    <p:cond evt="onNext" delay="0">
                                      <p:tgtEl>
                                        <p:sldTgt/>
                                      </p:tgtEl>
                                    </p:cond>
                                  </p:end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5568674"/>
              </p:ext>
            </p:extLst>
          </p:nvPr>
        </p:nvGraphicFramePr>
        <p:xfrm>
          <a:off x="583605" y="633280"/>
          <a:ext cx="6096000" cy="2966720"/>
        </p:xfrm>
        <a:graphic>
          <a:graphicData uri="http://schemas.openxmlformats.org/drawingml/2006/table">
            <a:tbl>
              <a:tblPr firstRow="1" bandRow="1">
                <a:tableStyleId>{F5AB1C69-6EDB-4FF4-983F-18BD219EF322}</a:tableStyleId>
              </a:tblPr>
              <a:tblGrid>
                <a:gridCol w="762000"/>
                <a:gridCol w="762000"/>
                <a:gridCol w="762000"/>
                <a:gridCol w="762000"/>
                <a:gridCol w="762000"/>
                <a:gridCol w="762000"/>
                <a:gridCol w="762000"/>
                <a:gridCol w="762000"/>
              </a:tblGrid>
              <a:tr h="37084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T</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r>
                        <a:rPr lang="en-US" b="0" dirty="0" smtClean="0">
                          <a:solidFill>
                            <a:schemeClr val="tx1"/>
                          </a:solidFill>
                        </a:rPr>
                        <a:t>II</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BB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BS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MB</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rowSpan="6">
                  <a:txBody>
                    <a:bodyPr/>
                    <a:lstStyle/>
                    <a:p>
                      <a:pPr algn="ctr"/>
                      <a:r>
                        <a:rPr lang="en-US" dirty="0" smtClean="0"/>
                        <a:t>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nB</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nS</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smtClean="0"/>
                        <a:t>nM</a:t>
                      </a:r>
                      <a:r>
                        <a:rPr lang="en-US" dirty="0" smtClean="0"/>
                        <a:t>**</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r>
                        <a:rPr lang="en-US" baseline="0" dirty="0" smtClean="0"/>
                        <a:t>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t*B*</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t*S*</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t*M*</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4, 0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r>
                        <a:rPr lang="en-US" baseline="0" dirty="0" smtClean="0"/>
                        <a:t> 6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2, 6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ounded Rectangle 2"/>
          <p:cNvSpPr/>
          <p:nvPr/>
        </p:nvSpPr>
        <p:spPr bwMode="auto">
          <a:xfrm>
            <a:off x="2117129" y="1379405"/>
            <a:ext cx="4562475" cy="1104900"/>
          </a:xfrm>
          <a:prstGeom prst="roundRect">
            <a:avLst/>
          </a:prstGeom>
          <a:noFill/>
          <a:ln w="25400" cap="flat" cmpd="sng" algn="ctr">
            <a:solidFill>
              <a:srgbClr val="0099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4" name="Rounded Rectangle 3"/>
          <p:cNvSpPr/>
          <p:nvPr/>
        </p:nvSpPr>
        <p:spPr bwMode="auto">
          <a:xfrm>
            <a:off x="2107604" y="2503355"/>
            <a:ext cx="4562475" cy="1104900"/>
          </a:xfrm>
          <a:prstGeom prst="roundRect">
            <a:avLst/>
          </a:prstGeom>
          <a:noFill/>
          <a:ln w="25400" cap="flat" cmpd="sng" algn="ctr">
            <a:solidFill>
              <a:srgbClr val="7030A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5" name="Rounded Rectangle 4"/>
          <p:cNvSpPr/>
          <p:nvPr/>
        </p:nvSpPr>
        <p:spPr bwMode="auto">
          <a:xfrm>
            <a:off x="1993305" y="1046030"/>
            <a:ext cx="4772025" cy="2657475"/>
          </a:xfrm>
          <a:prstGeom prst="roundRect">
            <a:avLst/>
          </a:prstGeom>
          <a:noFill/>
          <a:ln w="25400" cap="flat" cmpd="sng" algn="ctr">
            <a:solidFill>
              <a:srgbClr val="0099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graphicFrame>
        <p:nvGraphicFramePr>
          <p:cNvPr id="6" name="Group 102"/>
          <p:cNvGraphicFramePr>
            <a:graphicFrameLocks noGrp="1"/>
          </p:cNvGraphicFramePr>
          <p:nvPr>
            <p:extLst>
              <p:ext uri="{D42A27DB-BD31-4B8C-83A1-F6EECF244321}">
                <p14:modId xmlns:p14="http://schemas.microsoft.com/office/powerpoint/2010/main" val="3066168127"/>
              </p:ext>
            </p:extLst>
          </p:nvPr>
        </p:nvGraphicFramePr>
        <p:xfrm>
          <a:off x="3095030" y="4649655"/>
          <a:ext cx="1931988" cy="1258320"/>
        </p:xfrm>
        <a:graphic>
          <a:graphicData uri="http://schemas.openxmlformats.org/drawingml/2006/table">
            <a:tbl>
              <a:tblPr/>
              <a:tblGrid>
                <a:gridCol w="298450"/>
                <a:gridCol w="522288"/>
                <a:gridCol w="577850"/>
                <a:gridCol w="533400"/>
              </a:tblGrid>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II</a:t>
                      </a:r>
                    </a:p>
                  </a:txBody>
                  <a:tcPr marL="90000" marR="90000" marT="46800" marB="46800" anchor="ctr" horzOverflow="overflow">
                    <a:lnL>
                      <a:noFill/>
                    </a:lnL>
                    <a:lnR cap="flat">
                      <a:noFill/>
                    </a:lnR>
                    <a:lnT cap="flat">
                      <a:noFill/>
                    </a:lnT>
                    <a:lnB>
                      <a:noFill/>
                    </a:lnB>
                    <a:lnTlToBr>
                      <a:noFill/>
                    </a:lnTlToBr>
                    <a:lnBlToTr>
                      <a:noFill/>
                    </a:lnBlToTr>
                    <a:noFill/>
                  </a:tcPr>
                </a:tc>
                <a:tc hMerge="1">
                  <a:txBody>
                    <a:bodyPr/>
                    <a:lstStyle/>
                    <a:p>
                      <a:endParaRPr lang="en-US"/>
                    </a:p>
                  </a:txBody>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a:noFill/>
                    </a:lnR>
                    <a:lnT>
                      <a:noFill/>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a:t>
                      </a:r>
                    </a:p>
                  </a:txBody>
                  <a:tcPr marL="90000" marR="90000" marT="46800" marB="46800" anchor="ctr" horzOverflow="overflow">
                    <a:lnL>
                      <a:noFill/>
                    </a:lnL>
                    <a:lnR cap="flat">
                      <a:noFill/>
                    </a:lnR>
                    <a:lnT>
                      <a:noFill/>
                    </a:lnT>
                    <a:lnB w="12700" cap="flat" cmpd="sng" algn="ctr">
                      <a:solidFill>
                        <a:schemeClr val="tx1"/>
                      </a:solidFill>
                      <a:prstDash val="solid"/>
                      <a:round/>
                      <a:headEnd type="none" w="med" len="med"/>
                      <a:tailEnd type="none" w="lg" len="lg"/>
                    </a:lnB>
                    <a:lnTlToBr>
                      <a:noFill/>
                    </a:lnTlToBr>
                    <a:lnBlToTr>
                      <a:noFill/>
                    </a:lnBlToTr>
                    <a:noFill/>
                  </a:tcPr>
                </a:tc>
              </a:tr>
              <a:tr h="177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3, 1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1778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a:t>
                      </a:r>
                    </a:p>
                  </a:txBody>
                  <a:tcPr marL="90000" marR="90000" marT="46800" marB="46800" anchor="ctr" horzOverflow="overflow">
                    <a:lnL>
                      <a:noFill/>
                    </a:lnL>
                    <a:lnR w="12700" cap="flat" cmpd="sng" algn="ctr">
                      <a:solidFill>
                        <a:schemeClr val="tx1"/>
                      </a:solidFill>
                      <a:prstDash val="solid"/>
                      <a:round/>
                      <a:headEnd type="none" w="med" len="med"/>
                      <a:tailEnd type="none" w="lg" len="lg"/>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0, 1</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1, 0</a:t>
                      </a:r>
                    </a:p>
                  </a:txBody>
                  <a:tcPr marL="90000" marR="90000" marT="46800" marB="4680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7" name="Rounded Rectangle 6"/>
          <p:cNvSpPr/>
          <p:nvPr/>
        </p:nvSpPr>
        <p:spPr bwMode="auto">
          <a:xfrm>
            <a:off x="3803055" y="5217980"/>
            <a:ext cx="1323975" cy="771525"/>
          </a:xfrm>
          <a:prstGeom prst="roundRect">
            <a:avLst/>
          </a:prstGeom>
          <a:noFill/>
          <a:ln w="25400" cap="flat" cmpd="sng" algn="ctr">
            <a:solidFill>
              <a:srgbClr val="7030A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8" name="Left Brace 7"/>
          <p:cNvSpPr/>
          <p:nvPr/>
        </p:nvSpPr>
        <p:spPr bwMode="auto">
          <a:xfrm>
            <a:off x="983655" y="1379405"/>
            <a:ext cx="276225" cy="1104900"/>
          </a:xfrm>
          <a:prstGeom prst="leftBrace">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14" name="Freeform 13"/>
          <p:cNvSpPr/>
          <p:nvPr/>
        </p:nvSpPr>
        <p:spPr>
          <a:xfrm>
            <a:off x="265917" y="1927347"/>
            <a:ext cx="3537138" cy="3366834"/>
          </a:xfrm>
          <a:custGeom>
            <a:avLst/>
            <a:gdLst>
              <a:gd name="connsiteX0" fmla="*/ 708905 w 3537830"/>
              <a:gd name="connsiteY0" fmla="*/ 17088 h 3379413"/>
              <a:gd name="connsiteX1" fmla="*/ 394580 w 3537830"/>
              <a:gd name="connsiteY1" fmla="*/ 45663 h 3379413"/>
              <a:gd name="connsiteX2" fmla="*/ 32630 w 3537830"/>
              <a:gd name="connsiteY2" fmla="*/ 407613 h 3379413"/>
              <a:gd name="connsiteX3" fmla="*/ 165980 w 3537830"/>
              <a:gd name="connsiteY3" fmla="*/ 1436313 h 3379413"/>
              <a:gd name="connsiteX4" fmla="*/ 1347080 w 3537830"/>
              <a:gd name="connsiteY4" fmla="*/ 2760288 h 3379413"/>
              <a:gd name="connsiteX5" fmla="*/ 3537830 w 3537830"/>
              <a:gd name="connsiteY5" fmla="*/ 3379413 h 3379413"/>
              <a:gd name="connsiteX0" fmla="*/ 704831 w 3533756"/>
              <a:gd name="connsiteY0" fmla="*/ 4509 h 3366834"/>
              <a:gd name="connsiteX1" fmla="*/ 333356 w 3533756"/>
              <a:gd name="connsiteY1" fmla="*/ 90234 h 3366834"/>
              <a:gd name="connsiteX2" fmla="*/ 28556 w 3533756"/>
              <a:gd name="connsiteY2" fmla="*/ 395034 h 3366834"/>
              <a:gd name="connsiteX3" fmla="*/ 161906 w 3533756"/>
              <a:gd name="connsiteY3" fmla="*/ 1423734 h 3366834"/>
              <a:gd name="connsiteX4" fmla="*/ 1343006 w 3533756"/>
              <a:gd name="connsiteY4" fmla="*/ 2747709 h 3366834"/>
              <a:gd name="connsiteX5" fmla="*/ 3533756 w 3533756"/>
              <a:gd name="connsiteY5" fmla="*/ 3366834 h 3366834"/>
              <a:gd name="connsiteX0" fmla="*/ 704831 w 3533756"/>
              <a:gd name="connsiteY0" fmla="*/ 4509 h 3366834"/>
              <a:gd name="connsiteX1" fmla="*/ 333356 w 3533756"/>
              <a:gd name="connsiteY1" fmla="*/ 90234 h 3366834"/>
              <a:gd name="connsiteX2" fmla="*/ 28556 w 3533756"/>
              <a:gd name="connsiteY2" fmla="*/ 395034 h 3366834"/>
              <a:gd name="connsiteX3" fmla="*/ 161906 w 3533756"/>
              <a:gd name="connsiteY3" fmla="*/ 1423734 h 3366834"/>
              <a:gd name="connsiteX4" fmla="*/ 1343006 w 3533756"/>
              <a:gd name="connsiteY4" fmla="*/ 2747709 h 3366834"/>
              <a:gd name="connsiteX5" fmla="*/ 3533756 w 3533756"/>
              <a:gd name="connsiteY5" fmla="*/ 3366834 h 3366834"/>
              <a:gd name="connsiteX0" fmla="*/ 692434 w 3521359"/>
              <a:gd name="connsiteY0" fmla="*/ 4509 h 3366834"/>
              <a:gd name="connsiteX1" fmla="*/ 320959 w 3521359"/>
              <a:gd name="connsiteY1" fmla="*/ 90234 h 3366834"/>
              <a:gd name="connsiteX2" fmla="*/ 35209 w 3521359"/>
              <a:gd name="connsiteY2" fmla="*/ 395034 h 3366834"/>
              <a:gd name="connsiteX3" fmla="*/ 149509 w 3521359"/>
              <a:gd name="connsiteY3" fmla="*/ 1423734 h 3366834"/>
              <a:gd name="connsiteX4" fmla="*/ 1330609 w 3521359"/>
              <a:gd name="connsiteY4" fmla="*/ 2747709 h 3366834"/>
              <a:gd name="connsiteX5" fmla="*/ 3521359 w 3521359"/>
              <a:gd name="connsiteY5" fmla="*/ 3366834 h 3366834"/>
              <a:gd name="connsiteX0" fmla="*/ 708213 w 3537138"/>
              <a:gd name="connsiteY0" fmla="*/ 4509 h 3366834"/>
              <a:gd name="connsiteX1" fmla="*/ 336738 w 3537138"/>
              <a:gd name="connsiteY1" fmla="*/ 90234 h 3366834"/>
              <a:gd name="connsiteX2" fmla="*/ 50988 w 3537138"/>
              <a:gd name="connsiteY2" fmla="*/ 395034 h 3366834"/>
              <a:gd name="connsiteX3" fmla="*/ 165288 w 3537138"/>
              <a:gd name="connsiteY3" fmla="*/ 1423734 h 3366834"/>
              <a:gd name="connsiteX4" fmla="*/ 1346388 w 3537138"/>
              <a:gd name="connsiteY4" fmla="*/ 2747709 h 3366834"/>
              <a:gd name="connsiteX5" fmla="*/ 3537138 w 3537138"/>
              <a:gd name="connsiteY5" fmla="*/ 3366834 h 336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7138" h="3366834">
                <a:moveTo>
                  <a:pt x="708213" y="4509"/>
                </a:moveTo>
                <a:cubicBezTo>
                  <a:pt x="607406" y="-13747"/>
                  <a:pt x="446275" y="25147"/>
                  <a:pt x="336738" y="90234"/>
                </a:cubicBezTo>
                <a:cubicBezTo>
                  <a:pt x="227201" y="155321"/>
                  <a:pt x="117663" y="172784"/>
                  <a:pt x="50988" y="395034"/>
                </a:cubicBezTo>
                <a:cubicBezTo>
                  <a:pt x="-15687" y="617284"/>
                  <a:pt x="-50612" y="1031622"/>
                  <a:pt x="165288" y="1423734"/>
                </a:cubicBezTo>
                <a:cubicBezTo>
                  <a:pt x="381188" y="1815846"/>
                  <a:pt x="784413" y="2423859"/>
                  <a:pt x="1346388" y="2747709"/>
                </a:cubicBezTo>
                <a:cubicBezTo>
                  <a:pt x="1908363" y="3071559"/>
                  <a:pt x="2722750" y="3219196"/>
                  <a:pt x="3537138" y="3366834"/>
                </a:cubicBezTo>
              </a:path>
            </a:pathLst>
          </a:custGeom>
          <a:ln w="28575">
            <a:solidFill>
              <a:srgbClr val="6666FF"/>
            </a:solidFill>
            <a:headEnd type="none" w="med" len="med"/>
            <a:tailEnd type="triangle" w="lg" len="lg"/>
          </a:ln>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cxnSp>
        <p:nvCxnSpPr>
          <p:cNvPr id="16" name="Straight Connector 15"/>
          <p:cNvCxnSpPr/>
          <p:nvPr/>
        </p:nvCxnSpPr>
        <p:spPr bwMode="auto">
          <a:xfrm>
            <a:off x="1440863" y="156557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18" name="Straight Connector 17"/>
          <p:cNvCxnSpPr/>
          <p:nvPr/>
        </p:nvCxnSpPr>
        <p:spPr bwMode="auto">
          <a:xfrm>
            <a:off x="1440858" y="191194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19" name="Straight Connector 18"/>
          <p:cNvCxnSpPr/>
          <p:nvPr/>
        </p:nvCxnSpPr>
        <p:spPr bwMode="auto">
          <a:xfrm>
            <a:off x="1440858" y="268782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20" name="Straight Connector 19"/>
          <p:cNvCxnSpPr/>
          <p:nvPr/>
        </p:nvCxnSpPr>
        <p:spPr bwMode="auto">
          <a:xfrm>
            <a:off x="1440858" y="304805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24" name="Straight Connector 23"/>
          <p:cNvCxnSpPr/>
          <p:nvPr/>
        </p:nvCxnSpPr>
        <p:spPr bwMode="auto">
          <a:xfrm>
            <a:off x="4779764" y="831279"/>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5" name="Straight Connector 24"/>
          <p:cNvCxnSpPr/>
          <p:nvPr/>
        </p:nvCxnSpPr>
        <p:spPr bwMode="auto">
          <a:xfrm>
            <a:off x="4017739" y="831279"/>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6" name="Straight Connector 25"/>
          <p:cNvCxnSpPr/>
          <p:nvPr/>
        </p:nvCxnSpPr>
        <p:spPr bwMode="auto">
          <a:xfrm>
            <a:off x="3255714" y="817424"/>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7" name="Straight Connector 26"/>
          <p:cNvCxnSpPr/>
          <p:nvPr/>
        </p:nvCxnSpPr>
        <p:spPr bwMode="auto">
          <a:xfrm>
            <a:off x="2507544" y="789714"/>
            <a:ext cx="13854" cy="3228109"/>
          </a:xfrm>
          <a:prstGeom prst="line">
            <a:avLst/>
          </a:prstGeom>
          <a:noFill/>
          <a:ln w="25400" cap="flat" cmpd="sng" algn="ctr">
            <a:solidFill>
              <a:srgbClr val="FF0000"/>
            </a:solidFill>
            <a:prstDash val="dash"/>
            <a:round/>
            <a:headEnd type="none" w="med" len="med"/>
            <a:tailEnd type="none" w="med" len="med"/>
          </a:ln>
          <a:effectLst/>
        </p:spPr>
      </p:cxnSp>
      <p:cxnSp>
        <p:nvCxnSpPr>
          <p:cNvPr id="28" name="Straight Connector 27"/>
          <p:cNvCxnSpPr/>
          <p:nvPr/>
        </p:nvCxnSpPr>
        <p:spPr bwMode="auto">
          <a:xfrm flipH="1">
            <a:off x="4779763" y="4862957"/>
            <a:ext cx="1" cy="1246971"/>
          </a:xfrm>
          <a:prstGeom prst="line">
            <a:avLst/>
          </a:prstGeom>
          <a:noFill/>
          <a:ln w="25400" cap="flat" cmpd="sng" algn="ctr">
            <a:solidFill>
              <a:srgbClr val="FF0000"/>
            </a:solidFill>
            <a:prstDash val="dash"/>
            <a:round/>
            <a:headEnd type="none" w="med" len="med"/>
            <a:tailEnd type="none" w="med" len="med"/>
          </a:ln>
          <a:effectLst/>
        </p:spPr>
      </p:cxnSp>
      <p:sp>
        <p:nvSpPr>
          <p:cNvPr id="33" name="Right Brace 32"/>
          <p:cNvSpPr/>
          <p:nvPr/>
        </p:nvSpPr>
        <p:spPr bwMode="auto">
          <a:xfrm>
            <a:off x="7107375" y="2687826"/>
            <a:ext cx="180109" cy="367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4" name="Right Brace 33"/>
          <p:cNvSpPr/>
          <p:nvPr/>
        </p:nvSpPr>
        <p:spPr bwMode="auto">
          <a:xfrm>
            <a:off x="7107370" y="1551711"/>
            <a:ext cx="180109" cy="367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5" name="TextBox 34"/>
          <p:cNvSpPr txBox="1"/>
          <p:nvPr/>
        </p:nvSpPr>
        <p:spPr>
          <a:xfrm>
            <a:off x="7329049" y="1555586"/>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6" name="TextBox 35"/>
          <p:cNvSpPr txBox="1"/>
          <p:nvPr/>
        </p:nvSpPr>
        <p:spPr>
          <a:xfrm>
            <a:off x="7356754" y="2705546"/>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7" name="Left Brace 36"/>
          <p:cNvSpPr/>
          <p:nvPr/>
        </p:nvSpPr>
        <p:spPr bwMode="auto">
          <a:xfrm rot="16200000">
            <a:off x="3548915" y="3011265"/>
            <a:ext cx="209132" cy="230799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8" name="TextBox 37"/>
          <p:cNvSpPr txBox="1"/>
          <p:nvPr/>
        </p:nvSpPr>
        <p:spPr>
          <a:xfrm>
            <a:off x="3463494" y="4285011"/>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39" name="TextBox 38"/>
          <p:cNvSpPr txBox="1"/>
          <p:nvPr/>
        </p:nvSpPr>
        <p:spPr>
          <a:xfrm>
            <a:off x="4591250" y="6109928"/>
            <a:ext cx="377026" cy="369332"/>
          </a:xfrm>
          <a:prstGeom prst="rect">
            <a:avLst/>
          </a:prstGeom>
          <a:noFill/>
        </p:spPr>
        <p:txBody>
          <a:bodyPr wrap="none" rtlCol="0">
            <a:spAutoFit/>
          </a:bodyPr>
          <a:lstStyle/>
          <a:p>
            <a:r>
              <a:rPr lang="en-US" dirty="0" smtClean="0">
                <a:solidFill>
                  <a:srgbClr val="000000"/>
                </a:solidFill>
              </a:rPr>
              <a:t>1.</a:t>
            </a:r>
            <a:endParaRPr lang="en-US" dirty="0">
              <a:solidFill>
                <a:srgbClr val="000000"/>
              </a:solidFill>
            </a:endParaRPr>
          </a:p>
        </p:txBody>
      </p:sp>
      <p:sp>
        <p:nvSpPr>
          <p:cNvPr id="9" name="TextBox 8"/>
          <p:cNvSpPr txBox="1"/>
          <p:nvPr/>
        </p:nvSpPr>
        <p:spPr>
          <a:xfrm>
            <a:off x="886232" y="110827"/>
            <a:ext cx="3621504" cy="369332"/>
          </a:xfrm>
          <a:prstGeom prst="rect">
            <a:avLst/>
          </a:prstGeom>
          <a:noFill/>
        </p:spPr>
        <p:txBody>
          <a:bodyPr wrap="none" rtlCol="0">
            <a:spAutoFit/>
          </a:bodyPr>
          <a:lstStyle/>
          <a:p>
            <a:r>
              <a:rPr lang="en-US" dirty="0" smtClean="0">
                <a:solidFill>
                  <a:srgbClr val="000000"/>
                </a:solidFill>
              </a:rPr>
              <a:t>How about iterated admissibility? </a:t>
            </a:r>
            <a:endParaRPr lang="en-US" dirty="0">
              <a:solidFill>
                <a:srgbClr val="000000"/>
              </a:solidFill>
            </a:endParaRPr>
          </a:p>
        </p:txBody>
      </p:sp>
      <p:sp>
        <p:nvSpPr>
          <p:cNvPr id="10" name="TextBox 9"/>
          <p:cNvSpPr txBox="1"/>
          <p:nvPr/>
        </p:nvSpPr>
        <p:spPr>
          <a:xfrm>
            <a:off x="5404712" y="4035621"/>
            <a:ext cx="3396388" cy="1754326"/>
          </a:xfrm>
          <a:prstGeom prst="rect">
            <a:avLst/>
          </a:prstGeom>
          <a:noFill/>
        </p:spPr>
        <p:txBody>
          <a:bodyPr wrap="square" rtlCol="0">
            <a:spAutoFit/>
          </a:bodyPr>
          <a:lstStyle/>
          <a:p>
            <a:r>
              <a:rPr lang="en-US" dirty="0">
                <a:solidFill>
                  <a:srgbClr val="000000"/>
                </a:solidFill>
              </a:rPr>
              <a:t>A naïve approach would delete</a:t>
            </a:r>
          </a:p>
          <a:p>
            <a:r>
              <a:rPr lang="en-US" dirty="0">
                <a:solidFill>
                  <a:srgbClr val="000000"/>
                </a:solidFill>
              </a:rPr>
              <a:t>MB in the second step, which is</a:t>
            </a:r>
          </a:p>
          <a:p>
            <a:r>
              <a:rPr lang="en-US" dirty="0">
                <a:solidFill>
                  <a:srgbClr val="000000"/>
                </a:solidFill>
              </a:rPr>
              <a:t>the only extensive-form </a:t>
            </a:r>
          </a:p>
          <a:p>
            <a:r>
              <a:rPr lang="en-US" dirty="0" err="1">
                <a:solidFill>
                  <a:srgbClr val="000000"/>
                </a:solidFill>
              </a:rPr>
              <a:t>rationalizable</a:t>
            </a:r>
            <a:r>
              <a:rPr lang="en-US" dirty="0">
                <a:solidFill>
                  <a:srgbClr val="000000"/>
                </a:solidFill>
              </a:rPr>
              <a:t> strategy (i.e., the only strategy capturing forward induction)! </a:t>
            </a:r>
          </a:p>
        </p:txBody>
      </p:sp>
      <p:sp>
        <p:nvSpPr>
          <p:cNvPr id="11" name="TextBox 10"/>
          <p:cNvSpPr txBox="1"/>
          <p:nvPr/>
        </p:nvSpPr>
        <p:spPr>
          <a:xfrm>
            <a:off x="345887" y="6382275"/>
            <a:ext cx="8840882" cy="369332"/>
          </a:xfrm>
          <a:prstGeom prst="rect">
            <a:avLst/>
          </a:prstGeom>
          <a:noFill/>
        </p:spPr>
        <p:txBody>
          <a:bodyPr wrap="none" rtlCol="0">
            <a:spAutoFit/>
          </a:bodyPr>
          <a:lstStyle/>
          <a:p>
            <a:r>
              <a:rPr lang="en-US" dirty="0" smtClean="0">
                <a:solidFill>
                  <a:srgbClr val="000000"/>
                </a:solidFill>
              </a:rPr>
              <a:t>Iterated admissibility must rely on information sets (i.e., extensive-form structures). </a:t>
            </a:r>
            <a:endParaRPr lang="en-US" dirty="0">
              <a:solidFill>
                <a:srgbClr val="000000"/>
              </a:solidFill>
            </a:endParaRPr>
          </a:p>
        </p:txBody>
      </p:sp>
      <p:cxnSp>
        <p:nvCxnSpPr>
          <p:cNvPr id="13" name="Straight Connector 12"/>
          <p:cNvCxnSpPr/>
          <p:nvPr/>
        </p:nvCxnSpPr>
        <p:spPr bwMode="auto">
          <a:xfrm flipV="1">
            <a:off x="5555650" y="789714"/>
            <a:ext cx="0" cy="3131122"/>
          </a:xfrm>
          <a:prstGeom prst="line">
            <a:avLst/>
          </a:prstGeom>
          <a:noFill/>
          <a:ln w="25400" cap="flat" cmpd="sng" algn="ctr">
            <a:solidFill>
              <a:srgbClr val="C00000"/>
            </a:solidFill>
            <a:prstDash val="dash"/>
            <a:round/>
            <a:headEnd type="none" w="med" len="med"/>
            <a:tailEnd type="none" w="med" len="med"/>
          </a:ln>
          <a:effectLst/>
        </p:spPr>
      </p:cxnSp>
      <p:cxnSp>
        <p:nvCxnSpPr>
          <p:cNvPr id="30" name="Straight Connector 29"/>
          <p:cNvCxnSpPr/>
          <p:nvPr/>
        </p:nvCxnSpPr>
        <p:spPr bwMode="auto">
          <a:xfrm>
            <a:off x="1440853" y="3394425"/>
            <a:ext cx="5555681" cy="0"/>
          </a:xfrm>
          <a:prstGeom prst="line">
            <a:avLst/>
          </a:prstGeom>
          <a:noFill/>
          <a:ln w="25400" cap="flat" cmpd="sng" algn="ctr">
            <a:solidFill>
              <a:srgbClr val="FF0000"/>
            </a:solidFill>
            <a:prstDash val="dash"/>
            <a:round/>
            <a:headEnd type="none" w="med" len="med"/>
            <a:tailEnd type="none" w="med" len="med"/>
          </a:ln>
          <a:effectLst/>
        </p:spPr>
      </p:cxnSp>
      <p:cxnSp>
        <p:nvCxnSpPr>
          <p:cNvPr id="31" name="Straight Connector 30"/>
          <p:cNvCxnSpPr/>
          <p:nvPr/>
        </p:nvCxnSpPr>
        <p:spPr bwMode="auto">
          <a:xfrm>
            <a:off x="3463494" y="5749775"/>
            <a:ext cx="1842722" cy="0"/>
          </a:xfrm>
          <a:prstGeom prst="line">
            <a:avLst/>
          </a:prstGeom>
          <a:noFill/>
          <a:ln w="25400" cap="flat" cmpd="sng" algn="ctr">
            <a:solidFill>
              <a:srgbClr val="FF0000"/>
            </a:solidFill>
            <a:prstDash val="dash"/>
            <a:round/>
            <a:headEnd type="none" w="med" len="med"/>
            <a:tailEnd type="none" w="med" len="med"/>
          </a:ln>
          <a:effectLst/>
        </p:spPr>
      </p:cxnSp>
      <p:sp>
        <p:nvSpPr>
          <p:cNvPr id="40" name="TextBox 39"/>
          <p:cNvSpPr txBox="1"/>
          <p:nvPr/>
        </p:nvSpPr>
        <p:spPr>
          <a:xfrm>
            <a:off x="5306216" y="5565109"/>
            <a:ext cx="377026" cy="369332"/>
          </a:xfrm>
          <a:prstGeom prst="rect">
            <a:avLst/>
          </a:prstGeom>
          <a:noFill/>
        </p:spPr>
        <p:txBody>
          <a:bodyPr wrap="none" rtlCol="0">
            <a:spAutoFit/>
          </a:bodyPr>
          <a:lstStyle/>
          <a:p>
            <a:r>
              <a:rPr lang="en-US" dirty="0">
                <a:solidFill>
                  <a:srgbClr val="000000"/>
                </a:solidFill>
              </a:rPr>
              <a:t>2</a:t>
            </a:r>
            <a:r>
              <a:rPr lang="en-US" dirty="0" smtClean="0">
                <a:solidFill>
                  <a:srgbClr val="000000"/>
                </a:solidFill>
              </a:rPr>
              <a:t>.</a:t>
            </a:r>
            <a:endParaRPr lang="en-US" dirty="0">
              <a:solidFill>
                <a:srgbClr val="000000"/>
              </a:solidFill>
            </a:endParaRPr>
          </a:p>
        </p:txBody>
      </p:sp>
      <p:sp>
        <p:nvSpPr>
          <p:cNvPr id="41" name="TextBox 40"/>
          <p:cNvSpPr txBox="1"/>
          <p:nvPr/>
        </p:nvSpPr>
        <p:spPr>
          <a:xfrm>
            <a:off x="7079703" y="3209759"/>
            <a:ext cx="377026" cy="369332"/>
          </a:xfrm>
          <a:prstGeom prst="rect">
            <a:avLst/>
          </a:prstGeom>
          <a:noFill/>
        </p:spPr>
        <p:txBody>
          <a:bodyPr wrap="none" rtlCol="0">
            <a:spAutoFit/>
          </a:bodyPr>
          <a:lstStyle/>
          <a:p>
            <a:r>
              <a:rPr lang="en-US" dirty="0">
                <a:solidFill>
                  <a:srgbClr val="000000"/>
                </a:solidFill>
              </a:rPr>
              <a:t>2</a:t>
            </a:r>
            <a:r>
              <a:rPr lang="en-US" dirty="0" smtClean="0">
                <a:solidFill>
                  <a:srgbClr val="000000"/>
                </a:solidFill>
              </a:rPr>
              <a:t>.</a:t>
            </a:r>
            <a:endParaRPr lang="en-US" dirty="0">
              <a:solidFill>
                <a:srgbClr val="000000"/>
              </a:solidFill>
            </a:endParaRPr>
          </a:p>
        </p:txBody>
      </p:sp>
      <p:sp>
        <p:nvSpPr>
          <p:cNvPr id="42" name="TextBox 41"/>
          <p:cNvSpPr txBox="1"/>
          <p:nvPr/>
        </p:nvSpPr>
        <p:spPr>
          <a:xfrm>
            <a:off x="6157383" y="3980594"/>
            <a:ext cx="377026" cy="369332"/>
          </a:xfrm>
          <a:prstGeom prst="rect">
            <a:avLst/>
          </a:prstGeom>
          <a:noFill/>
        </p:spPr>
        <p:txBody>
          <a:bodyPr wrap="none" rtlCol="0">
            <a:spAutoFit/>
          </a:bodyPr>
          <a:lstStyle/>
          <a:p>
            <a:r>
              <a:rPr lang="en-US" dirty="0">
                <a:solidFill>
                  <a:srgbClr val="000000"/>
                </a:solidFill>
              </a:rPr>
              <a:t>1</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96614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11111E-6 2.96296E-6 L 0.08333 2.96296E-6 " pathEditMode="relative" rAng="0" ptsTypes="AA">
                                      <p:cBhvr>
                                        <p:cTn id="6" dur="2000" fill="hold"/>
                                        <p:tgtEl>
                                          <p:spTgt spid="13"/>
                                        </p:tgtEl>
                                        <p:attrNameLst>
                                          <p:attrName>ppt_x</p:attrName>
                                          <p:attrName>ppt_y</p:attrName>
                                        </p:attrNameLst>
                                      </p:cBhvr>
                                      <p:rCtr x="4167" y="0"/>
                                    </p:animMotion>
                                  </p:childTnLst>
                                </p:cTn>
                              </p:par>
                            </p:childTnLst>
                          </p:cTn>
                        </p:par>
                        <p:par>
                          <p:cTn id="7" fill="hold">
                            <p:stCondLst>
                              <p:cond delay="2000"/>
                            </p:stCondLst>
                            <p:childTnLst>
                              <p:par>
                                <p:cTn id="8" presetID="31" presetClass="exit" presetSubtype="0" fill="hold" grpId="0" nodeType="afterEffect">
                                  <p:stCondLst>
                                    <p:cond delay="0"/>
                                  </p:stCondLst>
                                  <p:childTnLst>
                                    <p:anim calcmode="lin" valueType="num">
                                      <p:cBhvr>
                                        <p:cTn id="9" dur="1000"/>
                                        <p:tgtEl>
                                          <p:spTgt spid="10"/>
                                        </p:tgtEl>
                                        <p:attrNameLst>
                                          <p:attrName>ppt_w</p:attrName>
                                        </p:attrNameLst>
                                      </p:cBhvr>
                                      <p:tavLst>
                                        <p:tav tm="0">
                                          <p:val>
                                            <p:strVal val="ppt_w"/>
                                          </p:val>
                                        </p:tav>
                                        <p:tav tm="100000">
                                          <p:val>
                                            <p:fltVal val="0"/>
                                          </p:val>
                                        </p:tav>
                                      </p:tavLst>
                                    </p:anim>
                                    <p:anim calcmode="lin" valueType="num">
                                      <p:cBhvr>
                                        <p:cTn id="10" dur="1000"/>
                                        <p:tgtEl>
                                          <p:spTgt spid="10"/>
                                        </p:tgtEl>
                                        <p:attrNameLst>
                                          <p:attrName>ppt_h</p:attrName>
                                        </p:attrNameLst>
                                      </p:cBhvr>
                                      <p:tavLst>
                                        <p:tav tm="0">
                                          <p:val>
                                            <p:strVal val="ppt_h"/>
                                          </p:val>
                                        </p:tav>
                                        <p:tav tm="100000">
                                          <p:val>
                                            <p:fltVal val="0"/>
                                          </p:val>
                                        </p:tav>
                                      </p:tavLst>
                                    </p:anim>
                                    <p:anim calcmode="lin" valueType="num">
                                      <p:cBhvr>
                                        <p:cTn id="11" dur="1000"/>
                                        <p:tgtEl>
                                          <p:spTgt spid="10"/>
                                        </p:tgtEl>
                                        <p:attrNameLst>
                                          <p:attrName>style.rotation</p:attrName>
                                        </p:attrNameLst>
                                      </p:cBhvr>
                                      <p:tavLst>
                                        <p:tav tm="0">
                                          <p:val>
                                            <p:fltVal val="0"/>
                                          </p:val>
                                        </p:tav>
                                        <p:tav tm="100000">
                                          <p:val>
                                            <p:fltVal val="90"/>
                                          </p:val>
                                        </p:tav>
                                      </p:tavLst>
                                    </p:anim>
                                    <p:animEffect transition="out" filter="fade">
                                      <p:cBhvr>
                                        <p:cTn id="12" dur="1000"/>
                                        <p:tgtEl>
                                          <p:spTgt spid="10"/>
                                        </p:tgtEl>
                                      </p:cBhvr>
                                    </p:animEffect>
                                    <p:set>
                                      <p:cBhvr>
                                        <p:cTn id="13" dur="1" fill="hold">
                                          <p:stCondLst>
                                            <p:cond delay="999"/>
                                          </p:stCondLst>
                                        </p:cTn>
                                        <p:tgtEl>
                                          <p:spTgt spid="10"/>
                                        </p:tgtEl>
                                        <p:attrNameLst>
                                          <p:attrName>style.visibility</p:attrName>
                                        </p:attrNameLst>
                                      </p:cBhvr>
                                      <p:to>
                                        <p:strVal val="hidden"/>
                                      </p:to>
                                    </p:set>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0" grpId="0"/>
      <p:bldP spid="41" grpId="0"/>
      <p:bldP spid="42"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9820"/>
            <a:ext cx="8229600" cy="4796114"/>
          </a:xfrm>
        </p:spPr>
        <p:txBody>
          <a:bodyPr/>
          <a:lstStyle/>
          <a:p>
            <a:pPr marL="0" indent="0">
              <a:buNone/>
            </a:pPr>
            <a:r>
              <a:rPr lang="en-US" sz="2600" dirty="0"/>
              <a:t>We defined the normal form associated to dynamic games with unawareness. </a:t>
            </a:r>
          </a:p>
          <a:p>
            <a:pPr marL="0" indent="0">
              <a:buNone/>
            </a:pPr>
            <a:r>
              <a:rPr lang="en-US" sz="2600" dirty="0"/>
              <a:t>We characterize extensive-form </a:t>
            </a:r>
            <a:r>
              <a:rPr lang="en-US" sz="2600" dirty="0" err="1"/>
              <a:t>rationalizability</a:t>
            </a:r>
            <a:r>
              <a:rPr lang="en-US" sz="2600" dirty="0"/>
              <a:t> by iterative conditional strict dominance and prudent </a:t>
            </a:r>
            <a:r>
              <a:rPr lang="en-US" sz="2600" dirty="0" err="1"/>
              <a:t>rationalizability</a:t>
            </a:r>
            <a:r>
              <a:rPr lang="en-US" sz="2600" dirty="0"/>
              <a:t> by iterative conditional weak dominance.</a:t>
            </a:r>
          </a:p>
          <a:p>
            <a:pPr marL="0" indent="0">
              <a:buNone/>
            </a:pPr>
            <a:r>
              <a:rPr lang="en-US" sz="2600" dirty="0"/>
              <a:t>We show that iterative admissibility in the associated normal form must depend on information sets. </a:t>
            </a:r>
          </a:p>
          <a:p>
            <a:pPr marL="0" indent="0">
              <a:buNone/>
            </a:pPr>
            <a:r>
              <a:rPr lang="en-US" sz="2600" dirty="0"/>
              <a:t>We show that iterative conditional weak dominance coincides with iterated admissibility in dynamic games with unawareness.</a:t>
            </a:r>
          </a:p>
        </p:txBody>
      </p:sp>
    </p:spTree>
    <p:extLst>
      <p:ext uri="{BB962C8B-B14F-4D97-AF65-F5344CB8AC3E}">
        <p14:creationId xmlns:p14="http://schemas.microsoft.com/office/powerpoint/2010/main" val="3087471134"/>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Other approaches to extensive-form games with unawareness</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755011293"/>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171649"/>
            <a:ext cx="7620000" cy="714375"/>
          </a:xfrm>
          <a:prstGeom prst="rect">
            <a:avLst/>
          </a:prstGeom>
        </p:spPr>
        <p:txBody>
          <a:bodyPr lIns="66662" tIns="33330" rIns="66662" bIns="33330"/>
          <a:lstStyle>
            <a:lvl1pPr algn="ctr" defTabSz="1253972" rtl="0" eaLnBrk="1" latinLnBrk="0" hangingPunct="1">
              <a:spcBef>
                <a:spcPct val="0"/>
              </a:spcBef>
              <a:buNone/>
              <a:defRPr sz="6000" kern="1200">
                <a:solidFill>
                  <a:schemeClr val="tx1"/>
                </a:solidFill>
                <a:latin typeface="+mj-lt"/>
                <a:ea typeface="+mj-ea"/>
                <a:cs typeface="+mj-cs"/>
              </a:defRPr>
            </a:lvl1pPr>
          </a:lstStyle>
          <a:p>
            <a:pPr fontAlgn="auto">
              <a:spcAft>
                <a:spcPts val="0"/>
              </a:spcAft>
            </a:pPr>
            <a:r>
              <a:rPr lang="en-US" sz="2800" dirty="0">
                <a:solidFill>
                  <a:srgbClr val="0000FF"/>
                </a:solidFill>
              </a:rPr>
              <a:t>An Example: Unforeseen Roadwork (Feinberg 2012)</a:t>
            </a:r>
          </a:p>
        </p:txBody>
      </p:sp>
      <p:sp>
        <p:nvSpPr>
          <p:cNvPr id="3" name="TextBox 2"/>
          <p:cNvSpPr txBox="1"/>
          <p:nvPr/>
        </p:nvSpPr>
        <p:spPr>
          <a:xfrm>
            <a:off x="958274" y="901421"/>
            <a:ext cx="7158183" cy="537645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2300" dirty="0" smtClean="0">
                <a:solidFill>
                  <a:prstClr val="black"/>
                </a:solidFill>
                <a:latin typeface="Calibri"/>
                <a:cs typeface="+mn-cs"/>
              </a:rPr>
              <a:t>Alice </a:t>
            </a:r>
            <a:r>
              <a:rPr lang="en-US" sz="2300" dirty="0">
                <a:solidFill>
                  <a:prstClr val="black"/>
                </a:solidFill>
                <a:latin typeface="Calibri"/>
                <a:cs typeface="+mn-cs"/>
              </a:rPr>
              <a:t>(baker), Bob (coffee-shop owner), Carol (Alice’s worker)</a:t>
            </a:r>
          </a:p>
          <a:p>
            <a:pPr defTabSz="914168" fontAlgn="auto">
              <a:spcBef>
                <a:spcPts val="0"/>
              </a:spcBef>
              <a:spcAft>
                <a:spcPts val="0"/>
              </a:spcAft>
            </a:pPr>
            <a:endParaRPr lang="en-US" sz="2300" dirty="0">
              <a:solidFill>
                <a:prstClr val="black"/>
              </a:solidFill>
              <a:latin typeface="Calibri"/>
              <a:cs typeface="+mn-cs"/>
            </a:endParaRPr>
          </a:p>
          <a:p>
            <a:pPr defTabSz="914168" fontAlgn="auto">
              <a:spcBef>
                <a:spcPts val="0"/>
              </a:spcBef>
              <a:spcAft>
                <a:spcPts val="0"/>
              </a:spcAft>
            </a:pPr>
            <a:r>
              <a:rPr lang="en-US" sz="2300" dirty="0">
                <a:solidFill>
                  <a:prstClr val="black"/>
                </a:solidFill>
                <a:latin typeface="Calibri"/>
                <a:cs typeface="+mn-cs"/>
              </a:rPr>
              <a:t>Alice has to deliver pastries to Bob on Monday or with penalties on Tuesdays or Wednesdays unless unforeseen contingencies occur</a:t>
            </a:r>
          </a:p>
          <a:p>
            <a:pPr defTabSz="914168" fontAlgn="auto">
              <a:spcBef>
                <a:spcPts val="0"/>
              </a:spcBef>
              <a:spcAft>
                <a:spcPts val="0"/>
              </a:spcAft>
            </a:pPr>
            <a:endParaRPr lang="en-US" sz="2300" dirty="0">
              <a:solidFill>
                <a:prstClr val="black"/>
              </a:solidFill>
              <a:latin typeface="Calibri"/>
              <a:cs typeface="+mn-cs"/>
            </a:endParaRPr>
          </a:p>
          <a:p>
            <a:pPr defTabSz="914168" fontAlgn="auto">
              <a:spcBef>
                <a:spcPts val="0"/>
              </a:spcBef>
              <a:spcAft>
                <a:spcPts val="0"/>
              </a:spcAft>
            </a:pPr>
            <a:r>
              <a:rPr lang="en-US" sz="2300" dirty="0">
                <a:solidFill>
                  <a:prstClr val="black"/>
                </a:solidFill>
                <a:latin typeface="Calibri"/>
                <a:cs typeface="+mn-cs"/>
              </a:rPr>
              <a:t>Bob notices unforeseen roadwork on Monday morning that is likely to delay delivery; Bob thinks that Alice is unaware of roadwork</a:t>
            </a:r>
          </a:p>
          <a:p>
            <a:pPr defTabSz="914168" fontAlgn="auto">
              <a:spcBef>
                <a:spcPts val="0"/>
              </a:spcBef>
              <a:spcAft>
                <a:spcPts val="0"/>
              </a:spcAft>
            </a:pPr>
            <a:endParaRPr lang="en-US" sz="2300" dirty="0">
              <a:solidFill>
                <a:prstClr val="black"/>
              </a:solidFill>
              <a:latin typeface="Calibri"/>
              <a:cs typeface="+mn-cs"/>
            </a:endParaRPr>
          </a:p>
          <a:p>
            <a:pPr defTabSz="914168" fontAlgn="auto">
              <a:spcBef>
                <a:spcPts val="0"/>
              </a:spcBef>
              <a:spcAft>
                <a:spcPts val="0"/>
              </a:spcAft>
            </a:pPr>
            <a:r>
              <a:rPr lang="en-US" sz="2300" dirty="0">
                <a:solidFill>
                  <a:prstClr val="black"/>
                </a:solidFill>
                <a:latin typeface="Calibri"/>
                <a:cs typeface="+mn-cs"/>
              </a:rPr>
              <a:t>Bob can decide to call Alice and renegotiate later delivery</a:t>
            </a:r>
          </a:p>
          <a:p>
            <a:pPr defTabSz="914168" fontAlgn="auto">
              <a:spcBef>
                <a:spcPts val="0"/>
              </a:spcBef>
              <a:spcAft>
                <a:spcPts val="0"/>
              </a:spcAft>
            </a:pPr>
            <a:endParaRPr lang="en-US" sz="2300" dirty="0">
              <a:solidFill>
                <a:prstClr val="black"/>
              </a:solidFill>
              <a:latin typeface="Calibri"/>
              <a:cs typeface="+mn-cs"/>
            </a:endParaRPr>
          </a:p>
          <a:p>
            <a:pPr defTabSz="914168" fontAlgn="auto">
              <a:spcBef>
                <a:spcPts val="0"/>
              </a:spcBef>
              <a:spcAft>
                <a:spcPts val="0"/>
              </a:spcAft>
            </a:pPr>
            <a:r>
              <a:rPr lang="en-US" sz="2300" dirty="0">
                <a:solidFill>
                  <a:prstClr val="black"/>
                </a:solidFill>
                <a:latin typeface="Calibri"/>
                <a:cs typeface="+mn-cs"/>
              </a:rPr>
              <a:t>Carol notices upcoming roadwork on Sunday and emails Alice; Bob is unaware of Carol</a:t>
            </a:r>
          </a:p>
        </p:txBody>
      </p:sp>
    </p:spTree>
    <p:extLst>
      <p:ext uri="{BB962C8B-B14F-4D97-AF65-F5344CB8AC3E}">
        <p14:creationId xmlns:p14="http://schemas.microsoft.com/office/powerpoint/2010/main" val="2418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p:cNvCxnSpPr/>
          <p:nvPr/>
        </p:nvCxnSpPr>
        <p:spPr>
          <a:xfrm flipH="1">
            <a:off x="1333502" y="571501"/>
            <a:ext cx="1904998" cy="149412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25563" y="2059671"/>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33500" y="2059670"/>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984250" y="2059671"/>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238501" y="571500"/>
            <a:ext cx="2809875" cy="505904"/>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4968876" y="1077404"/>
            <a:ext cx="1079501" cy="43457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492625" y="1511982"/>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976813" y="1511982"/>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6048378" y="1077406"/>
            <a:ext cx="1087436" cy="434577"/>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492625" y="2041811"/>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492625" y="2041810"/>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4151314" y="204181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580063" y="2041811"/>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580063" y="2041810"/>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5238750" y="204181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6659563" y="1511982"/>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143750" y="1511982"/>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659563" y="2041811"/>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659563" y="2041810"/>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6318250" y="204181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747000" y="2041811"/>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747000" y="2041810"/>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7405689" y="204181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2921000" y="359904"/>
            <a:ext cx="56557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Nature</a:t>
            </a:r>
          </a:p>
        </p:txBody>
      </p:sp>
      <p:sp>
        <p:nvSpPr>
          <p:cNvPr id="153" name="TextBox 152"/>
          <p:cNvSpPr txBox="1"/>
          <p:nvPr/>
        </p:nvSpPr>
        <p:spPr>
          <a:xfrm rot="636708">
            <a:off x="3733477" y="598245"/>
            <a:ext cx="186901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 noticed by Carol</a:t>
            </a:r>
          </a:p>
        </p:txBody>
      </p:sp>
      <p:sp>
        <p:nvSpPr>
          <p:cNvPr id="154" name="TextBox 153"/>
          <p:cNvSpPr txBox="1"/>
          <p:nvPr/>
        </p:nvSpPr>
        <p:spPr>
          <a:xfrm>
            <a:off x="5778501" y="857251"/>
            <a:ext cx="457535"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Carol</a:t>
            </a:r>
          </a:p>
        </p:txBody>
      </p:sp>
      <p:sp>
        <p:nvSpPr>
          <p:cNvPr id="155" name="TextBox 154"/>
          <p:cNvSpPr txBox="1"/>
          <p:nvPr/>
        </p:nvSpPr>
        <p:spPr>
          <a:xfrm rot="19148434">
            <a:off x="1703316" y="1114692"/>
            <a:ext cx="1037117"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 Road Work</a:t>
            </a:r>
          </a:p>
        </p:txBody>
      </p:sp>
      <p:sp>
        <p:nvSpPr>
          <p:cNvPr id="156" name="TextBox 155"/>
          <p:cNvSpPr txBox="1"/>
          <p:nvPr/>
        </p:nvSpPr>
        <p:spPr>
          <a:xfrm rot="1767776">
            <a:off x="6386301" y="1105752"/>
            <a:ext cx="525759"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e-mail</a:t>
            </a:r>
          </a:p>
        </p:txBody>
      </p:sp>
      <p:sp>
        <p:nvSpPr>
          <p:cNvPr id="157" name="TextBox 156"/>
          <p:cNvSpPr txBox="1"/>
          <p:nvPr/>
        </p:nvSpPr>
        <p:spPr>
          <a:xfrm rot="20352985">
            <a:off x="5053886" y="1105752"/>
            <a:ext cx="79346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e-mail</a:t>
            </a:r>
          </a:p>
        </p:txBody>
      </p:sp>
      <p:sp>
        <p:nvSpPr>
          <p:cNvPr id="158" name="TextBox 157"/>
          <p:cNvSpPr txBox="1"/>
          <p:nvPr/>
        </p:nvSpPr>
        <p:spPr>
          <a:xfrm>
            <a:off x="1619250"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159" name="TextBox 158"/>
          <p:cNvSpPr txBox="1"/>
          <p:nvPr/>
        </p:nvSpPr>
        <p:spPr>
          <a:xfrm>
            <a:off x="5873750" y="1407654"/>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160" name="TextBox 159"/>
          <p:cNvSpPr txBox="1"/>
          <p:nvPr/>
        </p:nvSpPr>
        <p:spPr>
          <a:xfrm>
            <a:off x="797139" y="2312529"/>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61" name="TextBox 160"/>
          <p:cNvSpPr txBox="1"/>
          <p:nvPr/>
        </p:nvSpPr>
        <p:spPr>
          <a:xfrm>
            <a:off x="1114639" y="2312529"/>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62" name="TextBox 161"/>
          <p:cNvSpPr txBox="1"/>
          <p:nvPr/>
        </p:nvSpPr>
        <p:spPr>
          <a:xfrm>
            <a:off x="1344827" y="2312529"/>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63" name="TextBox 162"/>
          <p:cNvSpPr txBox="1"/>
          <p:nvPr/>
        </p:nvSpPr>
        <p:spPr>
          <a:xfrm>
            <a:off x="3992564" y="2291841"/>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64" name="TextBox 163"/>
          <p:cNvSpPr txBox="1"/>
          <p:nvPr/>
        </p:nvSpPr>
        <p:spPr>
          <a:xfrm>
            <a:off x="4302125" y="2291841"/>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65" name="TextBox 164"/>
          <p:cNvSpPr txBox="1"/>
          <p:nvPr/>
        </p:nvSpPr>
        <p:spPr>
          <a:xfrm>
            <a:off x="4540250" y="2291841"/>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66" name="TextBox 165"/>
          <p:cNvSpPr txBox="1"/>
          <p:nvPr/>
        </p:nvSpPr>
        <p:spPr>
          <a:xfrm>
            <a:off x="5087939" y="2291841"/>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67" name="TextBox 166"/>
          <p:cNvSpPr txBox="1"/>
          <p:nvPr/>
        </p:nvSpPr>
        <p:spPr>
          <a:xfrm>
            <a:off x="5397500" y="2291841"/>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68" name="TextBox 167"/>
          <p:cNvSpPr txBox="1"/>
          <p:nvPr/>
        </p:nvSpPr>
        <p:spPr>
          <a:xfrm>
            <a:off x="5635625" y="2291841"/>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69" name="TextBox 168"/>
          <p:cNvSpPr txBox="1"/>
          <p:nvPr/>
        </p:nvSpPr>
        <p:spPr>
          <a:xfrm>
            <a:off x="6175375" y="229779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70" name="TextBox 169"/>
          <p:cNvSpPr txBox="1"/>
          <p:nvPr/>
        </p:nvSpPr>
        <p:spPr>
          <a:xfrm>
            <a:off x="6484939" y="229779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71" name="TextBox 170"/>
          <p:cNvSpPr txBox="1"/>
          <p:nvPr/>
        </p:nvSpPr>
        <p:spPr>
          <a:xfrm>
            <a:off x="6723063" y="229779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72" name="TextBox 171"/>
          <p:cNvSpPr txBox="1"/>
          <p:nvPr/>
        </p:nvSpPr>
        <p:spPr>
          <a:xfrm>
            <a:off x="7254875" y="2291841"/>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73" name="TextBox 172"/>
          <p:cNvSpPr txBox="1"/>
          <p:nvPr/>
        </p:nvSpPr>
        <p:spPr>
          <a:xfrm>
            <a:off x="7564439" y="2291841"/>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74" name="TextBox 173"/>
          <p:cNvSpPr txBox="1"/>
          <p:nvPr/>
        </p:nvSpPr>
        <p:spPr>
          <a:xfrm>
            <a:off x="7802563" y="2291841"/>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75" name="TextBox 174"/>
          <p:cNvSpPr txBox="1"/>
          <p:nvPr/>
        </p:nvSpPr>
        <p:spPr>
          <a:xfrm rot="2873866">
            <a:off x="7196676" y="1611766"/>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176" name="TextBox 175"/>
          <p:cNvSpPr txBox="1"/>
          <p:nvPr/>
        </p:nvSpPr>
        <p:spPr>
          <a:xfrm rot="2873866">
            <a:off x="5021801" y="1611766"/>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177" name="TextBox 176"/>
          <p:cNvSpPr txBox="1"/>
          <p:nvPr/>
        </p:nvSpPr>
        <p:spPr>
          <a:xfrm rot="18218567">
            <a:off x="6477880" y="1629625"/>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178" name="TextBox 177"/>
          <p:cNvSpPr txBox="1"/>
          <p:nvPr/>
        </p:nvSpPr>
        <p:spPr>
          <a:xfrm rot="18218567">
            <a:off x="4326818" y="1629625"/>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cxnSp>
        <p:nvCxnSpPr>
          <p:cNvPr id="179" name="Straight Connector 178"/>
          <p:cNvCxnSpPr/>
          <p:nvPr/>
        </p:nvCxnSpPr>
        <p:spPr>
          <a:xfrm flipH="1">
            <a:off x="2849566" y="571500"/>
            <a:ext cx="388935" cy="940482"/>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2365375" y="1517935"/>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2849563" y="1517935"/>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365375" y="2047765"/>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365375" y="2047763"/>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2024064" y="2047764"/>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452813" y="2047765"/>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452813" y="2047763"/>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3111500" y="2047764"/>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3603625" y="1407654"/>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189" name="TextBox 188"/>
          <p:cNvSpPr txBox="1"/>
          <p:nvPr/>
        </p:nvSpPr>
        <p:spPr>
          <a:xfrm>
            <a:off x="1865314" y="229779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90" name="TextBox 189"/>
          <p:cNvSpPr txBox="1"/>
          <p:nvPr/>
        </p:nvSpPr>
        <p:spPr>
          <a:xfrm>
            <a:off x="2174875" y="229779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91" name="TextBox 190"/>
          <p:cNvSpPr txBox="1"/>
          <p:nvPr/>
        </p:nvSpPr>
        <p:spPr>
          <a:xfrm>
            <a:off x="2413000" y="229779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92" name="TextBox 191"/>
          <p:cNvSpPr txBox="1"/>
          <p:nvPr/>
        </p:nvSpPr>
        <p:spPr>
          <a:xfrm>
            <a:off x="2960689" y="229779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93" name="TextBox 192"/>
          <p:cNvSpPr txBox="1"/>
          <p:nvPr/>
        </p:nvSpPr>
        <p:spPr>
          <a:xfrm>
            <a:off x="3270250" y="229779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94" name="TextBox 193"/>
          <p:cNvSpPr txBox="1"/>
          <p:nvPr/>
        </p:nvSpPr>
        <p:spPr>
          <a:xfrm>
            <a:off x="3508375" y="229779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95" name="TextBox 194"/>
          <p:cNvSpPr txBox="1"/>
          <p:nvPr/>
        </p:nvSpPr>
        <p:spPr>
          <a:xfrm rot="2873866">
            <a:off x="2894551" y="1617719"/>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196" name="TextBox 195"/>
          <p:cNvSpPr txBox="1"/>
          <p:nvPr/>
        </p:nvSpPr>
        <p:spPr>
          <a:xfrm rot="18218567">
            <a:off x="2199568" y="1635579"/>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197" name="TextBox 196"/>
          <p:cNvSpPr txBox="1"/>
          <p:nvPr/>
        </p:nvSpPr>
        <p:spPr>
          <a:xfrm rot="17342033">
            <a:off x="2799104" y="900689"/>
            <a:ext cx="82071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a:t>
            </a:r>
          </a:p>
        </p:txBody>
      </p:sp>
      <p:sp>
        <p:nvSpPr>
          <p:cNvPr id="198" name="Rounded Rectangle 197"/>
          <p:cNvSpPr/>
          <p:nvPr/>
        </p:nvSpPr>
        <p:spPr>
          <a:xfrm>
            <a:off x="1230313" y="1964419"/>
            <a:ext cx="1285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99" name="Rounded Rectangle 198"/>
          <p:cNvSpPr/>
          <p:nvPr/>
        </p:nvSpPr>
        <p:spPr>
          <a:xfrm>
            <a:off x="2754313" y="1422685"/>
            <a:ext cx="449262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00" name="Rounded Rectangle 199"/>
          <p:cNvSpPr/>
          <p:nvPr/>
        </p:nvSpPr>
        <p:spPr>
          <a:xfrm>
            <a:off x="7667626" y="1952513"/>
            <a:ext cx="523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01" name="TextBox 200"/>
          <p:cNvSpPr txBox="1"/>
          <p:nvPr/>
        </p:nvSpPr>
        <p:spPr>
          <a:xfrm>
            <a:off x="7754938"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202" name="Rounded Rectangle 201"/>
          <p:cNvSpPr/>
          <p:nvPr/>
        </p:nvSpPr>
        <p:spPr>
          <a:xfrm>
            <a:off x="6572250" y="1958466"/>
            <a:ext cx="539750"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03" name="TextBox 202"/>
          <p:cNvSpPr txBox="1"/>
          <p:nvPr/>
        </p:nvSpPr>
        <p:spPr>
          <a:xfrm>
            <a:off x="6659563"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204" name="Rounded Rectangle 203"/>
          <p:cNvSpPr/>
          <p:nvPr/>
        </p:nvSpPr>
        <p:spPr>
          <a:xfrm>
            <a:off x="4413250" y="1958466"/>
            <a:ext cx="539750"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05" name="TextBox 204"/>
          <p:cNvSpPr txBox="1"/>
          <p:nvPr/>
        </p:nvSpPr>
        <p:spPr>
          <a:xfrm>
            <a:off x="4500563"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206" name="Rounded Rectangle 205"/>
          <p:cNvSpPr/>
          <p:nvPr/>
        </p:nvSpPr>
        <p:spPr>
          <a:xfrm>
            <a:off x="5500689" y="1952625"/>
            <a:ext cx="531813"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07" name="TextBox 206"/>
          <p:cNvSpPr txBox="1"/>
          <p:nvPr/>
        </p:nvSpPr>
        <p:spPr>
          <a:xfrm>
            <a:off x="5588000"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208" name="Rounded Rectangle 207"/>
          <p:cNvSpPr/>
          <p:nvPr/>
        </p:nvSpPr>
        <p:spPr>
          <a:xfrm>
            <a:off x="3373439" y="1964419"/>
            <a:ext cx="563563"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09" name="TextBox 208"/>
          <p:cNvSpPr txBox="1"/>
          <p:nvPr/>
        </p:nvSpPr>
        <p:spPr>
          <a:xfrm>
            <a:off x="3460750" y="1952626"/>
            <a:ext cx="539750"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210" name="Freeform 209"/>
          <p:cNvSpPr/>
          <p:nvPr/>
        </p:nvSpPr>
        <p:spPr>
          <a:xfrm>
            <a:off x="3786189" y="1803686"/>
            <a:ext cx="1738313" cy="160734"/>
          </a:xfrm>
          <a:custGeom>
            <a:avLst/>
            <a:gdLst>
              <a:gd name="connsiteX0" fmla="*/ 2543175 w 2543175"/>
              <a:gd name="connsiteY0" fmla="*/ 209619 h 228669"/>
              <a:gd name="connsiteX1" fmla="*/ 1133475 w 2543175"/>
              <a:gd name="connsiteY1" fmla="*/ 69 h 228669"/>
              <a:gd name="connsiteX2" fmla="*/ 0 w 2543175"/>
              <a:gd name="connsiteY2" fmla="*/ 228669 h 228669"/>
            </a:gdLst>
            <a:ahLst/>
            <a:cxnLst>
              <a:cxn ang="0">
                <a:pos x="connsiteX0" y="connsiteY0"/>
              </a:cxn>
              <a:cxn ang="0">
                <a:pos x="connsiteX1" y="connsiteY1"/>
              </a:cxn>
              <a:cxn ang="0">
                <a:pos x="connsiteX2" y="connsiteY2"/>
              </a:cxn>
            </a:cxnLst>
            <a:rect l="l" t="t" r="r" b="b"/>
            <a:pathLst>
              <a:path w="2543175" h="228669">
                <a:moveTo>
                  <a:pt x="2543175" y="209619"/>
                </a:moveTo>
                <a:cubicBezTo>
                  <a:pt x="2050256" y="103256"/>
                  <a:pt x="1557337" y="-3106"/>
                  <a:pt x="1133475" y="69"/>
                </a:cubicBezTo>
                <a:cubicBezTo>
                  <a:pt x="709613" y="3244"/>
                  <a:pt x="354806" y="115956"/>
                  <a:pt x="0" y="2286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11" name="Freeform 210"/>
          <p:cNvSpPr/>
          <p:nvPr/>
        </p:nvSpPr>
        <p:spPr>
          <a:xfrm>
            <a:off x="2524125" y="1809639"/>
            <a:ext cx="1905000" cy="160734"/>
          </a:xfrm>
          <a:custGeom>
            <a:avLst/>
            <a:gdLst>
              <a:gd name="connsiteX0" fmla="*/ 2543175 w 2543175"/>
              <a:gd name="connsiteY0" fmla="*/ 209619 h 228669"/>
              <a:gd name="connsiteX1" fmla="*/ 1133475 w 2543175"/>
              <a:gd name="connsiteY1" fmla="*/ 69 h 228669"/>
              <a:gd name="connsiteX2" fmla="*/ 0 w 2543175"/>
              <a:gd name="connsiteY2" fmla="*/ 228669 h 228669"/>
            </a:gdLst>
            <a:ahLst/>
            <a:cxnLst>
              <a:cxn ang="0">
                <a:pos x="connsiteX0" y="connsiteY0"/>
              </a:cxn>
              <a:cxn ang="0">
                <a:pos x="connsiteX1" y="connsiteY1"/>
              </a:cxn>
              <a:cxn ang="0">
                <a:pos x="connsiteX2" y="connsiteY2"/>
              </a:cxn>
            </a:cxnLst>
            <a:rect l="l" t="t" r="r" b="b"/>
            <a:pathLst>
              <a:path w="2543175" h="228669">
                <a:moveTo>
                  <a:pt x="2543175" y="209619"/>
                </a:moveTo>
                <a:cubicBezTo>
                  <a:pt x="2050256" y="103256"/>
                  <a:pt x="1557337" y="-3106"/>
                  <a:pt x="1133475" y="69"/>
                </a:cubicBezTo>
                <a:cubicBezTo>
                  <a:pt x="709613" y="3244"/>
                  <a:pt x="354806" y="115956"/>
                  <a:pt x="0" y="2286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cxnSp>
        <p:nvCxnSpPr>
          <p:cNvPr id="212" name="Straight Connector 211"/>
          <p:cNvCxnSpPr>
            <a:stCxn id="216" idx="2"/>
          </p:cNvCxnSpPr>
          <p:nvPr/>
        </p:nvCxnSpPr>
        <p:spPr>
          <a:xfrm flipH="1">
            <a:off x="674693" y="3347491"/>
            <a:ext cx="1997285" cy="136727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666750" y="4708811"/>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674688" y="4708810"/>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325439" y="470881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2389189" y="3095514"/>
            <a:ext cx="56557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Nature</a:t>
            </a:r>
          </a:p>
        </p:txBody>
      </p:sp>
      <p:sp>
        <p:nvSpPr>
          <p:cNvPr id="217" name="TextBox 216"/>
          <p:cNvSpPr txBox="1"/>
          <p:nvPr/>
        </p:nvSpPr>
        <p:spPr>
          <a:xfrm rot="19441677">
            <a:off x="1096020" y="3824455"/>
            <a:ext cx="1037117"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 Road Work</a:t>
            </a:r>
          </a:p>
        </p:txBody>
      </p:sp>
      <p:sp>
        <p:nvSpPr>
          <p:cNvPr id="218" name="TextBox 217"/>
          <p:cNvSpPr txBox="1"/>
          <p:nvPr/>
        </p:nvSpPr>
        <p:spPr>
          <a:xfrm>
            <a:off x="960438" y="4598529"/>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219" name="TextBox 218"/>
          <p:cNvSpPr txBox="1"/>
          <p:nvPr/>
        </p:nvSpPr>
        <p:spPr>
          <a:xfrm>
            <a:off x="190500" y="4953001"/>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220" name="TextBox 219"/>
          <p:cNvSpPr txBox="1"/>
          <p:nvPr/>
        </p:nvSpPr>
        <p:spPr>
          <a:xfrm>
            <a:off x="508000" y="4953001"/>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221" name="TextBox 220"/>
          <p:cNvSpPr txBox="1"/>
          <p:nvPr/>
        </p:nvSpPr>
        <p:spPr>
          <a:xfrm>
            <a:off x="709827" y="4953001"/>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cxnSp>
        <p:nvCxnSpPr>
          <p:cNvPr id="222" name="Straight Connector 221"/>
          <p:cNvCxnSpPr>
            <a:stCxn id="216" idx="2"/>
          </p:cNvCxnSpPr>
          <p:nvPr/>
        </p:nvCxnSpPr>
        <p:spPr>
          <a:xfrm flipH="1">
            <a:off x="2190757" y="3347491"/>
            <a:ext cx="481221" cy="81363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1706563" y="4167077"/>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2190750" y="4167077"/>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706563" y="4696905"/>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1706563" y="4696904"/>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1365250" y="4696904"/>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2794000" y="4696905"/>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794000" y="4696904"/>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2452689" y="4696904"/>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2198689" y="4048126"/>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232" name="TextBox 231"/>
          <p:cNvSpPr txBox="1"/>
          <p:nvPr/>
        </p:nvSpPr>
        <p:spPr>
          <a:xfrm>
            <a:off x="1206500" y="494693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233" name="TextBox 232"/>
          <p:cNvSpPr txBox="1"/>
          <p:nvPr/>
        </p:nvSpPr>
        <p:spPr>
          <a:xfrm>
            <a:off x="1516064" y="494693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234" name="TextBox 233"/>
          <p:cNvSpPr txBox="1"/>
          <p:nvPr/>
        </p:nvSpPr>
        <p:spPr>
          <a:xfrm>
            <a:off x="1754188" y="494693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235" name="TextBox 234"/>
          <p:cNvSpPr txBox="1"/>
          <p:nvPr/>
        </p:nvSpPr>
        <p:spPr>
          <a:xfrm>
            <a:off x="2301875" y="494693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236" name="TextBox 235"/>
          <p:cNvSpPr txBox="1"/>
          <p:nvPr/>
        </p:nvSpPr>
        <p:spPr>
          <a:xfrm>
            <a:off x="2611439" y="494693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237" name="TextBox 236"/>
          <p:cNvSpPr txBox="1"/>
          <p:nvPr/>
        </p:nvSpPr>
        <p:spPr>
          <a:xfrm>
            <a:off x="2849563" y="494693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238" name="TextBox 237"/>
          <p:cNvSpPr txBox="1"/>
          <p:nvPr/>
        </p:nvSpPr>
        <p:spPr>
          <a:xfrm rot="2563178">
            <a:off x="2235737" y="4301938"/>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239" name="TextBox 238"/>
          <p:cNvSpPr txBox="1"/>
          <p:nvPr/>
        </p:nvSpPr>
        <p:spPr>
          <a:xfrm rot="18218567">
            <a:off x="1540755" y="4284719"/>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240" name="TextBox 239"/>
          <p:cNvSpPr txBox="1"/>
          <p:nvPr/>
        </p:nvSpPr>
        <p:spPr>
          <a:xfrm rot="18103178">
            <a:off x="2227604" y="3615314"/>
            <a:ext cx="82071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a:t>
            </a:r>
          </a:p>
        </p:txBody>
      </p:sp>
      <p:sp>
        <p:nvSpPr>
          <p:cNvPr id="241" name="Rounded Rectangle 240"/>
          <p:cNvSpPr/>
          <p:nvPr/>
        </p:nvSpPr>
        <p:spPr>
          <a:xfrm>
            <a:off x="571501" y="4613560"/>
            <a:ext cx="1285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42" name="Rounded Rectangle 241"/>
          <p:cNvSpPr/>
          <p:nvPr/>
        </p:nvSpPr>
        <p:spPr>
          <a:xfrm>
            <a:off x="2063750" y="4071826"/>
            <a:ext cx="539750"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43" name="Rounded Rectangle 242"/>
          <p:cNvSpPr/>
          <p:nvPr/>
        </p:nvSpPr>
        <p:spPr>
          <a:xfrm>
            <a:off x="2714626" y="4613560"/>
            <a:ext cx="523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44" name="TextBox 243"/>
          <p:cNvSpPr txBox="1"/>
          <p:nvPr/>
        </p:nvSpPr>
        <p:spPr>
          <a:xfrm>
            <a:off x="2801938" y="4598529"/>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245" name="TextBox 244"/>
          <p:cNvSpPr txBox="1"/>
          <p:nvPr/>
        </p:nvSpPr>
        <p:spPr>
          <a:xfrm>
            <a:off x="3111501" y="3244341"/>
            <a:ext cx="4507554" cy="1359973"/>
          </a:xfrm>
          <a:prstGeom prst="rect">
            <a:avLst/>
          </a:prstGeom>
          <a:noFill/>
        </p:spPr>
        <p:txBody>
          <a:bodyPr wrap="non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r>
              <a:rPr lang="en-US" dirty="0">
                <a:solidFill>
                  <a:prstClr val="black"/>
                </a:solidFill>
                <a:latin typeface="Calibri"/>
                <a:cs typeface="+mn-cs"/>
              </a:rPr>
              <a:t> </a:t>
            </a:r>
            <a:r>
              <a:rPr lang="en-US" baseline="-25000" dirty="0">
                <a:solidFill>
                  <a:prstClr val="black"/>
                </a:solidFill>
                <a:latin typeface="Calibri"/>
                <a:cs typeface="+mn-cs"/>
              </a:rPr>
              <a:t>Road Work</a:t>
            </a:r>
            <a:r>
              <a:rPr lang="en-US" dirty="0">
                <a:solidFill>
                  <a:prstClr val="black"/>
                </a:solidFill>
                <a:latin typeface="Calibri"/>
                <a:cs typeface="+mn-cs"/>
              </a:rPr>
              <a:t> =</a:t>
            </a:r>
            <a:r>
              <a:rPr lang="en-US" baseline="-25000" dirty="0">
                <a:solidFill>
                  <a:prstClr val="black"/>
                </a:solidFill>
                <a:latin typeface="Calibri"/>
                <a:cs typeface="+mn-cs"/>
              </a:rPr>
              <a:t> </a:t>
            </a:r>
            <a:r>
              <a:rPr lang="en-US" dirty="0">
                <a:solidFill>
                  <a:prstClr val="black"/>
                </a:solidFill>
                <a:latin typeface="cmmi10"/>
                <a:cs typeface="+mn-cs"/>
              </a:rPr>
              <a:t>¡</a:t>
            </a:r>
            <a:r>
              <a:rPr lang="en-US" dirty="0">
                <a:solidFill>
                  <a:prstClr val="black"/>
                </a:solidFill>
                <a:latin typeface="Calibri"/>
                <a:cs typeface="+mn-cs"/>
              </a:rPr>
              <a:t> </a:t>
            </a:r>
            <a:r>
              <a:rPr lang="en-US" baseline="-25000" dirty="0">
                <a:solidFill>
                  <a:prstClr val="black"/>
                </a:solidFill>
                <a:latin typeface="Calibri"/>
                <a:cs typeface="+mn-cs"/>
              </a:rPr>
              <a:t>Road Work noticed by Carol, No e-mail,</a:t>
            </a:r>
            <a:r>
              <a:rPr lang="en-US" dirty="0">
                <a:solidFill>
                  <a:prstClr val="black"/>
                </a:solidFill>
                <a:latin typeface="Calibri"/>
                <a:cs typeface="+mn-cs"/>
              </a:rPr>
              <a:t> </a:t>
            </a:r>
          </a:p>
          <a:p>
            <a:pPr defTabSz="914168" fontAlgn="auto">
              <a:spcBef>
                <a:spcPts val="0"/>
              </a:spcBef>
              <a:spcAft>
                <a:spcPts val="0"/>
              </a:spcAft>
            </a:pPr>
            <a:r>
              <a:rPr lang="en-US" dirty="0">
                <a:solidFill>
                  <a:prstClr val="black"/>
                </a:solidFill>
                <a:latin typeface="Calibri"/>
                <a:cs typeface="+mn-cs"/>
              </a:rPr>
              <a:t>= </a:t>
            </a:r>
            <a:r>
              <a:rPr lang="en-US" dirty="0">
                <a:solidFill>
                  <a:prstClr val="black"/>
                </a:solidFill>
                <a:latin typeface="cmmi10"/>
                <a:cs typeface="+mn-cs"/>
              </a:rPr>
              <a:t>¡</a:t>
            </a:r>
            <a:r>
              <a:rPr lang="en-US" dirty="0">
                <a:solidFill>
                  <a:prstClr val="black"/>
                </a:solidFill>
                <a:latin typeface="Calibri"/>
                <a:cs typeface="+mn-cs"/>
              </a:rPr>
              <a:t> </a:t>
            </a:r>
            <a:r>
              <a:rPr lang="en-US" baseline="-25000" dirty="0">
                <a:solidFill>
                  <a:prstClr val="black"/>
                </a:solidFill>
                <a:latin typeface="Calibri"/>
                <a:cs typeface="+mn-cs"/>
              </a:rPr>
              <a:t>Road Work noticed by Carol, E-mail </a:t>
            </a:r>
            <a:r>
              <a:rPr lang="en-US" dirty="0">
                <a:solidFill>
                  <a:prstClr val="black"/>
                </a:solidFill>
                <a:latin typeface="Calibri"/>
                <a:cs typeface="+mn-cs"/>
              </a:rPr>
              <a:t> =</a:t>
            </a:r>
            <a:r>
              <a:rPr lang="en-US" baseline="-25000" dirty="0">
                <a:solidFill>
                  <a:prstClr val="black"/>
                </a:solidFill>
                <a:latin typeface="Calibri"/>
                <a:cs typeface="+mn-cs"/>
              </a:rPr>
              <a:t> </a:t>
            </a:r>
            <a:r>
              <a:rPr lang="en-US" dirty="0">
                <a:solidFill>
                  <a:prstClr val="black"/>
                </a:solidFill>
                <a:latin typeface="cmmi10"/>
                <a:cs typeface="+mn-cs"/>
              </a:rPr>
              <a:t>¡</a:t>
            </a:r>
            <a:r>
              <a:rPr lang="en-US" dirty="0">
                <a:solidFill>
                  <a:prstClr val="black"/>
                </a:solidFill>
                <a:latin typeface="Calibri"/>
                <a:cs typeface="+mn-cs"/>
              </a:rPr>
              <a:t> </a:t>
            </a:r>
            <a:r>
              <a:rPr lang="en-US" baseline="-25000" dirty="0">
                <a:solidFill>
                  <a:prstClr val="black"/>
                </a:solidFill>
                <a:latin typeface="Calibri"/>
                <a:cs typeface="+mn-cs"/>
              </a:rPr>
              <a:t>Road Work, Call Alice</a:t>
            </a:r>
            <a:r>
              <a:rPr lang="en-US" dirty="0">
                <a:solidFill>
                  <a:prstClr val="black"/>
                </a:solidFill>
                <a:latin typeface="Calibri"/>
                <a:cs typeface="+mn-cs"/>
              </a:rPr>
              <a:t> </a:t>
            </a:r>
          </a:p>
          <a:p>
            <a:pPr defTabSz="914168" fontAlgn="auto">
              <a:spcBef>
                <a:spcPts val="0"/>
              </a:spcBef>
              <a:spcAft>
                <a:spcPts val="0"/>
              </a:spcAft>
            </a:pPr>
            <a:r>
              <a:rPr lang="en-US" dirty="0">
                <a:solidFill>
                  <a:prstClr val="black"/>
                </a:solidFill>
                <a:latin typeface="Calibri"/>
                <a:cs typeface="+mn-cs"/>
              </a:rPr>
              <a:t>= </a:t>
            </a:r>
            <a:r>
              <a:rPr lang="en-US" dirty="0">
                <a:solidFill>
                  <a:prstClr val="black"/>
                </a:solidFill>
                <a:latin typeface="cmmi10"/>
                <a:cs typeface="+mn-cs"/>
              </a:rPr>
              <a:t>¡</a:t>
            </a:r>
            <a:r>
              <a:rPr lang="en-US" dirty="0">
                <a:solidFill>
                  <a:prstClr val="black"/>
                </a:solidFill>
                <a:latin typeface="Calibri"/>
                <a:cs typeface="+mn-cs"/>
              </a:rPr>
              <a:t> </a:t>
            </a:r>
            <a:r>
              <a:rPr lang="en-US" baseline="-25000" dirty="0">
                <a:solidFill>
                  <a:prstClr val="black"/>
                </a:solidFill>
                <a:latin typeface="Calibri"/>
                <a:cs typeface="+mn-cs"/>
              </a:rPr>
              <a:t>Road Work noticed by Carol, No e-mail, Call Alice</a:t>
            </a:r>
            <a:r>
              <a:rPr lang="en-US" dirty="0">
                <a:solidFill>
                  <a:prstClr val="black"/>
                </a:solidFill>
                <a:latin typeface="Calibri"/>
                <a:cs typeface="+mn-cs"/>
              </a:rPr>
              <a:t>    </a:t>
            </a:r>
          </a:p>
          <a:p>
            <a:pPr defTabSz="914168" fontAlgn="auto">
              <a:spcBef>
                <a:spcPts val="0"/>
              </a:spcBef>
              <a:spcAft>
                <a:spcPts val="0"/>
              </a:spcAft>
            </a:pPr>
            <a:r>
              <a:rPr lang="en-US" dirty="0">
                <a:solidFill>
                  <a:prstClr val="black"/>
                </a:solidFill>
                <a:latin typeface="Calibri"/>
                <a:cs typeface="+mn-cs"/>
              </a:rPr>
              <a:t>= …</a:t>
            </a:r>
            <a:endParaRPr lang="en-US" baseline="-25000" dirty="0">
              <a:solidFill>
                <a:prstClr val="black"/>
              </a:solidFill>
              <a:latin typeface="Calibri"/>
              <a:cs typeface="+mn-cs"/>
            </a:endParaRPr>
          </a:p>
          <a:p>
            <a:pPr defTabSz="914168" fontAlgn="auto">
              <a:spcBef>
                <a:spcPts val="0"/>
              </a:spcBef>
              <a:spcAft>
                <a:spcPts val="0"/>
              </a:spcAft>
            </a:pPr>
            <a:endParaRPr lang="en-US" baseline="-25000" dirty="0">
              <a:solidFill>
                <a:prstClr val="black"/>
              </a:solidFill>
              <a:latin typeface="Calibri"/>
              <a:cs typeface="+mn-cs"/>
            </a:endParaRPr>
          </a:p>
        </p:txBody>
      </p:sp>
      <p:cxnSp>
        <p:nvCxnSpPr>
          <p:cNvPr id="246" name="Straight Connector 245"/>
          <p:cNvCxnSpPr/>
          <p:nvPr/>
        </p:nvCxnSpPr>
        <p:spPr>
          <a:xfrm>
            <a:off x="5619749" y="5298171"/>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5619749" y="5298170"/>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a:off x="5278439" y="5298171"/>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5127625" y="5548201"/>
            <a:ext cx="188946"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250" name="TextBox 249"/>
          <p:cNvSpPr txBox="1"/>
          <p:nvPr/>
        </p:nvSpPr>
        <p:spPr>
          <a:xfrm>
            <a:off x="5437187" y="5548201"/>
            <a:ext cx="159037"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251" name="TextBox 250"/>
          <p:cNvSpPr txBox="1"/>
          <p:nvPr/>
        </p:nvSpPr>
        <p:spPr>
          <a:xfrm>
            <a:off x="5675313" y="5548201"/>
            <a:ext cx="192041"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252" name="Rounded Rectangle 251"/>
          <p:cNvSpPr/>
          <p:nvPr/>
        </p:nvSpPr>
        <p:spPr>
          <a:xfrm>
            <a:off x="5540375" y="5214826"/>
            <a:ext cx="555626"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253" name="TextBox 252"/>
          <p:cNvSpPr txBox="1"/>
          <p:nvPr/>
        </p:nvSpPr>
        <p:spPr>
          <a:xfrm>
            <a:off x="5627688" y="5191126"/>
            <a:ext cx="531813"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254" name="TextBox 253"/>
          <p:cNvSpPr txBox="1"/>
          <p:nvPr/>
        </p:nvSpPr>
        <p:spPr>
          <a:xfrm>
            <a:off x="3619500" y="5600365"/>
            <a:ext cx="4572000" cy="1175307"/>
          </a:xfrm>
          <a:prstGeom prst="rect">
            <a:avLst/>
          </a:prstGeom>
          <a:noFill/>
        </p:spPr>
        <p:txBody>
          <a:bodyPr wrap="squar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r>
              <a:rPr lang="en-US" dirty="0">
                <a:solidFill>
                  <a:prstClr val="black"/>
                </a:solidFill>
                <a:latin typeface="Calibri"/>
                <a:cs typeface="+mn-cs"/>
              </a:rPr>
              <a:t> </a:t>
            </a:r>
            <a:r>
              <a:rPr lang="en-US" baseline="-25000" dirty="0">
                <a:solidFill>
                  <a:prstClr val="black"/>
                </a:solidFill>
                <a:latin typeface="Calibri"/>
                <a:cs typeface="+mn-cs"/>
              </a:rPr>
              <a:t>No Road Work </a:t>
            </a:r>
          </a:p>
          <a:p>
            <a:pPr defTabSz="914168" fontAlgn="auto">
              <a:spcBef>
                <a:spcPts val="0"/>
              </a:spcBef>
              <a:spcAft>
                <a:spcPts val="0"/>
              </a:spcAft>
            </a:pPr>
            <a:r>
              <a:rPr lang="en-US" dirty="0">
                <a:solidFill>
                  <a:prstClr val="black"/>
                </a:solidFill>
                <a:latin typeface="Calibri"/>
                <a:cs typeface="+mn-cs"/>
              </a:rPr>
              <a:t>= </a:t>
            </a:r>
            <a:r>
              <a:rPr lang="en-US" dirty="0">
                <a:solidFill>
                  <a:prstClr val="black"/>
                </a:solidFill>
                <a:latin typeface="cmmi10"/>
                <a:cs typeface="+mn-cs"/>
              </a:rPr>
              <a:t>¡</a:t>
            </a:r>
            <a:r>
              <a:rPr lang="en-US" dirty="0">
                <a:solidFill>
                  <a:prstClr val="black"/>
                </a:solidFill>
                <a:latin typeface="Calibri"/>
                <a:cs typeface="+mn-cs"/>
              </a:rPr>
              <a:t> </a:t>
            </a:r>
            <a:r>
              <a:rPr lang="en-US" baseline="-25000" dirty="0">
                <a:solidFill>
                  <a:prstClr val="black"/>
                </a:solidFill>
                <a:latin typeface="Calibri"/>
                <a:cs typeface="+mn-cs"/>
              </a:rPr>
              <a:t>Road Work, Not Call </a:t>
            </a:r>
          </a:p>
          <a:p>
            <a:pPr defTabSz="914168" fontAlgn="auto">
              <a:spcBef>
                <a:spcPts val="0"/>
              </a:spcBef>
              <a:spcAft>
                <a:spcPts val="0"/>
              </a:spcAft>
            </a:pPr>
            <a:r>
              <a:rPr lang="en-US" dirty="0">
                <a:solidFill>
                  <a:prstClr val="black"/>
                </a:solidFill>
                <a:latin typeface="Calibri"/>
                <a:cs typeface="+mn-cs"/>
              </a:rPr>
              <a:t>= </a:t>
            </a:r>
            <a:r>
              <a:rPr lang="en-US" dirty="0">
                <a:solidFill>
                  <a:prstClr val="black"/>
                </a:solidFill>
                <a:latin typeface="cmmi10"/>
                <a:cs typeface="+mn-cs"/>
              </a:rPr>
              <a:t>¡</a:t>
            </a:r>
            <a:r>
              <a:rPr lang="en-US" dirty="0">
                <a:solidFill>
                  <a:prstClr val="black"/>
                </a:solidFill>
                <a:latin typeface="Calibri"/>
                <a:cs typeface="+mn-cs"/>
              </a:rPr>
              <a:t> </a:t>
            </a:r>
            <a:r>
              <a:rPr lang="en-US" baseline="-25000" dirty="0">
                <a:solidFill>
                  <a:prstClr val="black"/>
                </a:solidFill>
                <a:latin typeface="Calibri"/>
                <a:cs typeface="+mn-cs"/>
              </a:rPr>
              <a:t>Road Work noticed by Carol, No e-mail, Not Call   </a:t>
            </a:r>
          </a:p>
          <a:p>
            <a:pPr defTabSz="914168" fontAlgn="auto">
              <a:spcBef>
                <a:spcPts val="0"/>
              </a:spcBef>
              <a:spcAft>
                <a:spcPts val="0"/>
              </a:spcAft>
            </a:pPr>
            <a:r>
              <a:rPr lang="en-US" dirty="0">
                <a:solidFill>
                  <a:prstClr val="black"/>
                </a:solidFill>
                <a:latin typeface="Calibri"/>
                <a:cs typeface="+mn-cs"/>
              </a:rPr>
              <a:t>= …</a:t>
            </a:r>
            <a:endParaRPr lang="en-US" baseline="-25000" dirty="0">
              <a:solidFill>
                <a:prstClr val="black"/>
              </a:solidFill>
              <a:latin typeface="Calibri"/>
              <a:cs typeface="+mn-cs"/>
            </a:endParaRPr>
          </a:p>
        </p:txBody>
      </p:sp>
      <p:sp>
        <p:nvSpPr>
          <p:cNvPr id="255" name="TextBox 254"/>
          <p:cNvSpPr txBox="1"/>
          <p:nvPr/>
        </p:nvSpPr>
        <p:spPr>
          <a:xfrm>
            <a:off x="4889500" y="1"/>
            <a:ext cx="4254500" cy="898308"/>
          </a:xfrm>
          <a:prstGeom prst="rect">
            <a:avLst/>
          </a:prstGeom>
          <a:noFill/>
        </p:spPr>
        <p:txBody>
          <a:bodyPr wrap="squar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r>
              <a:rPr lang="en-US" baseline="-25000" dirty="0">
                <a:solidFill>
                  <a:prstClr val="black"/>
                </a:solidFill>
                <a:latin typeface="cmsy10"/>
                <a:cs typeface="+mn-cs"/>
              </a:rPr>
              <a:t>;</a:t>
            </a:r>
            <a:r>
              <a:rPr lang="en-US" dirty="0">
                <a:solidFill>
                  <a:prstClr val="black"/>
                </a:solidFill>
                <a:latin typeface="Calibri"/>
                <a:cs typeface="+mn-cs"/>
              </a:rPr>
              <a:t>  =</a:t>
            </a:r>
            <a:r>
              <a:rPr lang="en-US" baseline="-25000" dirty="0">
                <a:solidFill>
                  <a:prstClr val="black"/>
                </a:solidFill>
                <a:latin typeface="cmsy10"/>
                <a:cs typeface="+mn-cs"/>
              </a:rPr>
              <a:t> </a:t>
            </a:r>
            <a:r>
              <a:rPr lang="en-US" dirty="0">
                <a:solidFill>
                  <a:prstClr val="black"/>
                </a:solidFill>
                <a:latin typeface="cmmi10"/>
                <a:cs typeface="+mn-cs"/>
              </a:rPr>
              <a:t>¡</a:t>
            </a:r>
            <a:r>
              <a:rPr lang="en-US" baseline="-25000" dirty="0">
                <a:solidFill>
                  <a:prstClr val="black"/>
                </a:solidFill>
                <a:latin typeface="Calibri"/>
                <a:cs typeface="+mn-cs"/>
              </a:rPr>
              <a:t>Road Work noticed by Carol, e-mail, Not Call </a:t>
            </a:r>
          </a:p>
          <a:p>
            <a:pPr defTabSz="914168" fontAlgn="auto">
              <a:spcBef>
                <a:spcPts val="0"/>
              </a:spcBef>
              <a:spcAft>
                <a:spcPts val="0"/>
              </a:spcAft>
            </a:pPr>
            <a:r>
              <a:rPr lang="en-US" dirty="0">
                <a:solidFill>
                  <a:prstClr val="black"/>
                </a:solidFill>
                <a:latin typeface="Calibri"/>
                <a:cs typeface="+mn-cs"/>
              </a:rPr>
              <a:t>= </a:t>
            </a:r>
            <a:r>
              <a:rPr lang="en-US" dirty="0">
                <a:solidFill>
                  <a:prstClr val="black"/>
                </a:solidFill>
                <a:latin typeface="cmmi10"/>
                <a:cs typeface="+mn-cs"/>
              </a:rPr>
              <a:t>¡</a:t>
            </a:r>
            <a:r>
              <a:rPr lang="en-US" baseline="-25000" dirty="0">
                <a:solidFill>
                  <a:prstClr val="black"/>
                </a:solidFill>
                <a:latin typeface="Calibri"/>
                <a:cs typeface="+mn-cs"/>
              </a:rPr>
              <a:t>Road Work Notice by Carol, e-mail, Call Alice</a:t>
            </a:r>
            <a:r>
              <a:rPr lang="en-US" dirty="0">
                <a:solidFill>
                  <a:prstClr val="black"/>
                </a:solidFill>
                <a:latin typeface="Calibri"/>
                <a:cs typeface="+mn-cs"/>
              </a:rPr>
              <a:t> </a:t>
            </a:r>
          </a:p>
          <a:p>
            <a:pPr defTabSz="914168" fontAlgn="auto">
              <a:spcBef>
                <a:spcPts val="0"/>
              </a:spcBef>
              <a:spcAft>
                <a:spcPts val="0"/>
              </a:spcAft>
            </a:pPr>
            <a:r>
              <a:rPr lang="en-US" dirty="0">
                <a:solidFill>
                  <a:prstClr val="black"/>
                </a:solidFill>
                <a:latin typeface="Calibri"/>
                <a:cs typeface="+mn-cs"/>
              </a:rPr>
              <a:t>= …</a:t>
            </a:r>
          </a:p>
        </p:txBody>
      </p:sp>
      <p:sp>
        <p:nvSpPr>
          <p:cNvPr id="256" name="TextBox 255"/>
          <p:cNvSpPr txBox="1"/>
          <p:nvPr/>
        </p:nvSpPr>
        <p:spPr>
          <a:xfrm>
            <a:off x="381000" y="368591"/>
            <a:ext cx="1624136"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b="1" dirty="0">
                <a:solidFill>
                  <a:srgbClr val="0000FF"/>
                </a:solidFill>
                <a:latin typeface="Calibri"/>
                <a:cs typeface="+mn-cs"/>
              </a:rPr>
              <a:t>Feinberg (2012)</a:t>
            </a:r>
          </a:p>
        </p:txBody>
      </p:sp>
    </p:spTree>
    <p:extLst>
      <p:ext uri="{BB962C8B-B14F-4D97-AF65-F5344CB8AC3E}">
        <p14:creationId xmlns:p14="http://schemas.microsoft.com/office/powerpoint/2010/main" val="45511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3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4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4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4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4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4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4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4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5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5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5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5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5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5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5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5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5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5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6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6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6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6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6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6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6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6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6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7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7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7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7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74"/>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75"/>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76"/>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77"/>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78"/>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79"/>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80"/>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81"/>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82"/>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83"/>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84"/>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85"/>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86"/>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87"/>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88"/>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8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90"/>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91"/>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92"/>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93"/>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94"/>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95"/>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96"/>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97"/>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98"/>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99"/>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00"/>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01"/>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02"/>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0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0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05"/>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06"/>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07"/>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08"/>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09"/>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21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11"/>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254"/>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245"/>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88" grpId="0"/>
      <p:bldP spid="189" grpId="0"/>
      <p:bldP spid="190" grpId="0"/>
      <p:bldP spid="191" grpId="0"/>
      <p:bldP spid="192" grpId="0"/>
      <p:bldP spid="193" grpId="0"/>
      <p:bldP spid="194" grpId="0"/>
      <p:bldP spid="195" grpId="0"/>
      <p:bldP spid="196" grpId="0"/>
      <p:bldP spid="197" grpId="0"/>
      <p:bldP spid="198" grpId="0" animBg="1"/>
      <p:bldP spid="199" grpId="0" animBg="1"/>
      <p:bldP spid="200" grpId="0" animBg="1"/>
      <p:bldP spid="201" grpId="0"/>
      <p:bldP spid="202" grpId="0" animBg="1"/>
      <p:bldP spid="203" grpId="0"/>
      <p:bldP spid="204" grpId="0" animBg="1"/>
      <p:bldP spid="205" grpId="0"/>
      <p:bldP spid="206" grpId="0" animBg="1"/>
      <p:bldP spid="207" grpId="0"/>
      <p:bldP spid="208" grpId="0" animBg="1"/>
      <p:bldP spid="209" grpId="0"/>
      <p:bldP spid="210" grpId="0" animBg="1"/>
      <p:bldP spid="211" grpId="0" animBg="1"/>
      <p:bldP spid="216" grpId="0"/>
      <p:bldP spid="217" grpId="0"/>
      <p:bldP spid="218" grpId="0"/>
      <p:bldP spid="219" grpId="0"/>
      <p:bldP spid="220" grpId="0"/>
      <p:bldP spid="221" grpId="0"/>
      <p:bldP spid="231" grpId="0"/>
      <p:bldP spid="232" grpId="0"/>
      <p:bldP spid="233" grpId="0"/>
      <p:bldP spid="234" grpId="0"/>
      <p:bldP spid="235" grpId="0"/>
      <p:bldP spid="236" grpId="0"/>
      <p:bldP spid="237" grpId="0"/>
      <p:bldP spid="238" grpId="0"/>
      <p:bldP spid="239" grpId="0"/>
      <p:bldP spid="240" grpId="0"/>
      <p:bldP spid="241" grpId="0" animBg="1"/>
      <p:bldP spid="242" grpId="0" animBg="1"/>
      <p:bldP spid="243" grpId="0" animBg="1"/>
      <p:bldP spid="244" grpId="0"/>
      <p:bldP spid="245" grpId="0"/>
      <p:bldP spid="254" grpId="0"/>
      <p:bldP spid="2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13" y="1110111"/>
            <a:ext cx="1862122" cy="31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5" y="4262342"/>
            <a:ext cx="8562110" cy="245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63" y="1934268"/>
            <a:ext cx="2620182" cy="79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08" y="2999233"/>
            <a:ext cx="3038042" cy="80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1393"/>
            <a:ext cx="8229600" cy="1143000"/>
          </a:xfrm>
        </p:spPr>
        <p:txBody>
          <a:bodyPr/>
          <a:lstStyle/>
          <a:p>
            <a:r>
              <a:rPr lang="en-US" sz="2800" dirty="0">
                <a:solidFill>
                  <a:srgbClr val="0000FF"/>
                </a:solidFill>
              </a:rPr>
              <a:t>What’s the problem with modeling unawareness?</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4814" y="1098671"/>
            <a:ext cx="1327004" cy="37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7921" y="1618082"/>
            <a:ext cx="3023321" cy="34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6587" y="2353783"/>
            <a:ext cx="4951268" cy="35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1778" y="2878509"/>
            <a:ext cx="3743747" cy="37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1784" y="3477450"/>
            <a:ext cx="3807396" cy="319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99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dissolve">
                                      <p:cBhvr>
                                        <p:cTn id="19"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stCxn id="25" idx="2"/>
          </p:cNvCxnSpPr>
          <p:nvPr/>
        </p:nvCxnSpPr>
        <p:spPr>
          <a:xfrm flipH="1">
            <a:off x="1333503" y="716321"/>
            <a:ext cx="1997286" cy="136727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325563" y="2077642"/>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33500" y="207764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84250" y="207764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5" idx="2"/>
          </p:cNvCxnSpPr>
          <p:nvPr/>
        </p:nvCxnSpPr>
        <p:spPr>
          <a:xfrm>
            <a:off x="3330789" y="716321"/>
            <a:ext cx="2717587" cy="379054"/>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968876" y="1095375"/>
            <a:ext cx="1079501" cy="43457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492625" y="1529954"/>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76813" y="1529954"/>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048378" y="1095378"/>
            <a:ext cx="1087436" cy="434577"/>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2625"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92625"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151314"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80063"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80063"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38750"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659563" y="1529954"/>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43750" y="1529954"/>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59563"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59563"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318250"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47000"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47000"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405689"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8000" y="464344"/>
            <a:ext cx="56557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Nature</a:t>
            </a:r>
          </a:p>
        </p:txBody>
      </p:sp>
      <p:sp>
        <p:nvSpPr>
          <p:cNvPr id="26" name="TextBox 25"/>
          <p:cNvSpPr txBox="1"/>
          <p:nvPr/>
        </p:nvSpPr>
        <p:spPr>
          <a:xfrm rot="493319">
            <a:off x="3859850" y="673780"/>
            <a:ext cx="186901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 noticed by Carol</a:t>
            </a:r>
          </a:p>
        </p:txBody>
      </p:sp>
      <p:sp>
        <p:nvSpPr>
          <p:cNvPr id="27" name="TextBox 26"/>
          <p:cNvSpPr txBox="1"/>
          <p:nvPr/>
        </p:nvSpPr>
        <p:spPr>
          <a:xfrm>
            <a:off x="5778501" y="883779"/>
            <a:ext cx="457535"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Carol</a:t>
            </a:r>
          </a:p>
        </p:txBody>
      </p:sp>
      <p:sp>
        <p:nvSpPr>
          <p:cNvPr id="28" name="TextBox 27"/>
          <p:cNvSpPr txBox="1"/>
          <p:nvPr/>
        </p:nvSpPr>
        <p:spPr>
          <a:xfrm rot="19464439">
            <a:off x="1768071" y="1157455"/>
            <a:ext cx="1037117"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 Road Work</a:t>
            </a:r>
          </a:p>
        </p:txBody>
      </p:sp>
      <p:sp>
        <p:nvSpPr>
          <p:cNvPr id="29" name="TextBox 28"/>
          <p:cNvSpPr txBox="1"/>
          <p:nvPr/>
        </p:nvSpPr>
        <p:spPr>
          <a:xfrm rot="1767776">
            <a:off x="6386301" y="1123723"/>
            <a:ext cx="525759"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e-mail</a:t>
            </a:r>
          </a:p>
        </p:txBody>
      </p:sp>
      <p:sp>
        <p:nvSpPr>
          <p:cNvPr id="30" name="TextBox 29"/>
          <p:cNvSpPr txBox="1"/>
          <p:nvPr/>
        </p:nvSpPr>
        <p:spPr>
          <a:xfrm rot="20246530">
            <a:off x="5053886" y="1123723"/>
            <a:ext cx="79346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e-mail</a:t>
            </a:r>
          </a:p>
        </p:txBody>
      </p:sp>
      <p:sp>
        <p:nvSpPr>
          <p:cNvPr id="31" name="TextBox 30"/>
          <p:cNvSpPr txBox="1"/>
          <p:nvPr/>
        </p:nvSpPr>
        <p:spPr>
          <a:xfrm>
            <a:off x="1619250" y="1979154"/>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32" name="TextBox 31"/>
          <p:cNvSpPr txBox="1"/>
          <p:nvPr/>
        </p:nvSpPr>
        <p:spPr>
          <a:xfrm>
            <a:off x="5873750" y="1428751"/>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33" name="TextBox 32"/>
          <p:cNvSpPr txBox="1"/>
          <p:nvPr/>
        </p:nvSpPr>
        <p:spPr>
          <a:xfrm>
            <a:off x="849314" y="2363391"/>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34" name="TextBox 33"/>
          <p:cNvSpPr txBox="1"/>
          <p:nvPr/>
        </p:nvSpPr>
        <p:spPr>
          <a:xfrm>
            <a:off x="1166814" y="2363391"/>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35" name="TextBox 34"/>
          <p:cNvSpPr txBox="1"/>
          <p:nvPr/>
        </p:nvSpPr>
        <p:spPr>
          <a:xfrm>
            <a:off x="1397000" y="2363391"/>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36" name="TextBox 35"/>
          <p:cNvSpPr txBox="1"/>
          <p:nvPr/>
        </p:nvSpPr>
        <p:spPr>
          <a:xfrm>
            <a:off x="3992564" y="2309814"/>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37" name="TextBox 36"/>
          <p:cNvSpPr txBox="1"/>
          <p:nvPr/>
        </p:nvSpPr>
        <p:spPr>
          <a:xfrm>
            <a:off x="4302125" y="2309814"/>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38" name="TextBox 37"/>
          <p:cNvSpPr txBox="1"/>
          <p:nvPr/>
        </p:nvSpPr>
        <p:spPr>
          <a:xfrm>
            <a:off x="4540250" y="2309814"/>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39" name="TextBox 38"/>
          <p:cNvSpPr txBox="1"/>
          <p:nvPr/>
        </p:nvSpPr>
        <p:spPr>
          <a:xfrm>
            <a:off x="5087939" y="2309814"/>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40" name="TextBox 39"/>
          <p:cNvSpPr txBox="1"/>
          <p:nvPr/>
        </p:nvSpPr>
        <p:spPr>
          <a:xfrm>
            <a:off x="5397500" y="2309814"/>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41" name="TextBox 40"/>
          <p:cNvSpPr txBox="1"/>
          <p:nvPr/>
        </p:nvSpPr>
        <p:spPr>
          <a:xfrm>
            <a:off x="5635625" y="2309814"/>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2" name="TextBox 41"/>
          <p:cNvSpPr txBox="1"/>
          <p:nvPr/>
        </p:nvSpPr>
        <p:spPr>
          <a:xfrm>
            <a:off x="6175375" y="231576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43" name="TextBox 42"/>
          <p:cNvSpPr txBox="1"/>
          <p:nvPr/>
        </p:nvSpPr>
        <p:spPr>
          <a:xfrm>
            <a:off x="6484939" y="231576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44" name="TextBox 43"/>
          <p:cNvSpPr txBox="1"/>
          <p:nvPr/>
        </p:nvSpPr>
        <p:spPr>
          <a:xfrm>
            <a:off x="6723063" y="231576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5" name="TextBox 44"/>
          <p:cNvSpPr txBox="1"/>
          <p:nvPr/>
        </p:nvSpPr>
        <p:spPr>
          <a:xfrm>
            <a:off x="7254875" y="2309814"/>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46" name="TextBox 45"/>
          <p:cNvSpPr txBox="1"/>
          <p:nvPr/>
        </p:nvSpPr>
        <p:spPr>
          <a:xfrm>
            <a:off x="7564439" y="2309814"/>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47" name="TextBox 46"/>
          <p:cNvSpPr txBox="1"/>
          <p:nvPr/>
        </p:nvSpPr>
        <p:spPr>
          <a:xfrm>
            <a:off x="7802563" y="2309814"/>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8" name="TextBox 47"/>
          <p:cNvSpPr txBox="1"/>
          <p:nvPr/>
        </p:nvSpPr>
        <p:spPr>
          <a:xfrm rot="2873866">
            <a:off x="7196676" y="1629737"/>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49" name="TextBox 48"/>
          <p:cNvSpPr txBox="1"/>
          <p:nvPr/>
        </p:nvSpPr>
        <p:spPr>
          <a:xfrm rot="2873866">
            <a:off x="5021801" y="1629737"/>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50" name="TextBox 49"/>
          <p:cNvSpPr txBox="1"/>
          <p:nvPr/>
        </p:nvSpPr>
        <p:spPr>
          <a:xfrm rot="18218567">
            <a:off x="6477880" y="1647597"/>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51" name="TextBox 50"/>
          <p:cNvSpPr txBox="1"/>
          <p:nvPr/>
        </p:nvSpPr>
        <p:spPr>
          <a:xfrm rot="18218567">
            <a:off x="4326818" y="1647597"/>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cxnSp>
        <p:nvCxnSpPr>
          <p:cNvPr id="52" name="Straight Connector 51"/>
          <p:cNvCxnSpPr>
            <a:stCxn id="25" idx="2"/>
          </p:cNvCxnSpPr>
          <p:nvPr/>
        </p:nvCxnSpPr>
        <p:spPr>
          <a:xfrm flipH="1">
            <a:off x="2849567" y="716321"/>
            <a:ext cx="481222" cy="813632"/>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365375" y="1535907"/>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849563" y="1535907"/>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65375" y="206573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365375" y="206573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024064" y="2065736"/>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452813" y="206573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52813" y="206573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111500" y="2065736"/>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603625" y="1428751"/>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62" name="TextBox 61"/>
          <p:cNvSpPr txBox="1"/>
          <p:nvPr/>
        </p:nvSpPr>
        <p:spPr>
          <a:xfrm>
            <a:off x="1865314" y="231576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63" name="TextBox 62"/>
          <p:cNvSpPr txBox="1"/>
          <p:nvPr/>
        </p:nvSpPr>
        <p:spPr>
          <a:xfrm>
            <a:off x="2174875" y="231576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64" name="TextBox 63"/>
          <p:cNvSpPr txBox="1"/>
          <p:nvPr/>
        </p:nvSpPr>
        <p:spPr>
          <a:xfrm>
            <a:off x="2413000" y="231576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65" name="TextBox 64"/>
          <p:cNvSpPr txBox="1"/>
          <p:nvPr/>
        </p:nvSpPr>
        <p:spPr>
          <a:xfrm>
            <a:off x="2960689" y="231576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66" name="TextBox 65"/>
          <p:cNvSpPr txBox="1"/>
          <p:nvPr/>
        </p:nvSpPr>
        <p:spPr>
          <a:xfrm>
            <a:off x="3270250" y="231576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67" name="TextBox 66"/>
          <p:cNvSpPr txBox="1"/>
          <p:nvPr/>
        </p:nvSpPr>
        <p:spPr>
          <a:xfrm>
            <a:off x="3508375" y="231576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68" name="TextBox 67"/>
          <p:cNvSpPr txBox="1"/>
          <p:nvPr/>
        </p:nvSpPr>
        <p:spPr>
          <a:xfrm rot="2873866">
            <a:off x="2894551" y="1635690"/>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69" name="TextBox 68"/>
          <p:cNvSpPr txBox="1"/>
          <p:nvPr/>
        </p:nvSpPr>
        <p:spPr>
          <a:xfrm rot="18637186">
            <a:off x="2199568" y="1653550"/>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70" name="TextBox 69"/>
          <p:cNvSpPr txBox="1"/>
          <p:nvPr/>
        </p:nvSpPr>
        <p:spPr>
          <a:xfrm rot="17706107">
            <a:off x="2862604" y="990459"/>
            <a:ext cx="82071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a:t>
            </a:r>
          </a:p>
        </p:txBody>
      </p:sp>
      <p:sp>
        <p:nvSpPr>
          <p:cNvPr id="71" name="Rounded Rectangle 70"/>
          <p:cNvSpPr/>
          <p:nvPr/>
        </p:nvSpPr>
        <p:spPr>
          <a:xfrm>
            <a:off x="1230313" y="1982390"/>
            <a:ext cx="1285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2" name="Rounded Rectangle 71"/>
          <p:cNvSpPr/>
          <p:nvPr/>
        </p:nvSpPr>
        <p:spPr>
          <a:xfrm>
            <a:off x="2754313" y="1440656"/>
            <a:ext cx="449262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3" name="Rounded Rectangle 72"/>
          <p:cNvSpPr/>
          <p:nvPr/>
        </p:nvSpPr>
        <p:spPr>
          <a:xfrm>
            <a:off x="7667626" y="1970484"/>
            <a:ext cx="523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4" name="TextBox 73"/>
          <p:cNvSpPr txBox="1"/>
          <p:nvPr/>
        </p:nvSpPr>
        <p:spPr>
          <a:xfrm>
            <a:off x="7754938"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5" name="Rounded Rectangle 74"/>
          <p:cNvSpPr/>
          <p:nvPr/>
        </p:nvSpPr>
        <p:spPr>
          <a:xfrm>
            <a:off x="6572250" y="1976437"/>
            <a:ext cx="539750"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6" name="TextBox 75"/>
          <p:cNvSpPr txBox="1"/>
          <p:nvPr/>
        </p:nvSpPr>
        <p:spPr>
          <a:xfrm>
            <a:off x="6659563"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7" name="Rounded Rectangle 76"/>
          <p:cNvSpPr/>
          <p:nvPr/>
        </p:nvSpPr>
        <p:spPr>
          <a:xfrm>
            <a:off x="4413250" y="1976437"/>
            <a:ext cx="539750"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8" name="TextBox 77"/>
          <p:cNvSpPr txBox="1"/>
          <p:nvPr/>
        </p:nvSpPr>
        <p:spPr>
          <a:xfrm>
            <a:off x="4500563" y="1979154"/>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9" name="Rounded Rectangle 78"/>
          <p:cNvSpPr/>
          <p:nvPr/>
        </p:nvSpPr>
        <p:spPr>
          <a:xfrm>
            <a:off x="5500689" y="1970484"/>
            <a:ext cx="531813"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80" name="TextBox 79"/>
          <p:cNvSpPr txBox="1"/>
          <p:nvPr/>
        </p:nvSpPr>
        <p:spPr>
          <a:xfrm>
            <a:off x="5588000"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81" name="Rounded Rectangle 80"/>
          <p:cNvSpPr/>
          <p:nvPr/>
        </p:nvSpPr>
        <p:spPr>
          <a:xfrm>
            <a:off x="3373439" y="1982390"/>
            <a:ext cx="563563"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82" name="TextBox 81"/>
          <p:cNvSpPr txBox="1"/>
          <p:nvPr/>
        </p:nvSpPr>
        <p:spPr>
          <a:xfrm>
            <a:off x="3460750" y="1979154"/>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83" name="Freeform 82"/>
          <p:cNvSpPr/>
          <p:nvPr/>
        </p:nvSpPr>
        <p:spPr>
          <a:xfrm>
            <a:off x="3786189" y="1821657"/>
            <a:ext cx="1738313" cy="160734"/>
          </a:xfrm>
          <a:custGeom>
            <a:avLst/>
            <a:gdLst>
              <a:gd name="connsiteX0" fmla="*/ 2543175 w 2543175"/>
              <a:gd name="connsiteY0" fmla="*/ 209619 h 228669"/>
              <a:gd name="connsiteX1" fmla="*/ 1133475 w 2543175"/>
              <a:gd name="connsiteY1" fmla="*/ 69 h 228669"/>
              <a:gd name="connsiteX2" fmla="*/ 0 w 2543175"/>
              <a:gd name="connsiteY2" fmla="*/ 228669 h 228669"/>
            </a:gdLst>
            <a:ahLst/>
            <a:cxnLst>
              <a:cxn ang="0">
                <a:pos x="connsiteX0" y="connsiteY0"/>
              </a:cxn>
              <a:cxn ang="0">
                <a:pos x="connsiteX1" y="connsiteY1"/>
              </a:cxn>
              <a:cxn ang="0">
                <a:pos x="connsiteX2" y="connsiteY2"/>
              </a:cxn>
            </a:cxnLst>
            <a:rect l="l" t="t" r="r" b="b"/>
            <a:pathLst>
              <a:path w="2543175" h="228669">
                <a:moveTo>
                  <a:pt x="2543175" y="209619"/>
                </a:moveTo>
                <a:cubicBezTo>
                  <a:pt x="2050256" y="103256"/>
                  <a:pt x="1557337" y="-3106"/>
                  <a:pt x="1133475" y="69"/>
                </a:cubicBezTo>
                <a:cubicBezTo>
                  <a:pt x="709613" y="3244"/>
                  <a:pt x="354806" y="115956"/>
                  <a:pt x="0" y="2286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84" name="Freeform 83"/>
          <p:cNvSpPr/>
          <p:nvPr/>
        </p:nvSpPr>
        <p:spPr>
          <a:xfrm>
            <a:off x="2524125" y="1827610"/>
            <a:ext cx="1905000" cy="160734"/>
          </a:xfrm>
          <a:custGeom>
            <a:avLst/>
            <a:gdLst>
              <a:gd name="connsiteX0" fmla="*/ 2543175 w 2543175"/>
              <a:gd name="connsiteY0" fmla="*/ 209619 h 228669"/>
              <a:gd name="connsiteX1" fmla="*/ 1133475 w 2543175"/>
              <a:gd name="connsiteY1" fmla="*/ 69 h 228669"/>
              <a:gd name="connsiteX2" fmla="*/ 0 w 2543175"/>
              <a:gd name="connsiteY2" fmla="*/ 228669 h 228669"/>
            </a:gdLst>
            <a:ahLst/>
            <a:cxnLst>
              <a:cxn ang="0">
                <a:pos x="connsiteX0" y="connsiteY0"/>
              </a:cxn>
              <a:cxn ang="0">
                <a:pos x="connsiteX1" y="connsiteY1"/>
              </a:cxn>
              <a:cxn ang="0">
                <a:pos x="connsiteX2" y="connsiteY2"/>
              </a:cxn>
            </a:cxnLst>
            <a:rect l="l" t="t" r="r" b="b"/>
            <a:pathLst>
              <a:path w="2543175" h="228669">
                <a:moveTo>
                  <a:pt x="2543175" y="209619"/>
                </a:moveTo>
                <a:cubicBezTo>
                  <a:pt x="2050256" y="103256"/>
                  <a:pt x="1557337" y="-3106"/>
                  <a:pt x="1133475" y="69"/>
                </a:cubicBezTo>
                <a:cubicBezTo>
                  <a:pt x="709613" y="3244"/>
                  <a:pt x="354806" y="115956"/>
                  <a:pt x="0" y="2286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cxnSp>
        <p:nvCxnSpPr>
          <p:cNvPr id="85" name="Straight Connector 84"/>
          <p:cNvCxnSpPr>
            <a:stCxn id="89" idx="2"/>
          </p:cNvCxnSpPr>
          <p:nvPr/>
        </p:nvCxnSpPr>
        <p:spPr>
          <a:xfrm flipH="1">
            <a:off x="674690" y="3365463"/>
            <a:ext cx="1997288" cy="136727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66750" y="4726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74688" y="4726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25439" y="4726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389189" y="3113486"/>
            <a:ext cx="56557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Nature</a:t>
            </a:r>
          </a:p>
        </p:txBody>
      </p:sp>
      <p:sp>
        <p:nvSpPr>
          <p:cNvPr id="90" name="TextBox 89"/>
          <p:cNvSpPr txBox="1"/>
          <p:nvPr/>
        </p:nvSpPr>
        <p:spPr>
          <a:xfrm rot="19453014">
            <a:off x="1077519" y="3824456"/>
            <a:ext cx="1037117"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 Road Work</a:t>
            </a:r>
          </a:p>
        </p:txBody>
      </p:sp>
      <p:sp>
        <p:nvSpPr>
          <p:cNvPr id="91" name="TextBox 90"/>
          <p:cNvSpPr txBox="1"/>
          <p:nvPr/>
        </p:nvSpPr>
        <p:spPr>
          <a:xfrm>
            <a:off x="960438" y="4619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92" name="TextBox 91"/>
          <p:cNvSpPr txBox="1"/>
          <p:nvPr/>
        </p:nvSpPr>
        <p:spPr>
          <a:xfrm>
            <a:off x="190500" y="4979529"/>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93" name="TextBox 92"/>
          <p:cNvSpPr txBox="1"/>
          <p:nvPr/>
        </p:nvSpPr>
        <p:spPr>
          <a:xfrm>
            <a:off x="508000" y="496490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94" name="TextBox 93"/>
          <p:cNvSpPr txBox="1"/>
          <p:nvPr/>
        </p:nvSpPr>
        <p:spPr>
          <a:xfrm>
            <a:off x="738188" y="496490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cxnSp>
        <p:nvCxnSpPr>
          <p:cNvPr id="95" name="Straight Connector 94"/>
          <p:cNvCxnSpPr>
            <a:stCxn id="89" idx="2"/>
          </p:cNvCxnSpPr>
          <p:nvPr/>
        </p:nvCxnSpPr>
        <p:spPr>
          <a:xfrm flipH="1">
            <a:off x="2190756" y="3365463"/>
            <a:ext cx="481222" cy="813631"/>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706563" y="4185047"/>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190750" y="4185047"/>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06563" y="471487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706563" y="471487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1365250" y="4714877"/>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794000" y="471487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794000" y="471487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452689" y="4714877"/>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198689" y="4074654"/>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105" name="TextBox 104"/>
          <p:cNvSpPr txBox="1"/>
          <p:nvPr/>
        </p:nvSpPr>
        <p:spPr>
          <a:xfrm>
            <a:off x="1206500" y="496490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06" name="TextBox 105"/>
          <p:cNvSpPr txBox="1"/>
          <p:nvPr/>
        </p:nvSpPr>
        <p:spPr>
          <a:xfrm>
            <a:off x="1516064" y="496490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07" name="TextBox 106"/>
          <p:cNvSpPr txBox="1"/>
          <p:nvPr/>
        </p:nvSpPr>
        <p:spPr>
          <a:xfrm>
            <a:off x="1754188" y="496490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08" name="TextBox 107"/>
          <p:cNvSpPr txBox="1"/>
          <p:nvPr/>
        </p:nvSpPr>
        <p:spPr>
          <a:xfrm>
            <a:off x="2301875" y="496490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09" name="TextBox 108"/>
          <p:cNvSpPr txBox="1"/>
          <p:nvPr/>
        </p:nvSpPr>
        <p:spPr>
          <a:xfrm>
            <a:off x="2611439" y="496490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10" name="TextBox 109"/>
          <p:cNvSpPr txBox="1"/>
          <p:nvPr/>
        </p:nvSpPr>
        <p:spPr>
          <a:xfrm>
            <a:off x="2849563" y="496490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11" name="TextBox 110"/>
          <p:cNvSpPr txBox="1"/>
          <p:nvPr/>
        </p:nvSpPr>
        <p:spPr>
          <a:xfrm rot="2873866">
            <a:off x="2235737" y="4284831"/>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112" name="TextBox 111"/>
          <p:cNvSpPr txBox="1"/>
          <p:nvPr/>
        </p:nvSpPr>
        <p:spPr>
          <a:xfrm rot="18218567">
            <a:off x="1540755" y="4302690"/>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113" name="TextBox 112"/>
          <p:cNvSpPr txBox="1"/>
          <p:nvPr/>
        </p:nvSpPr>
        <p:spPr>
          <a:xfrm rot="18048618">
            <a:off x="2197490" y="3660806"/>
            <a:ext cx="82071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a:t>
            </a:r>
          </a:p>
        </p:txBody>
      </p:sp>
      <p:sp>
        <p:nvSpPr>
          <p:cNvPr id="114" name="Rounded Rectangle 113"/>
          <p:cNvSpPr/>
          <p:nvPr/>
        </p:nvSpPr>
        <p:spPr>
          <a:xfrm>
            <a:off x="571501" y="4631531"/>
            <a:ext cx="1285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15" name="Rounded Rectangle 114"/>
          <p:cNvSpPr/>
          <p:nvPr/>
        </p:nvSpPr>
        <p:spPr>
          <a:xfrm>
            <a:off x="2063750" y="4089797"/>
            <a:ext cx="539750"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16" name="Rounded Rectangle 115"/>
          <p:cNvSpPr/>
          <p:nvPr/>
        </p:nvSpPr>
        <p:spPr>
          <a:xfrm>
            <a:off x="2714626" y="4631531"/>
            <a:ext cx="523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17" name="TextBox 116"/>
          <p:cNvSpPr txBox="1"/>
          <p:nvPr/>
        </p:nvSpPr>
        <p:spPr>
          <a:xfrm>
            <a:off x="2801938" y="4619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cxnSp>
        <p:nvCxnSpPr>
          <p:cNvPr id="118" name="Straight Connector 117"/>
          <p:cNvCxnSpPr/>
          <p:nvPr/>
        </p:nvCxnSpPr>
        <p:spPr>
          <a:xfrm>
            <a:off x="5619749" y="5316142"/>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619749" y="531614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5278439" y="531614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127625" y="5566172"/>
            <a:ext cx="188946"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22" name="TextBox 121"/>
          <p:cNvSpPr txBox="1"/>
          <p:nvPr/>
        </p:nvSpPr>
        <p:spPr>
          <a:xfrm>
            <a:off x="5437187" y="5566172"/>
            <a:ext cx="159037"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23" name="TextBox 122"/>
          <p:cNvSpPr txBox="1"/>
          <p:nvPr/>
        </p:nvSpPr>
        <p:spPr>
          <a:xfrm>
            <a:off x="5675313" y="5566172"/>
            <a:ext cx="192041"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24" name="Rounded Rectangle 123"/>
          <p:cNvSpPr/>
          <p:nvPr/>
        </p:nvSpPr>
        <p:spPr>
          <a:xfrm>
            <a:off x="5540375" y="5232797"/>
            <a:ext cx="555626"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25" name="TextBox 124"/>
          <p:cNvSpPr txBox="1"/>
          <p:nvPr/>
        </p:nvSpPr>
        <p:spPr>
          <a:xfrm>
            <a:off x="5627688" y="5217654"/>
            <a:ext cx="595313"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126" name="TextBox 125"/>
          <p:cNvSpPr txBox="1"/>
          <p:nvPr/>
        </p:nvSpPr>
        <p:spPr>
          <a:xfrm>
            <a:off x="5635626" y="363140"/>
            <a:ext cx="2809875" cy="344310"/>
          </a:xfrm>
          <a:prstGeom prst="rect">
            <a:avLst/>
          </a:prstGeom>
          <a:noFill/>
        </p:spPr>
        <p:txBody>
          <a:bodyPr wrap="squar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endParaRPr lang="en-US" dirty="0">
              <a:solidFill>
                <a:prstClr val="black"/>
              </a:solidFill>
              <a:latin typeface="Calibri"/>
              <a:cs typeface="+mn-cs"/>
            </a:endParaRPr>
          </a:p>
        </p:txBody>
      </p:sp>
      <p:sp>
        <p:nvSpPr>
          <p:cNvPr id="127" name="TextBox 126"/>
          <p:cNvSpPr txBox="1"/>
          <p:nvPr/>
        </p:nvSpPr>
        <p:spPr>
          <a:xfrm>
            <a:off x="3048000" y="3238500"/>
            <a:ext cx="354238"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r>
              <a:rPr lang="en-US" baseline="30000" dirty="0">
                <a:solidFill>
                  <a:prstClr val="black"/>
                </a:solidFill>
                <a:latin typeface="cmmi10"/>
                <a:cs typeface="+mn-cs"/>
              </a:rPr>
              <a:t>1</a:t>
            </a:r>
            <a:endParaRPr lang="en-US" baseline="30000" dirty="0">
              <a:solidFill>
                <a:prstClr val="black"/>
              </a:solidFill>
              <a:latin typeface="Calibri"/>
              <a:cs typeface="+mn-cs"/>
            </a:endParaRPr>
          </a:p>
        </p:txBody>
      </p:sp>
      <p:sp>
        <p:nvSpPr>
          <p:cNvPr id="128" name="TextBox 127"/>
          <p:cNvSpPr txBox="1"/>
          <p:nvPr/>
        </p:nvSpPr>
        <p:spPr>
          <a:xfrm>
            <a:off x="6394103" y="5238750"/>
            <a:ext cx="354238"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r>
              <a:rPr lang="en-US" baseline="30000" dirty="0">
                <a:solidFill>
                  <a:prstClr val="black"/>
                </a:solidFill>
                <a:latin typeface="cmmi10"/>
                <a:cs typeface="+mn-cs"/>
              </a:rPr>
              <a:t>2</a:t>
            </a:r>
            <a:endParaRPr lang="en-US" baseline="30000" dirty="0">
              <a:solidFill>
                <a:prstClr val="black"/>
              </a:solidFill>
              <a:latin typeface="Calibri"/>
              <a:cs typeface="+mn-cs"/>
            </a:endParaRPr>
          </a:p>
        </p:txBody>
      </p:sp>
      <p:sp>
        <p:nvSpPr>
          <p:cNvPr id="129" name="Freeform 128"/>
          <p:cNvSpPr/>
          <p:nvPr/>
        </p:nvSpPr>
        <p:spPr>
          <a:xfrm>
            <a:off x="1321406" y="2068287"/>
            <a:ext cx="4390571" cy="3165929"/>
          </a:xfrm>
          <a:custGeom>
            <a:avLst/>
            <a:gdLst>
              <a:gd name="connsiteX0" fmla="*/ 0 w 5268685"/>
              <a:gd name="connsiteY0" fmla="*/ 0 h 5065486"/>
              <a:gd name="connsiteX1" fmla="*/ 3904343 w 5268685"/>
              <a:gd name="connsiteY1" fmla="*/ 1596572 h 5065486"/>
              <a:gd name="connsiteX2" fmla="*/ 5268685 w 5268685"/>
              <a:gd name="connsiteY2" fmla="*/ 5065486 h 5065486"/>
            </a:gdLst>
            <a:ahLst/>
            <a:cxnLst>
              <a:cxn ang="0">
                <a:pos x="connsiteX0" y="connsiteY0"/>
              </a:cxn>
              <a:cxn ang="0">
                <a:pos x="connsiteX1" y="connsiteY1"/>
              </a:cxn>
              <a:cxn ang="0">
                <a:pos x="connsiteX2" y="connsiteY2"/>
              </a:cxn>
            </a:cxnLst>
            <a:rect l="l" t="t" r="r" b="b"/>
            <a:pathLst>
              <a:path w="5268685" h="5065486">
                <a:moveTo>
                  <a:pt x="0" y="0"/>
                </a:moveTo>
                <a:cubicBezTo>
                  <a:pt x="1513114" y="376162"/>
                  <a:pt x="3026229" y="752324"/>
                  <a:pt x="3904343" y="1596572"/>
                </a:cubicBezTo>
                <a:cubicBezTo>
                  <a:pt x="4782457" y="2440820"/>
                  <a:pt x="5025571" y="3753153"/>
                  <a:pt x="5268685" y="5065486"/>
                </a:cubicBezTo>
              </a:path>
            </a:pathLst>
          </a:custGeom>
          <a:noFill/>
          <a:ln>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0" name="Freeform 129"/>
          <p:cNvSpPr/>
          <p:nvPr/>
        </p:nvSpPr>
        <p:spPr>
          <a:xfrm>
            <a:off x="2373692" y="2059215"/>
            <a:ext cx="2588381" cy="1351643"/>
          </a:xfrm>
          <a:custGeom>
            <a:avLst/>
            <a:gdLst>
              <a:gd name="connsiteX0" fmla="*/ 0 w 3106057"/>
              <a:gd name="connsiteY0" fmla="*/ 0 h 2162628"/>
              <a:gd name="connsiteX1" fmla="*/ 1741714 w 3106057"/>
              <a:gd name="connsiteY1" fmla="*/ 682171 h 2162628"/>
              <a:gd name="connsiteX2" fmla="*/ 3106057 w 3106057"/>
              <a:gd name="connsiteY2" fmla="*/ 2162628 h 2162628"/>
            </a:gdLst>
            <a:ahLst/>
            <a:cxnLst>
              <a:cxn ang="0">
                <a:pos x="connsiteX0" y="connsiteY0"/>
              </a:cxn>
              <a:cxn ang="0">
                <a:pos x="connsiteX1" y="connsiteY1"/>
              </a:cxn>
              <a:cxn ang="0">
                <a:pos x="connsiteX2" y="connsiteY2"/>
              </a:cxn>
            </a:cxnLst>
            <a:rect l="l" t="t" r="r" b="b"/>
            <a:pathLst>
              <a:path w="3106057" h="2162628">
                <a:moveTo>
                  <a:pt x="0" y="0"/>
                </a:moveTo>
                <a:cubicBezTo>
                  <a:pt x="612019" y="160866"/>
                  <a:pt x="1224038" y="321733"/>
                  <a:pt x="1741714" y="682171"/>
                </a:cubicBezTo>
                <a:cubicBezTo>
                  <a:pt x="2259390" y="1042609"/>
                  <a:pt x="2682723" y="1602618"/>
                  <a:pt x="3106057" y="2162628"/>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1" name="Freeform 130"/>
          <p:cNvSpPr/>
          <p:nvPr/>
        </p:nvSpPr>
        <p:spPr>
          <a:xfrm>
            <a:off x="4490358" y="2068287"/>
            <a:ext cx="967618" cy="2240643"/>
          </a:xfrm>
          <a:custGeom>
            <a:avLst/>
            <a:gdLst>
              <a:gd name="connsiteX0" fmla="*/ 0 w 1161142"/>
              <a:gd name="connsiteY0" fmla="*/ 0 h 3585029"/>
              <a:gd name="connsiteX1" fmla="*/ 580571 w 1161142"/>
              <a:gd name="connsiteY1" fmla="*/ 1727200 h 3585029"/>
              <a:gd name="connsiteX2" fmla="*/ 1161142 w 1161142"/>
              <a:gd name="connsiteY2" fmla="*/ 3585029 h 3585029"/>
            </a:gdLst>
            <a:ahLst/>
            <a:cxnLst>
              <a:cxn ang="0">
                <a:pos x="connsiteX0" y="connsiteY0"/>
              </a:cxn>
              <a:cxn ang="0">
                <a:pos x="connsiteX1" y="connsiteY1"/>
              </a:cxn>
              <a:cxn ang="0">
                <a:pos x="connsiteX2" y="connsiteY2"/>
              </a:cxn>
            </a:cxnLst>
            <a:rect l="l" t="t" r="r" b="b"/>
            <a:pathLst>
              <a:path w="1161142" h="3585029">
                <a:moveTo>
                  <a:pt x="0" y="0"/>
                </a:moveTo>
                <a:cubicBezTo>
                  <a:pt x="193523" y="564847"/>
                  <a:pt x="387047" y="1129695"/>
                  <a:pt x="580571" y="1727200"/>
                </a:cubicBezTo>
                <a:cubicBezTo>
                  <a:pt x="774095" y="2324705"/>
                  <a:pt x="967618" y="2954867"/>
                  <a:pt x="1161142" y="3585029"/>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2" name="Freeform 131"/>
          <p:cNvSpPr/>
          <p:nvPr/>
        </p:nvSpPr>
        <p:spPr>
          <a:xfrm>
            <a:off x="445306" y="2690909"/>
            <a:ext cx="4141814" cy="2035306"/>
          </a:xfrm>
          <a:custGeom>
            <a:avLst/>
            <a:gdLst>
              <a:gd name="connsiteX0" fmla="*/ 267548 w 4970177"/>
              <a:gd name="connsiteY0" fmla="*/ 3256489 h 3256489"/>
              <a:gd name="connsiteX1" fmla="*/ 209491 w 4970177"/>
              <a:gd name="connsiteY1" fmla="*/ 1050317 h 3256489"/>
              <a:gd name="connsiteX2" fmla="*/ 2575320 w 4970177"/>
              <a:gd name="connsiteY2" fmla="*/ 63346 h 3256489"/>
              <a:gd name="connsiteX3" fmla="*/ 4084805 w 4970177"/>
              <a:gd name="connsiteY3" fmla="*/ 150432 h 3256489"/>
              <a:gd name="connsiteX4" fmla="*/ 4970177 w 4970177"/>
              <a:gd name="connsiteY4" fmla="*/ 571346 h 325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0177" h="3256489">
                <a:moveTo>
                  <a:pt x="267548" y="3256489"/>
                </a:moveTo>
                <a:cubicBezTo>
                  <a:pt x="46205" y="2419498"/>
                  <a:pt x="-175138" y="1582507"/>
                  <a:pt x="209491" y="1050317"/>
                </a:cubicBezTo>
                <a:cubicBezTo>
                  <a:pt x="594120" y="518127"/>
                  <a:pt x="1929434" y="213327"/>
                  <a:pt x="2575320" y="63346"/>
                </a:cubicBezTo>
                <a:cubicBezTo>
                  <a:pt x="3221206" y="-86635"/>
                  <a:pt x="3685662" y="65765"/>
                  <a:pt x="4084805" y="150432"/>
                </a:cubicBezTo>
                <a:cubicBezTo>
                  <a:pt x="4483948" y="235099"/>
                  <a:pt x="4727062" y="403222"/>
                  <a:pt x="4970177" y="571346"/>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3" name="Freeform 132"/>
          <p:cNvSpPr/>
          <p:nvPr/>
        </p:nvSpPr>
        <p:spPr>
          <a:xfrm>
            <a:off x="450548" y="3800930"/>
            <a:ext cx="1257905" cy="934357"/>
          </a:xfrm>
          <a:custGeom>
            <a:avLst/>
            <a:gdLst>
              <a:gd name="connsiteX0" fmla="*/ 1509486 w 1509486"/>
              <a:gd name="connsiteY0" fmla="*/ 1494971 h 1494971"/>
              <a:gd name="connsiteX1" fmla="*/ 275772 w 1509486"/>
              <a:gd name="connsiteY1" fmla="*/ 682171 h 1494971"/>
              <a:gd name="connsiteX2" fmla="*/ 0 w 1509486"/>
              <a:gd name="connsiteY2" fmla="*/ 0 h 1494971"/>
            </a:gdLst>
            <a:ahLst/>
            <a:cxnLst>
              <a:cxn ang="0">
                <a:pos x="connsiteX0" y="connsiteY0"/>
              </a:cxn>
              <a:cxn ang="0">
                <a:pos x="connsiteX1" y="connsiteY1"/>
              </a:cxn>
              <a:cxn ang="0">
                <a:pos x="connsiteX2" y="connsiteY2"/>
              </a:cxn>
            </a:cxnLst>
            <a:rect l="l" t="t" r="r" b="b"/>
            <a:pathLst>
              <a:path w="1509486" h="1494971">
                <a:moveTo>
                  <a:pt x="1509486" y="1494971"/>
                </a:moveTo>
                <a:cubicBezTo>
                  <a:pt x="1018419" y="1213152"/>
                  <a:pt x="527353" y="931333"/>
                  <a:pt x="275772" y="682171"/>
                </a:cubicBezTo>
                <a:cubicBezTo>
                  <a:pt x="24191" y="433009"/>
                  <a:pt x="12095" y="216504"/>
                  <a:pt x="0" y="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4" name="Freeform 133"/>
          <p:cNvSpPr/>
          <p:nvPr/>
        </p:nvSpPr>
        <p:spPr>
          <a:xfrm>
            <a:off x="2827992" y="2059215"/>
            <a:ext cx="610081" cy="2576286"/>
          </a:xfrm>
          <a:custGeom>
            <a:avLst/>
            <a:gdLst>
              <a:gd name="connsiteX0" fmla="*/ 732097 w 732097"/>
              <a:gd name="connsiteY0" fmla="*/ 0 h 4122057"/>
              <a:gd name="connsiteX1" fmla="*/ 78954 w 732097"/>
              <a:gd name="connsiteY1" fmla="*/ 2496457 h 4122057"/>
              <a:gd name="connsiteX2" fmla="*/ 35411 w 732097"/>
              <a:gd name="connsiteY2" fmla="*/ 4122057 h 4122057"/>
            </a:gdLst>
            <a:ahLst/>
            <a:cxnLst>
              <a:cxn ang="0">
                <a:pos x="connsiteX0" y="connsiteY0"/>
              </a:cxn>
              <a:cxn ang="0">
                <a:pos x="connsiteX1" y="connsiteY1"/>
              </a:cxn>
              <a:cxn ang="0">
                <a:pos x="connsiteX2" y="connsiteY2"/>
              </a:cxn>
            </a:cxnLst>
            <a:rect l="l" t="t" r="r" b="b"/>
            <a:pathLst>
              <a:path w="732097" h="4122057">
                <a:moveTo>
                  <a:pt x="732097" y="0"/>
                </a:moveTo>
                <a:cubicBezTo>
                  <a:pt x="463582" y="904724"/>
                  <a:pt x="195068" y="1809448"/>
                  <a:pt x="78954" y="2496457"/>
                </a:cubicBezTo>
                <a:cubicBezTo>
                  <a:pt x="-37160" y="3183467"/>
                  <a:pt x="-875" y="3652762"/>
                  <a:pt x="35411" y="4122057"/>
                </a:cubicBezTo>
              </a:path>
            </a:pathLst>
          </a:custGeom>
          <a:noFill/>
          <a:ln>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5" name="Freeform 134"/>
          <p:cNvSpPr/>
          <p:nvPr/>
        </p:nvSpPr>
        <p:spPr>
          <a:xfrm>
            <a:off x="2930072" y="2059214"/>
            <a:ext cx="2648857" cy="1460500"/>
          </a:xfrm>
          <a:custGeom>
            <a:avLst/>
            <a:gdLst>
              <a:gd name="connsiteX0" fmla="*/ 3178628 w 3178628"/>
              <a:gd name="connsiteY0" fmla="*/ 0 h 2336800"/>
              <a:gd name="connsiteX1" fmla="*/ 667657 w 3178628"/>
              <a:gd name="connsiteY1" fmla="*/ 1436914 h 2336800"/>
              <a:gd name="connsiteX2" fmla="*/ 0 w 3178628"/>
              <a:gd name="connsiteY2" fmla="*/ 2336800 h 2336800"/>
            </a:gdLst>
            <a:ahLst/>
            <a:cxnLst>
              <a:cxn ang="0">
                <a:pos x="connsiteX0" y="connsiteY0"/>
              </a:cxn>
              <a:cxn ang="0">
                <a:pos x="connsiteX1" y="connsiteY1"/>
              </a:cxn>
              <a:cxn ang="0">
                <a:pos x="connsiteX2" y="connsiteY2"/>
              </a:cxn>
            </a:cxnLst>
            <a:rect l="l" t="t" r="r" b="b"/>
            <a:pathLst>
              <a:path w="3178628" h="2336800">
                <a:moveTo>
                  <a:pt x="3178628" y="0"/>
                </a:moveTo>
                <a:cubicBezTo>
                  <a:pt x="2188028" y="523723"/>
                  <a:pt x="1197428" y="1047447"/>
                  <a:pt x="667657" y="1436914"/>
                </a:cubicBezTo>
                <a:cubicBezTo>
                  <a:pt x="137886" y="1826381"/>
                  <a:pt x="68943" y="2081590"/>
                  <a:pt x="0" y="233680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6" name="Freeform 135"/>
          <p:cNvSpPr/>
          <p:nvPr/>
        </p:nvSpPr>
        <p:spPr>
          <a:xfrm>
            <a:off x="1766752" y="1507288"/>
            <a:ext cx="1090749" cy="2583926"/>
          </a:xfrm>
          <a:custGeom>
            <a:avLst/>
            <a:gdLst>
              <a:gd name="connsiteX0" fmla="*/ 1308899 w 1308899"/>
              <a:gd name="connsiteY0" fmla="*/ 41253 h 4134282"/>
              <a:gd name="connsiteX1" fmla="*/ 583185 w 1308899"/>
              <a:gd name="connsiteY1" fmla="*/ 302510 h 4134282"/>
              <a:gd name="connsiteX2" fmla="*/ 2613 w 1308899"/>
              <a:gd name="connsiteY2" fmla="*/ 2290968 h 4134282"/>
              <a:gd name="connsiteX3" fmla="*/ 409013 w 1308899"/>
              <a:gd name="connsiteY3" fmla="*/ 4134282 h 4134282"/>
            </a:gdLst>
            <a:ahLst/>
            <a:cxnLst>
              <a:cxn ang="0">
                <a:pos x="connsiteX0" y="connsiteY0"/>
              </a:cxn>
              <a:cxn ang="0">
                <a:pos x="connsiteX1" y="connsiteY1"/>
              </a:cxn>
              <a:cxn ang="0">
                <a:pos x="connsiteX2" y="connsiteY2"/>
              </a:cxn>
              <a:cxn ang="0">
                <a:pos x="connsiteX3" y="connsiteY3"/>
              </a:cxn>
            </a:cxnLst>
            <a:rect l="l" t="t" r="r" b="b"/>
            <a:pathLst>
              <a:path w="1308899" h="4134282">
                <a:moveTo>
                  <a:pt x="1308899" y="41253"/>
                </a:moveTo>
                <a:cubicBezTo>
                  <a:pt x="1054899" y="-15595"/>
                  <a:pt x="800899" y="-72443"/>
                  <a:pt x="583185" y="302510"/>
                </a:cubicBezTo>
                <a:cubicBezTo>
                  <a:pt x="365471" y="677463"/>
                  <a:pt x="31642" y="1652339"/>
                  <a:pt x="2613" y="2290968"/>
                </a:cubicBezTo>
                <a:cubicBezTo>
                  <a:pt x="-26416" y="2929597"/>
                  <a:pt x="191298" y="3531939"/>
                  <a:pt x="409013" y="4134282"/>
                </a:cubicBezTo>
              </a:path>
            </a:pathLst>
          </a:custGeom>
          <a:noFill/>
          <a:ln>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7" name="Freeform 136"/>
          <p:cNvSpPr/>
          <p:nvPr/>
        </p:nvSpPr>
        <p:spPr>
          <a:xfrm>
            <a:off x="1853595" y="1255887"/>
            <a:ext cx="3120572" cy="1256899"/>
          </a:xfrm>
          <a:custGeom>
            <a:avLst/>
            <a:gdLst>
              <a:gd name="connsiteX0" fmla="*/ 3744686 w 3744686"/>
              <a:gd name="connsiteY0" fmla="*/ 443496 h 2011039"/>
              <a:gd name="connsiteX1" fmla="*/ 2046515 w 3744686"/>
              <a:gd name="connsiteY1" fmla="*/ 22582 h 2011039"/>
              <a:gd name="connsiteX2" fmla="*/ 696686 w 3744686"/>
              <a:gd name="connsiteY2" fmla="*/ 269325 h 2011039"/>
              <a:gd name="connsiteX3" fmla="*/ 0 w 3744686"/>
              <a:gd name="connsiteY3" fmla="*/ 2011039 h 2011039"/>
            </a:gdLst>
            <a:ahLst/>
            <a:cxnLst>
              <a:cxn ang="0">
                <a:pos x="connsiteX0" y="connsiteY0"/>
              </a:cxn>
              <a:cxn ang="0">
                <a:pos x="connsiteX1" y="connsiteY1"/>
              </a:cxn>
              <a:cxn ang="0">
                <a:pos x="connsiteX2" y="connsiteY2"/>
              </a:cxn>
              <a:cxn ang="0">
                <a:pos x="connsiteX3" y="connsiteY3"/>
              </a:cxn>
            </a:cxnLst>
            <a:rect l="l" t="t" r="r" b="b"/>
            <a:pathLst>
              <a:path w="3744686" h="2011039">
                <a:moveTo>
                  <a:pt x="3744686" y="443496"/>
                </a:moveTo>
                <a:cubicBezTo>
                  <a:pt x="3149600" y="247553"/>
                  <a:pt x="2554515" y="51610"/>
                  <a:pt x="2046515" y="22582"/>
                </a:cubicBezTo>
                <a:cubicBezTo>
                  <a:pt x="1538515" y="-6447"/>
                  <a:pt x="1037772" y="-62084"/>
                  <a:pt x="696686" y="269325"/>
                </a:cubicBezTo>
                <a:cubicBezTo>
                  <a:pt x="355600" y="600734"/>
                  <a:pt x="177800" y="1305886"/>
                  <a:pt x="0" y="2011039"/>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8" name="Freeform 137"/>
          <p:cNvSpPr/>
          <p:nvPr/>
        </p:nvSpPr>
        <p:spPr>
          <a:xfrm>
            <a:off x="3159882" y="1251667"/>
            <a:ext cx="3979333" cy="281404"/>
          </a:xfrm>
          <a:custGeom>
            <a:avLst/>
            <a:gdLst>
              <a:gd name="connsiteX0" fmla="*/ 4775200 w 4775200"/>
              <a:gd name="connsiteY0" fmla="*/ 450247 h 450247"/>
              <a:gd name="connsiteX1" fmla="*/ 3091543 w 4775200"/>
              <a:gd name="connsiteY1" fmla="*/ 72876 h 450247"/>
              <a:gd name="connsiteX2" fmla="*/ 0 w 4775200"/>
              <a:gd name="connsiteY2" fmla="*/ 304 h 450247"/>
            </a:gdLst>
            <a:ahLst/>
            <a:cxnLst>
              <a:cxn ang="0">
                <a:pos x="connsiteX0" y="connsiteY0"/>
              </a:cxn>
              <a:cxn ang="0">
                <a:pos x="connsiteX1" y="connsiteY1"/>
              </a:cxn>
              <a:cxn ang="0">
                <a:pos x="connsiteX2" y="connsiteY2"/>
              </a:cxn>
            </a:cxnLst>
            <a:rect l="l" t="t" r="r" b="b"/>
            <a:pathLst>
              <a:path w="4775200" h="450247">
                <a:moveTo>
                  <a:pt x="4775200" y="450247"/>
                </a:moveTo>
                <a:cubicBezTo>
                  <a:pt x="4331305" y="299057"/>
                  <a:pt x="3887410" y="147867"/>
                  <a:pt x="3091543" y="72876"/>
                </a:cubicBezTo>
                <a:cubicBezTo>
                  <a:pt x="2295676" y="-2115"/>
                  <a:pt x="1147838" y="-906"/>
                  <a:pt x="0" y="304"/>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39" name="Freeform 138"/>
          <p:cNvSpPr/>
          <p:nvPr/>
        </p:nvSpPr>
        <p:spPr>
          <a:xfrm>
            <a:off x="6266041" y="1784531"/>
            <a:ext cx="407348" cy="285159"/>
          </a:xfrm>
          <a:custGeom>
            <a:avLst/>
            <a:gdLst>
              <a:gd name="connsiteX0" fmla="*/ 467237 w 488817"/>
              <a:gd name="connsiteY0" fmla="*/ 439495 h 456254"/>
              <a:gd name="connsiteX1" fmla="*/ 191465 w 488817"/>
              <a:gd name="connsiteY1" fmla="*/ 439495 h 456254"/>
              <a:gd name="connsiteX2" fmla="*/ 2780 w 488817"/>
              <a:gd name="connsiteY2" fmla="*/ 265323 h 456254"/>
              <a:gd name="connsiteX3" fmla="*/ 104380 w 488817"/>
              <a:gd name="connsiteY3" fmla="*/ 4066 h 456254"/>
              <a:gd name="connsiteX4" fmla="*/ 438208 w 488817"/>
              <a:gd name="connsiteY4" fmla="*/ 120181 h 456254"/>
              <a:gd name="connsiteX5" fmla="*/ 481751 w 488817"/>
              <a:gd name="connsiteY5" fmla="*/ 308866 h 45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17" h="456254">
                <a:moveTo>
                  <a:pt x="467237" y="439495"/>
                </a:moveTo>
                <a:cubicBezTo>
                  <a:pt x="368055" y="454009"/>
                  <a:pt x="268874" y="468524"/>
                  <a:pt x="191465" y="439495"/>
                </a:cubicBezTo>
                <a:cubicBezTo>
                  <a:pt x="114056" y="410466"/>
                  <a:pt x="17294" y="337894"/>
                  <a:pt x="2780" y="265323"/>
                </a:cubicBezTo>
                <a:cubicBezTo>
                  <a:pt x="-11734" y="192752"/>
                  <a:pt x="31809" y="28256"/>
                  <a:pt x="104380" y="4066"/>
                </a:cubicBezTo>
                <a:cubicBezTo>
                  <a:pt x="176951" y="-20124"/>
                  <a:pt x="375313" y="69381"/>
                  <a:pt x="438208" y="120181"/>
                </a:cubicBezTo>
                <a:cubicBezTo>
                  <a:pt x="501103" y="170981"/>
                  <a:pt x="491427" y="239923"/>
                  <a:pt x="481751" y="308866"/>
                </a:cubicBezTo>
              </a:path>
            </a:pathLst>
          </a:custGeom>
          <a:noFill/>
          <a:ln>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40" name="Freeform 139"/>
          <p:cNvSpPr/>
          <p:nvPr/>
        </p:nvSpPr>
        <p:spPr>
          <a:xfrm>
            <a:off x="7339653" y="1762126"/>
            <a:ext cx="407348" cy="285159"/>
          </a:xfrm>
          <a:custGeom>
            <a:avLst/>
            <a:gdLst>
              <a:gd name="connsiteX0" fmla="*/ 467237 w 488817"/>
              <a:gd name="connsiteY0" fmla="*/ 439495 h 456254"/>
              <a:gd name="connsiteX1" fmla="*/ 191465 w 488817"/>
              <a:gd name="connsiteY1" fmla="*/ 439495 h 456254"/>
              <a:gd name="connsiteX2" fmla="*/ 2780 w 488817"/>
              <a:gd name="connsiteY2" fmla="*/ 265323 h 456254"/>
              <a:gd name="connsiteX3" fmla="*/ 104380 w 488817"/>
              <a:gd name="connsiteY3" fmla="*/ 4066 h 456254"/>
              <a:gd name="connsiteX4" fmla="*/ 438208 w 488817"/>
              <a:gd name="connsiteY4" fmla="*/ 120181 h 456254"/>
              <a:gd name="connsiteX5" fmla="*/ 481751 w 488817"/>
              <a:gd name="connsiteY5" fmla="*/ 308866 h 45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17" h="456254">
                <a:moveTo>
                  <a:pt x="467237" y="439495"/>
                </a:moveTo>
                <a:cubicBezTo>
                  <a:pt x="368055" y="454009"/>
                  <a:pt x="268874" y="468524"/>
                  <a:pt x="191465" y="439495"/>
                </a:cubicBezTo>
                <a:cubicBezTo>
                  <a:pt x="114056" y="410466"/>
                  <a:pt x="17294" y="337894"/>
                  <a:pt x="2780" y="265323"/>
                </a:cubicBezTo>
                <a:cubicBezTo>
                  <a:pt x="-11734" y="192752"/>
                  <a:pt x="31809" y="28256"/>
                  <a:pt x="104380" y="4066"/>
                </a:cubicBezTo>
                <a:cubicBezTo>
                  <a:pt x="176951" y="-20124"/>
                  <a:pt x="375313" y="69381"/>
                  <a:pt x="438208" y="120181"/>
                </a:cubicBezTo>
                <a:cubicBezTo>
                  <a:pt x="501103" y="170981"/>
                  <a:pt x="491427" y="239923"/>
                  <a:pt x="481751" y="308866"/>
                </a:cubicBezTo>
              </a:path>
            </a:pathLst>
          </a:custGeom>
          <a:noFill/>
          <a:ln>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41" name="Freeform 140"/>
          <p:cNvSpPr/>
          <p:nvPr/>
        </p:nvSpPr>
        <p:spPr>
          <a:xfrm>
            <a:off x="1647558" y="3873465"/>
            <a:ext cx="544705" cy="310073"/>
          </a:xfrm>
          <a:custGeom>
            <a:avLst/>
            <a:gdLst>
              <a:gd name="connsiteX0" fmla="*/ 653646 w 653646"/>
              <a:gd name="connsiteY0" fmla="*/ 464514 h 496116"/>
              <a:gd name="connsiteX1" fmla="*/ 392389 w 653646"/>
              <a:gd name="connsiteY1" fmla="*/ 493543 h 496116"/>
              <a:gd name="connsiteX2" fmla="*/ 131132 w 653646"/>
              <a:gd name="connsiteY2" fmla="*/ 406457 h 496116"/>
              <a:gd name="connsiteX3" fmla="*/ 503 w 653646"/>
              <a:gd name="connsiteY3" fmla="*/ 159714 h 496116"/>
              <a:gd name="connsiteX4" fmla="*/ 174675 w 653646"/>
              <a:gd name="connsiteY4" fmla="*/ 57 h 496116"/>
              <a:gd name="connsiteX5" fmla="*/ 493989 w 653646"/>
              <a:gd name="connsiteY5" fmla="*/ 145200 h 49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646" h="496116">
                <a:moveTo>
                  <a:pt x="653646" y="464514"/>
                </a:moveTo>
                <a:cubicBezTo>
                  <a:pt x="566560" y="483866"/>
                  <a:pt x="479475" y="503219"/>
                  <a:pt x="392389" y="493543"/>
                </a:cubicBezTo>
                <a:cubicBezTo>
                  <a:pt x="305303" y="483867"/>
                  <a:pt x="196446" y="462095"/>
                  <a:pt x="131132" y="406457"/>
                </a:cubicBezTo>
                <a:cubicBezTo>
                  <a:pt x="65818" y="350819"/>
                  <a:pt x="-6754" y="227447"/>
                  <a:pt x="503" y="159714"/>
                </a:cubicBezTo>
                <a:cubicBezTo>
                  <a:pt x="7760" y="91981"/>
                  <a:pt x="92427" y="2476"/>
                  <a:pt x="174675" y="57"/>
                </a:cubicBezTo>
                <a:cubicBezTo>
                  <a:pt x="256923" y="-2362"/>
                  <a:pt x="375456" y="71419"/>
                  <a:pt x="493989" y="14520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42" name="Freeform 141"/>
          <p:cNvSpPr/>
          <p:nvPr/>
        </p:nvSpPr>
        <p:spPr>
          <a:xfrm>
            <a:off x="2481382" y="4386757"/>
            <a:ext cx="351929" cy="330386"/>
          </a:xfrm>
          <a:custGeom>
            <a:avLst/>
            <a:gdLst>
              <a:gd name="connsiteX0" fmla="*/ 378773 w 422315"/>
              <a:gd name="connsiteY0" fmla="*/ 528618 h 528618"/>
              <a:gd name="connsiteX1" fmla="*/ 161058 w 422315"/>
              <a:gd name="connsiteY1" fmla="*/ 499589 h 528618"/>
              <a:gd name="connsiteX2" fmla="*/ 1401 w 422315"/>
              <a:gd name="connsiteY2" fmla="*/ 354446 h 528618"/>
              <a:gd name="connsiteX3" fmla="*/ 103001 w 422315"/>
              <a:gd name="connsiteY3" fmla="*/ 20618 h 528618"/>
              <a:gd name="connsiteX4" fmla="*/ 422315 w 422315"/>
              <a:gd name="connsiteY4" fmla="*/ 64160 h 52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15" h="528618">
                <a:moveTo>
                  <a:pt x="378773" y="528618"/>
                </a:moveTo>
                <a:cubicBezTo>
                  <a:pt x="301363" y="528618"/>
                  <a:pt x="223953" y="528618"/>
                  <a:pt x="161058" y="499589"/>
                </a:cubicBezTo>
                <a:cubicBezTo>
                  <a:pt x="98163" y="470560"/>
                  <a:pt x="11077" y="434275"/>
                  <a:pt x="1401" y="354446"/>
                </a:cubicBezTo>
                <a:cubicBezTo>
                  <a:pt x="-8275" y="274617"/>
                  <a:pt x="32849" y="68999"/>
                  <a:pt x="103001" y="20618"/>
                </a:cubicBezTo>
                <a:cubicBezTo>
                  <a:pt x="173153" y="-27763"/>
                  <a:pt x="297734" y="18198"/>
                  <a:pt x="422315" y="6416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pic>
        <p:nvPicPr>
          <p:cNvPr id="143" name="Picture 14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561438" y="3215927"/>
            <a:ext cx="423563" cy="317109"/>
          </a:xfrm>
          <a:prstGeom prst="rect">
            <a:avLst/>
          </a:prstGeom>
        </p:spPr>
      </p:pic>
      <p:sp>
        <p:nvSpPr>
          <p:cNvPr id="144" name="Freeform 143"/>
          <p:cNvSpPr/>
          <p:nvPr/>
        </p:nvSpPr>
        <p:spPr>
          <a:xfrm>
            <a:off x="5270500" y="5003614"/>
            <a:ext cx="381000" cy="330386"/>
          </a:xfrm>
          <a:custGeom>
            <a:avLst/>
            <a:gdLst>
              <a:gd name="connsiteX0" fmla="*/ 378773 w 422315"/>
              <a:gd name="connsiteY0" fmla="*/ 528618 h 528618"/>
              <a:gd name="connsiteX1" fmla="*/ 161058 w 422315"/>
              <a:gd name="connsiteY1" fmla="*/ 499589 h 528618"/>
              <a:gd name="connsiteX2" fmla="*/ 1401 w 422315"/>
              <a:gd name="connsiteY2" fmla="*/ 354446 h 528618"/>
              <a:gd name="connsiteX3" fmla="*/ 103001 w 422315"/>
              <a:gd name="connsiteY3" fmla="*/ 20618 h 528618"/>
              <a:gd name="connsiteX4" fmla="*/ 422315 w 422315"/>
              <a:gd name="connsiteY4" fmla="*/ 64160 h 52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15" h="528618">
                <a:moveTo>
                  <a:pt x="378773" y="528618"/>
                </a:moveTo>
                <a:cubicBezTo>
                  <a:pt x="301363" y="528618"/>
                  <a:pt x="223953" y="528618"/>
                  <a:pt x="161058" y="499589"/>
                </a:cubicBezTo>
                <a:cubicBezTo>
                  <a:pt x="98163" y="470560"/>
                  <a:pt x="11077" y="434275"/>
                  <a:pt x="1401" y="354446"/>
                </a:cubicBezTo>
                <a:cubicBezTo>
                  <a:pt x="-8275" y="274617"/>
                  <a:pt x="32849" y="68999"/>
                  <a:pt x="103001" y="20618"/>
                </a:cubicBezTo>
                <a:cubicBezTo>
                  <a:pt x="173153" y="-27763"/>
                  <a:pt x="297734" y="18198"/>
                  <a:pt x="422315" y="6416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45" name="Freeform 144"/>
          <p:cNvSpPr/>
          <p:nvPr/>
        </p:nvSpPr>
        <p:spPr>
          <a:xfrm>
            <a:off x="7030358" y="3419929"/>
            <a:ext cx="774095" cy="0"/>
          </a:xfrm>
          <a:custGeom>
            <a:avLst/>
            <a:gdLst>
              <a:gd name="connsiteX0" fmla="*/ 0 w 928914"/>
              <a:gd name="connsiteY0" fmla="*/ 0 h 0"/>
              <a:gd name="connsiteX1" fmla="*/ 928914 w 928914"/>
              <a:gd name="connsiteY1" fmla="*/ 0 h 0"/>
            </a:gdLst>
            <a:ahLst/>
            <a:cxnLst>
              <a:cxn ang="0">
                <a:pos x="connsiteX0" y="connsiteY0"/>
              </a:cxn>
              <a:cxn ang="0">
                <a:pos x="connsiteX1" y="connsiteY1"/>
              </a:cxn>
            </a:cxnLst>
            <a:rect l="l" t="t" r="r" b="b"/>
            <a:pathLst>
              <a:path w="928914">
                <a:moveTo>
                  <a:pt x="0" y="0"/>
                </a:moveTo>
                <a:lnTo>
                  <a:pt x="928914" y="0"/>
                </a:lnTo>
              </a:path>
            </a:pathLst>
          </a:custGeom>
          <a:noFill/>
          <a:ln>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46" name="TextBox 145"/>
          <p:cNvSpPr txBox="1"/>
          <p:nvPr/>
        </p:nvSpPr>
        <p:spPr>
          <a:xfrm>
            <a:off x="190500" y="190500"/>
            <a:ext cx="2971108"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b="1" dirty="0">
                <a:solidFill>
                  <a:srgbClr val="0000FF"/>
                </a:solidFill>
                <a:latin typeface="Calibri"/>
                <a:cs typeface="+mn-cs"/>
              </a:rPr>
              <a:t>Halpern and </a:t>
            </a:r>
            <a:r>
              <a:rPr lang="en-US" b="1" dirty="0" err="1">
                <a:solidFill>
                  <a:srgbClr val="0000FF"/>
                </a:solidFill>
                <a:latin typeface="Calibri"/>
                <a:cs typeface="+mn-cs"/>
              </a:rPr>
              <a:t>Rego</a:t>
            </a:r>
            <a:r>
              <a:rPr lang="en-US" b="1" dirty="0">
                <a:solidFill>
                  <a:srgbClr val="0000FF"/>
                </a:solidFill>
                <a:latin typeface="Calibri"/>
                <a:cs typeface="+mn-cs"/>
              </a:rPr>
              <a:t> (MSS </a:t>
            </a:r>
            <a:r>
              <a:rPr lang="en-US" b="1" dirty="0" smtClean="0">
                <a:solidFill>
                  <a:srgbClr val="0000FF"/>
                </a:solidFill>
                <a:latin typeface="Calibri"/>
                <a:cs typeface="+mn-cs"/>
              </a:rPr>
              <a:t>2014)</a:t>
            </a:r>
            <a:endParaRPr lang="en-US" b="1" dirty="0">
              <a:solidFill>
                <a:srgbClr val="0000FF"/>
              </a:solidFill>
              <a:latin typeface="Calibri"/>
              <a:cs typeface="+mn-cs"/>
            </a:endParaRPr>
          </a:p>
        </p:txBody>
      </p:sp>
    </p:spTree>
    <p:extLst>
      <p:ext uri="{BB962C8B-B14F-4D97-AF65-F5344CB8AC3E}">
        <p14:creationId xmlns:p14="http://schemas.microsoft.com/office/powerpoint/2010/main" val="39075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wipe(down)">
                                      <p:cBhvr>
                                        <p:cTn id="14" dur="290">
                                          <p:stCondLst>
                                            <p:cond delay="0"/>
                                          </p:stCondLst>
                                        </p:cTn>
                                        <p:tgtEl>
                                          <p:spTgt spid="126"/>
                                        </p:tgtEl>
                                      </p:cBhvr>
                                    </p:animEffect>
                                    <p:anim calcmode="lin" valueType="num">
                                      <p:cBhvr>
                                        <p:cTn id="15" dur="911" tmFilter="0,0; 0.14,0.36; 0.43,0.73; 0.71,0.91; 1.0,1.0">
                                          <p:stCondLst>
                                            <p:cond delay="0"/>
                                          </p:stCondLst>
                                        </p:cTn>
                                        <p:tgtEl>
                                          <p:spTgt spid="126"/>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126"/>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126"/>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126"/>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126"/>
                                        </p:tgtEl>
                                        <p:attrNameLst>
                                          <p:attrName>ppt_y</p:attrName>
                                        </p:attrNameLst>
                                      </p:cBhvr>
                                      <p:tavLst>
                                        <p:tav tm="0" fmla="#ppt_y-sin(pi*$)/81">
                                          <p:val>
                                            <p:fltVal val="0"/>
                                          </p:val>
                                        </p:tav>
                                        <p:tav tm="100000">
                                          <p:val>
                                            <p:fltVal val="1"/>
                                          </p:val>
                                        </p:tav>
                                      </p:tavLst>
                                    </p:anim>
                                    <p:animScale>
                                      <p:cBhvr>
                                        <p:cTn id="20" dur="13">
                                          <p:stCondLst>
                                            <p:cond delay="325"/>
                                          </p:stCondLst>
                                        </p:cTn>
                                        <p:tgtEl>
                                          <p:spTgt spid="126"/>
                                        </p:tgtEl>
                                      </p:cBhvr>
                                      <p:to x="100000" y="60000"/>
                                    </p:animScale>
                                    <p:animScale>
                                      <p:cBhvr>
                                        <p:cTn id="21" dur="83" decel="50000">
                                          <p:stCondLst>
                                            <p:cond delay="338"/>
                                          </p:stCondLst>
                                        </p:cTn>
                                        <p:tgtEl>
                                          <p:spTgt spid="126"/>
                                        </p:tgtEl>
                                      </p:cBhvr>
                                      <p:to x="100000" y="100000"/>
                                    </p:animScale>
                                    <p:animScale>
                                      <p:cBhvr>
                                        <p:cTn id="22" dur="13">
                                          <p:stCondLst>
                                            <p:cond delay="656"/>
                                          </p:stCondLst>
                                        </p:cTn>
                                        <p:tgtEl>
                                          <p:spTgt spid="126"/>
                                        </p:tgtEl>
                                      </p:cBhvr>
                                      <p:to x="100000" y="80000"/>
                                    </p:animScale>
                                    <p:animScale>
                                      <p:cBhvr>
                                        <p:cTn id="23" dur="83" decel="50000">
                                          <p:stCondLst>
                                            <p:cond delay="669"/>
                                          </p:stCondLst>
                                        </p:cTn>
                                        <p:tgtEl>
                                          <p:spTgt spid="126"/>
                                        </p:tgtEl>
                                      </p:cBhvr>
                                      <p:to x="100000" y="100000"/>
                                    </p:animScale>
                                    <p:animScale>
                                      <p:cBhvr>
                                        <p:cTn id="24" dur="13">
                                          <p:stCondLst>
                                            <p:cond delay="821"/>
                                          </p:stCondLst>
                                        </p:cTn>
                                        <p:tgtEl>
                                          <p:spTgt spid="126"/>
                                        </p:tgtEl>
                                      </p:cBhvr>
                                      <p:to x="100000" y="90000"/>
                                    </p:animScale>
                                    <p:animScale>
                                      <p:cBhvr>
                                        <p:cTn id="25" dur="83" decel="50000">
                                          <p:stCondLst>
                                            <p:cond delay="834"/>
                                          </p:stCondLst>
                                        </p:cTn>
                                        <p:tgtEl>
                                          <p:spTgt spid="126"/>
                                        </p:tgtEl>
                                      </p:cBhvr>
                                      <p:to x="100000" y="100000"/>
                                    </p:animScale>
                                    <p:animScale>
                                      <p:cBhvr>
                                        <p:cTn id="26" dur="13">
                                          <p:stCondLst>
                                            <p:cond delay="904"/>
                                          </p:stCondLst>
                                        </p:cTn>
                                        <p:tgtEl>
                                          <p:spTgt spid="126"/>
                                        </p:tgtEl>
                                      </p:cBhvr>
                                      <p:to x="100000" y="95000"/>
                                    </p:animScale>
                                    <p:animScale>
                                      <p:cBhvr>
                                        <p:cTn id="27" dur="83" decel="50000">
                                          <p:stCondLst>
                                            <p:cond delay="917"/>
                                          </p:stCondLst>
                                        </p:cTn>
                                        <p:tgtEl>
                                          <p:spTgt spid="126"/>
                                        </p:tgtEl>
                                      </p:cBhvr>
                                      <p:to x="100000" y="100000"/>
                                    </p:animScale>
                                  </p:childTnLst>
                                </p:cTn>
                              </p:par>
                            </p:childTnLst>
                          </p:cTn>
                        </p:par>
                        <p:par>
                          <p:cTn id="28" fill="hold">
                            <p:stCondLst>
                              <p:cond delay="1000"/>
                            </p:stCondLst>
                            <p:childTnLst>
                              <p:par>
                                <p:cTn id="29" presetID="26" presetClass="entr" presetSubtype="0" fill="hold" grpId="0" nodeType="after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wipe(down)">
                                      <p:cBhvr>
                                        <p:cTn id="31" dur="290">
                                          <p:stCondLst>
                                            <p:cond delay="0"/>
                                          </p:stCondLst>
                                        </p:cTn>
                                        <p:tgtEl>
                                          <p:spTgt spid="127"/>
                                        </p:tgtEl>
                                      </p:cBhvr>
                                    </p:animEffect>
                                    <p:anim calcmode="lin" valueType="num">
                                      <p:cBhvr>
                                        <p:cTn id="32" dur="911" tmFilter="0,0; 0.14,0.36; 0.43,0.73; 0.71,0.91; 1.0,1.0">
                                          <p:stCondLst>
                                            <p:cond delay="0"/>
                                          </p:stCondLst>
                                        </p:cTn>
                                        <p:tgtEl>
                                          <p:spTgt spid="127"/>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127"/>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127"/>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127"/>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127"/>
                                        </p:tgtEl>
                                        <p:attrNameLst>
                                          <p:attrName>ppt_y</p:attrName>
                                        </p:attrNameLst>
                                      </p:cBhvr>
                                      <p:tavLst>
                                        <p:tav tm="0" fmla="#ppt_y-sin(pi*$)/81">
                                          <p:val>
                                            <p:fltVal val="0"/>
                                          </p:val>
                                        </p:tav>
                                        <p:tav tm="100000">
                                          <p:val>
                                            <p:fltVal val="1"/>
                                          </p:val>
                                        </p:tav>
                                      </p:tavLst>
                                    </p:anim>
                                    <p:animScale>
                                      <p:cBhvr>
                                        <p:cTn id="37" dur="13">
                                          <p:stCondLst>
                                            <p:cond delay="325"/>
                                          </p:stCondLst>
                                        </p:cTn>
                                        <p:tgtEl>
                                          <p:spTgt spid="127"/>
                                        </p:tgtEl>
                                      </p:cBhvr>
                                      <p:to x="100000" y="60000"/>
                                    </p:animScale>
                                    <p:animScale>
                                      <p:cBhvr>
                                        <p:cTn id="38" dur="83" decel="50000">
                                          <p:stCondLst>
                                            <p:cond delay="338"/>
                                          </p:stCondLst>
                                        </p:cTn>
                                        <p:tgtEl>
                                          <p:spTgt spid="127"/>
                                        </p:tgtEl>
                                      </p:cBhvr>
                                      <p:to x="100000" y="100000"/>
                                    </p:animScale>
                                    <p:animScale>
                                      <p:cBhvr>
                                        <p:cTn id="39" dur="13">
                                          <p:stCondLst>
                                            <p:cond delay="656"/>
                                          </p:stCondLst>
                                        </p:cTn>
                                        <p:tgtEl>
                                          <p:spTgt spid="127"/>
                                        </p:tgtEl>
                                      </p:cBhvr>
                                      <p:to x="100000" y="80000"/>
                                    </p:animScale>
                                    <p:animScale>
                                      <p:cBhvr>
                                        <p:cTn id="40" dur="83" decel="50000">
                                          <p:stCondLst>
                                            <p:cond delay="669"/>
                                          </p:stCondLst>
                                        </p:cTn>
                                        <p:tgtEl>
                                          <p:spTgt spid="127"/>
                                        </p:tgtEl>
                                      </p:cBhvr>
                                      <p:to x="100000" y="100000"/>
                                    </p:animScale>
                                    <p:animScale>
                                      <p:cBhvr>
                                        <p:cTn id="41" dur="13">
                                          <p:stCondLst>
                                            <p:cond delay="821"/>
                                          </p:stCondLst>
                                        </p:cTn>
                                        <p:tgtEl>
                                          <p:spTgt spid="127"/>
                                        </p:tgtEl>
                                      </p:cBhvr>
                                      <p:to x="100000" y="90000"/>
                                    </p:animScale>
                                    <p:animScale>
                                      <p:cBhvr>
                                        <p:cTn id="42" dur="83" decel="50000">
                                          <p:stCondLst>
                                            <p:cond delay="834"/>
                                          </p:stCondLst>
                                        </p:cTn>
                                        <p:tgtEl>
                                          <p:spTgt spid="127"/>
                                        </p:tgtEl>
                                      </p:cBhvr>
                                      <p:to x="100000" y="100000"/>
                                    </p:animScale>
                                    <p:animScale>
                                      <p:cBhvr>
                                        <p:cTn id="43" dur="13">
                                          <p:stCondLst>
                                            <p:cond delay="904"/>
                                          </p:stCondLst>
                                        </p:cTn>
                                        <p:tgtEl>
                                          <p:spTgt spid="127"/>
                                        </p:tgtEl>
                                      </p:cBhvr>
                                      <p:to x="100000" y="95000"/>
                                    </p:animScale>
                                    <p:animScale>
                                      <p:cBhvr>
                                        <p:cTn id="44" dur="83" decel="50000">
                                          <p:stCondLst>
                                            <p:cond delay="917"/>
                                          </p:stCondLst>
                                        </p:cTn>
                                        <p:tgtEl>
                                          <p:spTgt spid="127"/>
                                        </p:tgtEl>
                                      </p:cBhvr>
                                      <p:to x="100000" y="100000"/>
                                    </p:animScale>
                                  </p:childTnLst>
                                </p:cTn>
                              </p:par>
                            </p:childTnLst>
                          </p:cTn>
                        </p:par>
                        <p:par>
                          <p:cTn id="45" fill="hold">
                            <p:stCondLst>
                              <p:cond delay="2000"/>
                            </p:stCondLst>
                            <p:childTnLst>
                              <p:par>
                                <p:cTn id="46" presetID="26" presetClass="entr" presetSubtype="0" fill="hold" grpId="0" nodeType="after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wipe(down)">
                                      <p:cBhvr>
                                        <p:cTn id="48" dur="290">
                                          <p:stCondLst>
                                            <p:cond delay="0"/>
                                          </p:stCondLst>
                                        </p:cTn>
                                        <p:tgtEl>
                                          <p:spTgt spid="128"/>
                                        </p:tgtEl>
                                      </p:cBhvr>
                                    </p:animEffect>
                                    <p:anim calcmode="lin" valueType="num">
                                      <p:cBhvr>
                                        <p:cTn id="49" dur="911"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128"/>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128"/>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128"/>
                                        </p:tgtEl>
                                        <p:attrNameLst>
                                          <p:attrName>ppt_y</p:attrName>
                                        </p:attrNameLst>
                                      </p:cBhvr>
                                      <p:tavLst>
                                        <p:tav tm="0" fmla="#ppt_y-sin(pi*$)/81">
                                          <p:val>
                                            <p:fltVal val="0"/>
                                          </p:val>
                                        </p:tav>
                                        <p:tav tm="100000">
                                          <p:val>
                                            <p:fltVal val="1"/>
                                          </p:val>
                                        </p:tav>
                                      </p:tavLst>
                                    </p:anim>
                                    <p:animScale>
                                      <p:cBhvr>
                                        <p:cTn id="54" dur="13">
                                          <p:stCondLst>
                                            <p:cond delay="325"/>
                                          </p:stCondLst>
                                        </p:cTn>
                                        <p:tgtEl>
                                          <p:spTgt spid="128"/>
                                        </p:tgtEl>
                                      </p:cBhvr>
                                      <p:to x="100000" y="60000"/>
                                    </p:animScale>
                                    <p:animScale>
                                      <p:cBhvr>
                                        <p:cTn id="55" dur="83" decel="50000">
                                          <p:stCondLst>
                                            <p:cond delay="338"/>
                                          </p:stCondLst>
                                        </p:cTn>
                                        <p:tgtEl>
                                          <p:spTgt spid="128"/>
                                        </p:tgtEl>
                                      </p:cBhvr>
                                      <p:to x="100000" y="100000"/>
                                    </p:animScale>
                                    <p:animScale>
                                      <p:cBhvr>
                                        <p:cTn id="56" dur="13">
                                          <p:stCondLst>
                                            <p:cond delay="656"/>
                                          </p:stCondLst>
                                        </p:cTn>
                                        <p:tgtEl>
                                          <p:spTgt spid="128"/>
                                        </p:tgtEl>
                                      </p:cBhvr>
                                      <p:to x="100000" y="80000"/>
                                    </p:animScale>
                                    <p:animScale>
                                      <p:cBhvr>
                                        <p:cTn id="57" dur="83" decel="50000">
                                          <p:stCondLst>
                                            <p:cond delay="669"/>
                                          </p:stCondLst>
                                        </p:cTn>
                                        <p:tgtEl>
                                          <p:spTgt spid="128"/>
                                        </p:tgtEl>
                                      </p:cBhvr>
                                      <p:to x="100000" y="100000"/>
                                    </p:animScale>
                                    <p:animScale>
                                      <p:cBhvr>
                                        <p:cTn id="58" dur="13">
                                          <p:stCondLst>
                                            <p:cond delay="821"/>
                                          </p:stCondLst>
                                        </p:cTn>
                                        <p:tgtEl>
                                          <p:spTgt spid="128"/>
                                        </p:tgtEl>
                                      </p:cBhvr>
                                      <p:to x="100000" y="90000"/>
                                    </p:animScale>
                                    <p:animScale>
                                      <p:cBhvr>
                                        <p:cTn id="59" dur="83" decel="50000">
                                          <p:stCondLst>
                                            <p:cond delay="834"/>
                                          </p:stCondLst>
                                        </p:cTn>
                                        <p:tgtEl>
                                          <p:spTgt spid="128"/>
                                        </p:tgtEl>
                                      </p:cBhvr>
                                      <p:to x="100000" y="100000"/>
                                    </p:animScale>
                                    <p:animScale>
                                      <p:cBhvr>
                                        <p:cTn id="60" dur="13">
                                          <p:stCondLst>
                                            <p:cond delay="904"/>
                                          </p:stCondLst>
                                        </p:cTn>
                                        <p:tgtEl>
                                          <p:spTgt spid="128"/>
                                        </p:tgtEl>
                                      </p:cBhvr>
                                      <p:to x="100000" y="95000"/>
                                    </p:animScale>
                                    <p:animScale>
                                      <p:cBhvr>
                                        <p:cTn id="61" dur="83" decel="50000">
                                          <p:stCondLst>
                                            <p:cond delay="917"/>
                                          </p:stCondLst>
                                        </p:cTn>
                                        <p:tgtEl>
                                          <p:spTgt spid="12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wipe(up)">
                                      <p:cBhvr>
                                        <p:cTn id="66" dur="500"/>
                                        <p:tgtEl>
                                          <p:spTgt spid="13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wipe(up)">
                                      <p:cBhvr>
                                        <p:cTn id="69" dur="500"/>
                                        <p:tgtEl>
                                          <p:spTgt spid="138"/>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wipe(up)">
                                      <p:cBhvr>
                                        <p:cTn id="72" dur="500"/>
                                        <p:tgtEl>
                                          <p:spTgt spid="132"/>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35"/>
                                        </p:tgtEl>
                                        <p:attrNameLst>
                                          <p:attrName>style.visibility</p:attrName>
                                        </p:attrNameLst>
                                      </p:cBhvr>
                                      <p:to>
                                        <p:strVal val="visible"/>
                                      </p:to>
                                    </p:set>
                                    <p:animEffect transition="in" filter="wipe(up)">
                                      <p:cBhvr>
                                        <p:cTn id="75" dur="500"/>
                                        <p:tgtEl>
                                          <p:spTgt spid="135"/>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wipe(up)">
                                      <p:cBhvr>
                                        <p:cTn id="78" dur="500"/>
                                        <p:tgtEl>
                                          <p:spTgt spid="134"/>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41"/>
                                        </p:tgtEl>
                                        <p:attrNameLst>
                                          <p:attrName>style.visibility</p:attrName>
                                        </p:attrNameLst>
                                      </p:cBhvr>
                                      <p:to>
                                        <p:strVal val="visible"/>
                                      </p:to>
                                    </p:set>
                                    <p:animEffect transition="in" filter="wipe(up)">
                                      <p:cBhvr>
                                        <p:cTn id="81" dur="500"/>
                                        <p:tgtEl>
                                          <p:spTgt spid="14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36"/>
                                        </p:tgtEl>
                                        <p:attrNameLst>
                                          <p:attrName>style.visibility</p:attrName>
                                        </p:attrNameLst>
                                      </p:cBhvr>
                                      <p:to>
                                        <p:strVal val="visible"/>
                                      </p:to>
                                    </p:set>
                                    <p:animEffect transition="in" filter="wipe(up)">
                                      <p:cBhvr>
                                        <p:cTn id="84" dur="500"/>
                                        <p:tgtEl>
                                          <p:spTgt spid="1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wipe(up)">
                                      <p:cBhvr>
                                        <p:cTn id="87" dur="500"/>
                                        <p:tgtEl>
                                          <p:spTgt spid="129"/>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30"/>
                                        </p:tgtEl>
                                        <p:attrNameLst>
                                          <p:attrName>style.visibility</p:attrName>
                                        </p:attrNameLst>
                                      </p:cBhvr>
                                      <p:to>
                                        <p:strVal val="visible"/>
                                      </p:to>
                                    </p:set>
                                    <p:animEffect transition="in" filter="wipe(up)">
                                      <p:cBhvr>
                                        <p:cTn id="90" dur="500"/>
                                        <p:tgtEl>
                                          <p:spTgt spid="130"/>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44"/>
                                        </p:tgtEl>
                                        <p:attrNameLst>
                                          <p:attrName>style.visibility</p:attrName>
                                        </p:attrNameLst>
                                      </p:cBhvr>
                                      <p:to>
                                        <p:strVal val="visible"/>
                                      </p:to>
                                    </p:set>
                                    <p:animEffect transition="in" filter="wipe(up)">
                                      <p:cBhvr>
                                        <p:cTn id="93" dur="500"/>
                                        <p:tgtEl>
                                          <p:spTgt spid="144"/>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wipe(up)">
                                      <p:cBhvr>
                                        <p:cTn id="96" dur="500"/>
                                        <p:tgtEl>
                                          <p:spTgt spid="145"/>
                                        </p:tgtEl>
                                      </p:cBhvr>
                                    </p:animEffect>
                                  </p:childTnLst>
                                </p:cTn>
                              </p:par>
                              <p:par>
                                <p:cTn id="97" presetID="22" presetClass="entr" presetSubtype="1"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wipe(up)">
                                      <p:cBhvr>
                                        <p:cTn id="99" dur="500"/>
                                        <p:tgtEl>
                                          <p:spTgt spid="143"/>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133"/>
                                        </p:tgtEl>
                                        <p:attrNameLst>
                                          <p:attrName>style.visibility</p:attrName>
                                        </p:attrNameLst>
                                      </p:cBhvr>
                                      <p:to>
                                        <p:strVal val="visible"/>
                                      </p:to>
                                    </p:set>
                                    <p:animEffect transition="in" filter="wipe(up)">
                                      <p:cBhvr>
                                        <p:cTn id="102" dur="500"/>
                                        <p:tgtEl>
                                          <p:spTgt spid="133"/>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139"/>
                                        </p:tgtEl>
                                        <p:attrNameLst>
                                          <p:attrName>style.visibility</p:attrName>
                                        </p:attrNameLst>
                                      </p:cBhvr>
                                      <p:to>
                                        <p:strVal val="visible"/>
                                      </p:to>
                                    </p:set>
                                    <p:animEffect transition="in" filter="wipe(up)">
                                      <p:cBhvr>
                                        <p:cTn id="105" dur="500"/>
                                        <p:tgtEl>
                                          <p:spTgt spid="139"/>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140"/>
                                        </p:tgtEl>
                                        <p:attrNameLst>
                                          <p:attrName>style.visibility</p:attrName>
                                        </p:attrNameLst>
                                      </p:cBhvr>
                                      <p:to>
                                        <p:strVal val="visible"/>
                                      </p:to>
                                    </p:set>
                                    <p:animEffect transition="in" filter="wipe(up)">
                                      <p:cBhvr>
                                        <p:cTn id="108" dur="500"/>
                                        <p:tgtEl>
                                          <p:spTgt spid="14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Effect transition="in" filter="wipe(down)">
                                      <p:cBhvr>
                                        <p:cTn id="111" dur="500"/>
                                        <p:tgtEl>
                                          <p:spTgt spid="142"/>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31"/>
                                        </p:tgtEl>
                                        <p:attrNameLst>
                                          <p:attrName>style.visibility</p:attrName>
                                        </p:attrNameLst>
                                      </p:cBhvr>
                                      <p:to>
                                        <p:strVal val="visible"/>
                                      </p:to>
                                    </p:set>
                                    <p:animEffect transition="in" filter="wipe(down)">
                                      <p:cBhvr>
                                        <p:cTn id="11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4" grpId="0" animBg="1"/>
      <p:bldP spid="145" grpId="0" animBg="1"/>
      <p:bldP spid="146"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stCxn id="25" idx="2"/>
          </p:cNvCxnSpPr>
          <p:nvPr/>
        </p:nvCxnSpPr>
        <p:spPr>
          <a:xfrm flipH="1">
            <a:off x="1333503" y="716321"/>
            <a:ext cx="1997286" cy="136727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325563" y="2077642"/>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33500" y="207764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84250" y="207764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5" idx="2"/>
          </p:cNvCxnSpPr>
          <p:nvPr/>
        </p:nvCxnSpPr>
        <p:spPr>
          <a:xfrm>
            <a:off x="3330789" y="716321"/>
            <a:ext cx="2717587" cy="379054"/>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968876" y="1095375"/>
            <a:ext cx="1079501" cy="43457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492625" y="1529954"/>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76813" y="1529954"/>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048378" y="1095378"/>
            <a:ext cx="1087436" cy="434577"/>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2625"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92625"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151314"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80063"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80063"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38750"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659563" y="1529954"/>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43750" y="1529954"/>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59563"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59563"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318250"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47000"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47000"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405689"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8000" y="464344"/>
            <a:ext cx="56557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Nature</a:t>
            </a:r>
          </a:p>
        </p:txBody>
      </p:sp>
      <p:sp>
        <p:nvSpPr>
          <p:cNvPr id="26" name="TextBox 25"/>
          <p:cNvSpPr txBox="1"/>
          <p:nvPr/>
        </p:nvSpPr>
        <p:spPr>
          <a:xfrm rot="536422">
            <a:off x="3859850" y="673780"/>
            <a:ext cx="186901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 noticed by Carol</a:t>
            </a:r>
          </a:p>
        </p:txBody>
      </p:sp>
      <p:sp>
        <p:nvSpPr>
          <p:cNvPr id="27" name="TextBox 26"/>
          <p:cNvSpPr txBox="1"/>
          <p:nvPr/>
        </p:nvSpPr>
        <p:spPr>
          <a:xfrm>
            <a:off x="5778501" y="883779"/>
            <a:ext cx="457535"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Carol</a:t>
            </a:r>
          </a:p>
        </p:txBody>
      </p:sp>
      <p:sp>
        <p:nvSpPr>
          <p:cNvPr id="28" name="TextBox 27"/>
          <p:cNvSpPr txBox="1"/>
          <p:nvPr/>
        </p:nvSpPr>
        <p:spPr>
          <a:xfrm rot="19438759">
            <a:off x="1768071" y="1157455"/>
            <a:ext cx="1037117"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 Road Work</a:t>
            </a:r>
          </a:p>
        </p:txBody>
      </p:sp>
      <p:sp>
        <p:nvSpPr>
          <p:cNvPr id="29" name="TextBox 28"/>
          <p:cNvSpPr txBox="1"/>
          <p:nvPr/>
        </p:nvSpPr>
        <p:spPr>
          <a:xfrm rot="1767776">
            <a:off x="6386301" y="1123723"/>
            <a:ext cx="525759"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e-mail</a:t>
            </a:r>
          </a:p>
        </p:txBody>
      </p:sp>
      <p:sp>
        <p:nvSpPr>
          <p:cNvPr id="30" name="TextBox 29"/>
          <p:cNvSpPr txBox="1"/>
          <p:nvPr/>
        </p:nvSpPr>
        <p:spPr>
          <a:xfrm rot="20249476">
            <a:off x="5053886" y="1123723"/>
            <a:ext cx="79346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e-mail</a:t>
            </a:r>
          </a:p>
        </p:txBody>
      </p:sp>
      <p:sp>
        <p:nvSpPr>
          <p:cNvPr id="31" name="TextBox 30"/>
          <p:cNvSpPr txBox="1"/>
          <p:nvPr/>
        </p:nvSpPr>
        <p:spPr>
          <a:xfrm>
            <a:off x="1619250" y="1979154"/>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32" name="TextBox 31"/>
          <p:cNvSpPr txBox="1"/>
          <p:nvPr/>
        </p:nvSpPr>
        <p:spPr>
          <a:xfrm>
            <a:off x="5873750" y="1428751"/>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33" name="TextBox 32"/>
          <p:cNvSpPr txBox="1"/>
          <p:nvPr/>
        </p:nvSpPr>
        <p:spPr>
          <a:xfrm>
            <a:off x="849314" y="233362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34" name="TextBox 33"/>
          <p:cNvSpPr txBox="1"/>
          <p:nvPr/>
        </p:nvSpPr>
        <p:spPr>
          <a:xfrm>
            <a:off x="1166814" y="233362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35" name="TextBox 34"/>
          <p:cNvSpPr txBox="1"/>
          <p:nvPr/>
        </p:nvSpPr>
        <p:spPr>
          <a:xfrm>
            <a:off x="1397000" y="233362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36" name="TextBox 35"/>
          <p:cNvSpPr txBox="1"/>
          <p:nvPr/>
        </p:nvSpPr>
        <p:spPr>
          <a:xfrm>
            <a:off x="3992564" y="2309814"/>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37" name="TextBox 36"/>
          <p:cNvSpPr txBox="1"/>
          <p:nvPr/>
        </p:nvSpPr>
        <p:spPr>
          <a:xfrm>
            <a:off x="4302125" y="2309814"/>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38" name="TextBox 37"/>
          <p:cNvSpPr txBox="1"/>
          <p:nvPr/>
        </p:nvSpPr>
        <p:spPr>
          <a:xfrm>
            <a:off x="4540250" y="2309814"/>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39" name="TextBox 38"/>
          <p:cNvSpPr txBox="1"/>
          <p:nvPr/>
        </p:nvSpPr>
        <p:spPr>
          <a:xfrm>
            <a:off x="5087939" y="2309814"/>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40" name="TextBox 39"/>
          <p:cNvSpPr txBox="1"/>
          <p:nvPr/>
        </p:nvSpPr>
        <p:spPr>
          <a:xfrm>
            <a:off x="5397500" y="2309814"/>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41" name="TextBox 40"/>
          <p:cNvSpPr txBox="1"/>
          <p:nvPr/>
        </p:nvSpPr>
        <p:spPr>
          <a:xfrm>
            <a:off x="5635625" y="2309814"/>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2" name="TextBox 41"/>
          <p:cNvSpPr txBox="1"/>
          <p:nvPr/>
        </p:nvSpPr>
        <p:spPr>
          <a:xfrm>
            <a:off x="6175375" y="231576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43" name="TextBox 42"/>
          <p:cNvSpPr txBox="1"/>
          <p:nvPr/>
        </p:nvSpPr>
        <p:spPr>
          <a:xfrm>
            <a:off x="6484939" y="231576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44" name="TextBox 43"/>
          <p:cNvSpPr txBox="1"/>
          <p:nvPr/>
        </p:nvSpPr>
        <p:spPr>
          <a:xfrm>
            <a:off x="6723063" y="231576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5" name="TextBox 44"/>
          <p:cNvSpPr txBox="1"/>
          <p:nvPr/>
        </p:nvSpPr>
        <p:spPr>
          <a:xfrm>
            <a:off x="7254875" y="2309814"/>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46" name="TextBox 45"/>
          <p:cNvSpPr txBox="1"/>
          <p:nvPr/>
        </p:nvSpPr>
        <p:spPr>
          <a:xfrm>
            <a:off x="7564439" y="2309814"/>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47" name="TextBox 46"/>
          <p:cNvSpPr txBox="1"/>
          <p:nvPr/>
        </p:nvSpPr>
        <p:spPr>
          <a:xfrm>
            <a:off x="7802563" y="2309814"/>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8" name="TextBox 47"/>
          <p:cNvSpPr txBox="1"/>
          <p:nvPr/>
        </p:nvSpPr>
        <p:spPr>
          <a:xfrm rot="2873866">
            <a:off x="7196676" y="1629737"/>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49" name="TextBox 48"/>
          <p:cNvSpPr txBox="1"/>
          <p:nvPr/>
        </p:nvSpPr>
        <p:spPr>
          <a:xfrm rot="2873866">
            <a:off x="5021801" y="1629737"/>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50" name="TextBox 49"/>
          <p:cNvSpPr txBox="1"/>
          <p:nvPr/>
        </p:nvSpPr>
        <p:spPr>
          <a:xfrm rot="18218567">
            <a:off x="6477880" y="1647597"/>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51" name="TextBox 50"/>
          <p:cNvSpPr txBox="1"/>
          <p:nvPr/>
        </p:nvSpPr>
        <p:spPr>
          <a:xfrm rot="18218567">
            <a:off x="4326818" y="1647597"/>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cxnSp>
        <p:nvCxnSpPr>
          <p:cNvPr id="52" name="Straight Connector 51"/>
          <p:cNvCxnSpPr>
            <a:stCxn id="25" idx="2"/>
          </p:cNvCxnSpPr>
          <p:nvPr/>
        </p:nvCxnSpPr>
        <p:spPr>
          <a:xfrm flipH="1">
            <a:off x="2849567" y="716321"/>
            <a:ext cx="481222" cy="813632"/>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365375" y="1535907"/>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849563" y="1535907"/>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65375" y="206573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365375" y="206573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024064" y="2065736"/>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452813" y="206573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52813" y="206573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111500" y="2065736"/>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603625" y="1428751"/>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62" name="TextBox 61"/>
          <p:cNvSpPr txBox="1"/>
          <p:nvPr/>
        </p:nvSpPr>
        <p:spPr>
          <a:xfrm>
            <a:off x="1865314" y="231576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63" name="TextBox 62"/>
          <p:cNvSpPr txBox="1"/>
          <p:nvPr/>
        </p:nvSpPr>
        <p:spPr>
          <a:xfrm>
            <a:off x="2174875" y="231576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64" name="TextBox 63"/>
          <p:cNvSpPr txBox="1"/>
          <p:nvPr/>
        </p:nvSpPr>
        <p:spPr>
          <a:xfrm>
            <a:off x="2413000" y="231576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65" name="TextBox 64"/>
          <p:cNvSpPr txBox="1"/>
          <p:nvPr/>
        </p:nvSpPr>
        <p:spPr>
          <a:xfrm>
            <a:off x="2960689" y="231576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66" name="TextBox 65"/>
          <p:cNvSpPr txBox="1"/>
          <p:nvPr/>
        </p:nvSpPr>
        <p:spPr>
          <a:xfrm>
            <a:off x="3270250" y="231576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67" name="TextBox 66"/>
          <p:cNvSpPr txBox="1"/>
          <p:nvPr/>
        </p:nvSpPr>
        <p:spPr>
          <a:xfrm>
            <a:off x="3508375" y="231576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68" name="TextBox 67"/>
          <p:cNvSpPr txBox="1"/>
          <p:nvPr/>
        </p:nvSpPr>
        <p:spPr>
          <a:xfrm rot="2873866">
            <a:off x="2894551" y="1635690"/>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69" name="TextBox 68"/>
          <p:cNvSpPr txBox="1"/>
          <p:nvPr/>
        </p:nvSpPr>
        <p:spPr>
          <a:xfrm rot="18218567">
            <a:off x="2199568" y="1653550"/>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70" name="TextBox 69"/>
          <p:cNvSpPr txBox="1"/>
          <p:nvPr/>
        </p:nvSpPr>
        <p:spPr>
          <a:xfrm rot="18053436">
            <a:off x="2862604" y="990459"/>
            <a:ext cx="82071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a:t>
            </a:r>
          </a:p>
        </p:txBody>
      </p:sp>
      <p:sp>
        <p:nvSpPr>
          <p:cNvPr id="71" name="Rounded Rectangle 70"/>
          <p:cNvSpPr/>
          <p:nvPr/>
        </p:nvSpPr>
        <p:spPr>
          <a:xfrm>
            <a:off x="1230313" y="1982390"/>
            <a:ext cx="1285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2" name="Rounded Rectangle 71"/>
          <p:cNvSpPr/>
          <p:nvPr/>
        </p:nvSpPr>
        <p:spPr>
          <a:xfrm>
            <a:off x="2754313" y="1440656"/>
            <a:ext cx="449262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3" name="Rounded Rectangle 72"/>
          <p:cNvSpPr/>
          <p:nvPr/>
        </p:nvSpPr>
        <p:spPr>
          <a:xfrm>
            <a:off x="7667626" y="1970484"/>
            <a:ext cx="523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4" name="TextBox 73"/>
          <p:cNvSpPr txBox="1"/>
          <p:nvPr/>
        </p:nvSpPr>
        <p:spPr>
          <a:xfrm>
            <a:off x="7754938"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5" name="Rounded Rectangle 74"/>
          <p:cNvSpPr/>
          <p:nvPr/>
        </p:nvSpPr>
        <p:spPr>
          <a:xfrm>
            <a:off x="6572250" y="1976437"/>
            <a:ext cx="539750"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6" name="TextBox 75"/>
          <p:cNvSpPr txBox="1"/>
          <p:nvPr/>
        </p:nvSpPr>
        <p:spPr>
          <a:xfrm>
            <a:off x="6659563"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7" name="Rounded Rectangle 76"/>
          <p:cNvSpPr/>
          <p:nvPr/>
        </p:nvSpPr>
        <p:spPr>
          <a:xfrm>
            <a:off x="4413250" y="1976437"/>
            <a:ext cx="539750"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78" name="TextBox 77"/>
          <p:cNvSpPr txBox="1"/>
          <p:nvPr/>
        </p:nvSpPr>
        <p:spPr>
          <a:xfrm>
            <a:off x="4500563" y="1979154"/>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9" name="Rounded Rectangle 78"/>
          <p:cNvSpPr/>
          <p:nvPr/>
        </p:nvSpPr>
        <p:spPr>
          <a:xfrm>
            <a:off x="5500689" y="1970484"/>
            <a:ext cx="531813"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80" name="TextBox 79"/>
          <p:cNvSpPr txBox="1"/>
          <p:nvPr/>
        </p:nvSpPr>
        <p:spPr>
          <a:xfrm>
            <a:off x="5588000"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81" name="Rounded Rectangle 80"/>
          <p:cNvSpPr/>
          <p:nvPr/>
        </p:nvSpPr>
        <p:spPr>
          <a:xfrm>
            <a:off x="3373439" y="1982390"/>
            <a:ext cx="563563"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82" name="TextBox 81"/>
          <p:cNvSpPr txBox="1"/>
          <p:nvPr/>
        </p:nvSpPr>
        <p:spPr>
          <a:xfrm>
            <a:off x="3460750" y="1979154"/>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83" name="Freeform 82"/>
          <p:cNvSpPr/>
          <p:nvPr/>
        </p:nvSpPr>
        <p:spPr>
          <a:xfrm>
            <a:off x="3786189" y="1821657"/>
            <a:ext cx="1738313" cy="160734"/>
          </a:xfrm>
          <a:custGeom>
            <a:avLst/>
            <a:gdLst>
              <a:gd name="connsiteX0" fmla="*/ 2543175 w 2543175"/>
              <a:gd name="connsiteY0" fmla="*/ 209619 h 228669"/>
              <a:gd name="connsiteX1" fmla="*/ 1133475 w 2543175"/>
              <a:gd name="connsiteY1" fmla="*/ 69 h 228669"/>
              <a:gd name="connsiteX2" fmla="*/ 0 w 2543175"/>
              <a:gd name="connsiteY2" fmla="*/ 228669 h 228669"/>
            </a:gdLst>
            <a:ahLst/>
            <a:cxnLst>
              <a:cxn ang="0">
                <a:pos x="connsiteX0" y="connsiteY0"/>
              </a:cxn>
              <a:cxn ang="0">
                <a:pos x="connsiteX1" y="connsiteY1"/>
              </a:cxn>
              <a:cxn ang="0">
                <a:pos x="connsiteX2" y="connsiteY2"/>
              </a:cxn>
            </a:cxnLst>
            <a:rect l="l" t="t" r="r" b="b"/>
            <a:pathLst>
              <a:path w="2543175" h="228669">
                <a:moveTo>
                  <a:pt x="2543175" y="209619"/>
                </a:moveTo>
                <a:cubicBezTo>
                  <a:pt x="2050256" y="103256"/>
                  <a:pt x="1557337" y="-3106"/>
                  <a:pt x="1133475" y="69"/>
                </a:cubicBezTo>
                <a:cubicBezTo>
                  <a:pt x="709613" y="3244"/>
                  <a:pt x="354806" y="115956"/>
                  <a:pt x="0" y="2286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84" name="Freeform 83"/>
          <p:cNvSpPr/>
          <p:nvPr/>
        </p:nvSpPr>
        <p:spPr>
          <a:xfrm>
            <a:off x="2524125" y="1827610"/>
            <a:ext cx="1905000" cy="160734"/>
          </a:xfrm>
          <a:custGeom>
            <a:avLst/>
            <a:gdLst>
              <a:gd name="connsiteX0" fmla="*/ 2543175 w 2543175"/>
              <a:gd name="connsiteY0" fmla="*/ 209619 h 228669"/>
              <a:gd name="connsiteX1" fmla="*/ 1133475 w 2543175"/>
              <a:gd name="connsiteY1" fmla="*/ 69 h 228669"/>
              <a:gd name="connsiteX2" fmla="*/ 0 w 2543175"/>
              <a:gd name="connsiteY2" fmla="*/ 228669 h 228669"/>
            </a:gdLst>
            <a:ahLst/>
            <a:cxnLst>
              <a:cxn ang="0">
                <a:pos x="connsiteX0" y="connsiteY0"/>
              </a:cxn>
              <a:cxn ang="0">
                <a:pos x="connsiteX1" y="connsiteY1"/>
              </a:cxn>
              <a:cxn ang="0">
                <a:pos x="connsiteX2" y="connsiteY2"/>
              </a:cxn>
            </a:cxnLst>
            <a:rect l="l" t="t" r="r" b="b"/>
            <a:pathLst>
              <a:path w="2543175" h="228669">
                <a:moveTo>
                  <a:pt x="2543175" y="209619"/>
                </a:moveTo>
                <a:cubicBezTo>
                  <a:pt x="2050256" y="103256"/>
                  <a:pt x="1557337" y="-3106"/>
                  <a:pt x="1133475" y="69"/>
                </a:cubicBezTo>
                <a:cubicBezTo>
                  <a:pt x="709613" y="3244"/>
                  <a:pt x="354806" y="115956"/>
                  <a:pt x="0" y="2286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cxnSp>
        <p:nvCxnSpPr>
          <p:cNvPr id="85" name="Straight Connector 84"/>
          <p:cNvCxnSpPr>
            <a:stCxn id="89" idx="2"/>
          </p:cNvCxnSpPr>
          <p:nvPr/>
        </p:nvCxnSpPr>
        <p:spPr>
          <a:xfrm flipH="1">
            <a:off x="674690" y="3365463"/>
            <a:ext cx="1997288" cy="136727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66750" y="4726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74688" y="4726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25439" y="4726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389189" y="3113486"/>
            <a:ext cx="56557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Nature</a:t>
            </a:r>
          </a:p>
        </p:txBody>
      </p:sp>
      <p:sp>
        <p:nvSpPr>
          <p:cNvPr id="90" name="TextBox 89"/>
          <p:cNvSpPr txBox="1"/>
          <p:nvPr/>
        </p:nvSpPr>
        <p:spPr>
          <a:xfrm rot="19520073">
            <a:off x="1077519" y="3824456"/>
            <a:ext cx="1037117"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 Road Work</a:t>
            </a:r>
          </a:p>
        </p:txBody>
      </p:sp>
      <p:sp>
        <p:nvSpPr>
          <p:cNvPr id="91" name="TextBox 90"/>
          <p:cNvSpPr txBox="1"/>
          <p:nvPr/>
        </p:nvSpPr>
        <p:spPr>
          <a:xfrm>
            <a:off x="960438" y="4619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92" name="TextBox 91"/>
          <p:cNvSpPr txBox="1"/>
          <p:nvPr/>
        </p:nvSpPr>
        <p:spPr>
          <a:xfrm>
            <a:off x="190500" y="4979529"/>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93" name="TextBox 92"/>
          <p:cNvSpPr txBox="1"/>
          <p:nvPr/>
        </p:nvSpPr>
        <p:spPr>
          <a:xfrm>
            <a:off x="508000" y="496490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94" name="TextBox 93"/>
          <p:cNvSpPr txBox="1"/>
          <p:nvPr/>
        </p:nvSpPr>
        <p:spPr>
          <a:xfrm>
            <a:off x="738188" y="496490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cxnSp>
        <p:nvCxnSpPr>
          <p:cNvPr id="95" name="Straight Connector 94"/>
          <p:cNvCxnSpPr>
            <a:stCxn id="89" idx="2"/>
          </p:cNvCxnSpPr>
          <p:nvPr/>
        </p:nvCxnSpPr>
        <p:spPr>
          <a:xfrm flipH="1">
            <a:off x="2190756" y="3365463"/>
            <a:ext cx="481222" cy="813631"/>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706563" y="4185047"/>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190750" y="4185047"/>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06563" y="471487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706563" y="471487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1365250" y="4714877"/>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794000" y="471487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794000" y="471487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452689" y="4714877"/>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198689" y="4074654"/>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105" name="TextBox 104"/>
          <p:cNvSpPr txBox="1"/>
          <p:nvPr/>
        </p:nvSpPr>
        <p:spPr>
          <a:xfrm>
            <a:off x="1206500" y="496490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06" name="TextBox 105"/>
          <p:cNvSpPr txBox="1"/>
          <p:nvPr/>
        </p:nvSpPr>
        <p:spPr>
          <a:xfrm>
            <a:off x="1516064" y="496490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07" name="TextBox 106"/>
          <p:cNvSpPr txBox="1"/>
          <p:nvPr/>
        </p:nvSpPr>
        <p:spPr>
          <a:xfrm>
            <a:off x="1754188" y="496490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08" name="TextBox 107"/>
          <p:cNvSpPr txBox="1"/>
          <p:nvPr/>
        </p:nvSpPr>
        <p:spPr>
          <a:xfrm>
            <a:off x="2301875" y="496490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09" name="TextBox 108"/>
          <p:cNvSpPr txBox="1"/>
          <p:nvPr/>
        </p:nvSpPr>
        <p:spPr>
          <a:xfrm>
            <a:off x="2611439" y="496490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10" name="TextBox 109"/>
          <p:cNvSpPr txBox="1"/>
          <p:nvPr/>
        </p:nvSpPr>
        <p:spPr>
          <a:xfrm>
            <a:off x="2849563" y="496490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11" name="TextBox 110"/>
          <p:cNvSpPr txBox="1"/>
          <p:nvPr/>
        </p:nvSpPr>
        <p:spPr>
          <a:xfrm rot="2873866">
            <a:off x="2235737" y="4284831"/>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112" name="TextBox 111"/>
          <p:cNvSpPr txBox="1"/>
          <p:nvPr/>
        </p:nvSpPr>
        <p:spPr>
          <a:xfrm rot="18218567">
            <a:off x="1540755" y="4302690"/>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113" name="TextBox 112"/>
          <p:cNvSpPr txBox="1"/>
          <p:nvPr/>
        </p:nvSpPr>
        <p:spPr>
          <a:xfrm rot="18175165">
            <a:off x="2197490" y="3660806"/>
            <a:ext cx="82071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a:t>
            </a:r>
          </a:p>
        </p:txBody>
      </p:sp>
      <p:sp>
        <p:nvSpPr>
          <p:cNvPr id="114" name="Rounded Rectangle 113"/>
          <p:cNvSpPr/>
          <p:nvPr/>
        </p:nvSpPr>
        <p:spPr>
          <a:xfrm>
            <a:off x="571501" y="4631531"/>
            <a:ext cx="1285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15" name="Rounded Rectangle 114"/>
          <p:cNvSpPr/>
          <p:nvPr/>
        </p:nvSpPr>
        <p:spPr>
          <a:xfrm>
            <a:off x="2063750" y="4089797"/>
            <a:ext cx="539750"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16" name="Rounded Rectangle 115"/>
          <p:cNvSpPr/>
          <p:nvPr/>
        </p:nvSpPr>
        <p:spPr>
          <a:xfrm>
            <a:off x="2714626" y="4631531"/>
            <a:ext cx="523875"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17" name="TextBox 116"/>
          <p:cNvSpPr txBox="1"/>
          <p:nvPr/>
        </p:nvSpPr>
        <p:spPr>
          <a:xfrm>
            <a:off x="2801938" y="4619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cxnSp>
        <p:nvCxnSpPr>
          <p:cNvPr id="118" name="Straight Connector 117"/>
          <p:cNvCxnSpPr/>
          <p:nvPr/>
        </p:nvCxnSpPr>
        <p:spPr>
          <a:xfrm>
            <a:off x="5619749" y="5316142"/>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619749" y="531614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5278439" y="531614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127625" y="5566172"/>
            <a:ext cx="188946"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22" name="TextBox 121"/>
          <p:cNvSpPr txBox="1"/>
          <p:nvPr/>
        </p:nvSpPr>
        <p:spPr>
          <a:xfrm>
            <a:off x="5437187" y="5566172"/>
            <a:ext cx="159037"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23" name="TextBox 122"/>
          <p:cNvSpPr txBox="1"/>
          <p:nvPr/>
        </p:nvSpPr>
        <p:spPr>
          <a:xfrm>
            <a:off x="5675313" y="5566172"/>
            <a:ext cx="192041"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24" name="Rounded Rectangle 123"/>
          <p:cNvSpPr/>
          <p:nvPr/>
        </p:nvSpPr>
        <p:spPr>
          <a:xfrm>
            <a:off x="5540375" y="5232797"/>
            <a:ext cx="555626" cy="1785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25" name="TextBox 124"/>
          <p:cNvSpPr txBox="1"/>
          <p:nvPr/>
        </p:nvSpPr>
        <p:spPr>
          <a:xfrm>
            <a:off x="5627688" y="5217654"/>
            <a:ext cx="595313"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126" name="TextBox 125"/>
          <p:cNvSpPr txBox="1"/>
          <p:nvPr/>
        </p:nvSpPr>
        <p:spPr>
          <a:xfrm>
            <a:off x="5635626" y="363140"/>
            <a:ext cx="2809875" cy="344310"/>
          </a:xfrm>
          <a:prstGeom prst="rect">
            <a:avLst/>
          </a:prstGeom>
          <a:noFill/>
        </p:spPr>
        <p:txBody>
          <a:bodyPr wrap="squar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endParaRPr lang="en-US" dirty="0">
              <a:solidFill>
                <a:prstClr val="black"/>
              </a:solidFill>
              <a:latin typeface="Calibri"/>
              <a:cs typeface="+mn-cs"/>
            </a:endParaRPr>
          </a:p>
        </p:txBody>
      </p:sp>
      <p:sp>
        <p:nvSpPr>
          <p:cNvPr id="127" name="TextBox 126"/>
          <p:cNvSpPr txBox="1"/>
          <p:nvPr/>
        </p:nvSpPr>
        <p:spPr>
          <a:xfrm>
            <a:off x="3048000" y="3238500"/>
            <a:ext cx="354238"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r>
              <a:rPr lang="en-US" baseline="30000" dirty="0">
                <a:solidFill>
                  <a:prstClr val="black"/>
                </a:solidFill>
                <a:latin typeface="cmmi10"/>
                <a:cs typeface="+mn-cs"/>
              </a:rPr>
              <a:t>1</a:t>
            </a:r>
            <a:endParaRPr lang="en-US" baseline="30000" dirty="0">
              <a:solidFill>
                <a:prstClr val="black"/>
              </a:solidFill>
              <a:latin typeface="Calibri"/>
              <a:cs typeface="+mn-cs"/>
            </a:endParaRPr>
          </a:p>
        </p:txBody>
      </p:sp>
      <p:sp>
        <p:nvSpPr>
          <p:cNvPr id="128" name="TextBox 127"/>
          <p:cNvSpPr txBox="1"/>
          <p:nvPr/>
        </p:nvSpPr>
        <p:spPr>
          <a:xfrm>
            <a:off x="6394103" y="5238750"/>
            <a:ext cx="354238"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r>
              <a:rPr lang="en-US" baseline="30000" dirty="0">
                <a:solidFill>
                  <a:prstClr val="black"/>
                </a:solidFill>
                <a:latin typeface="cmmi10"/>
                <a:cs typeface="+mn-cs"/>
              </a:rPr>
              <a:t>2</a:t>
            </a:r>
            <a:endParaRPr lang="en-US" baseline="30000" dirty="0">
              <a:solidFill>
                <a:prstClr val="black"/>
              </a:solidFill>
              <a:latin typeface="Calibri"/>
              <a:cs typeface="+mn-cs"/>
            </a:endParaRPr>
          </a:p>
        </p:txBody>
      </p:sp>
      <p:pic>
        <p:nvPicPr>
          <p:cNvPr id="147" name="Picture 14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6580501" y="3143250"/>
            <a:ext cx="385437" cy="37513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45" name="Freeform 144"/>
          <p:cNvSpPr/>
          <p:nvPr/>
        </p:nvSpPr>
        <p:spPr>
          <a:xfrm>
            <a:off x="7030358" y="3429000"/>
            <a:ext cx="774095" cy="0"/>
          </a:xfrm>
          <a:custGeom>
            <a:avLst/>
            <a:gdLst>
              <a:gd name="connsiteX0" fmla="*/ 0 w 928914"/>
              <a:gd name="connsiteY0" fmla="*/ 0 h 0"/>
              <a:gd name="connsiteX1" fmla="*/ 928914 w 928914"/>
              <a:gd name="connsiteY1" fmla="*/ 0 h 0"/>
            </a:gdLst>
            <a:ahLst/>
            <a:cxnLst>
              <a:cxn ang="0">
                <a:pos x="connsiteX0" y="connsiteY0"/>
              </a:cxn>
              <a:cxn ang="0">
                <a:pos x="connsiteX1" y="connsiteY1"/>
              </a:cxn>
            </a:cxnLst>
            <a:rect l="l" t="t" r="r" b="b"/>
            <a:pathLst>
              <a:path w="928914">
                <a:moveTo>
                  <a:pt x="0" y="0"/>
                </a:moveTo>
                <a:lnTo>
                  <a:pt x="928914" y="0"/>
                </a:lnTo>
              </a:path>
            </a:pathLst>
          </a:custGeom>
          <a:noFill/>
          <a:ln>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dirty="0">
              <a:solidFill>
                <a:prstClr val="white"/>
              </a:solidFill>
            </a:endParaRPr>
          </a:p>
        </p:txBody>
      </p:sp>
      <p:sp>
        <p:nvSpPr>
          <p:cNvPr id="146" name="TextBox 145"/>
          <p:cNvSpPr txBox="1"/>
          <p:nvPr/>
        </p:nvSpPr>
        <p:spPr>
          <a:xfrm>
            <a:off x="190502" y="190500"/>
            <a:ext cx="2822413"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b="1" dirty="0">
                <a:solidFill>
                  <a:srgbClr val="0000FF"/>
                </a:solidFill>
                <a:latin typeface="Calibri"/>
                <a:cs typeface="+mn-cs"/>
              </a:rPr>
              <a:t>Grant and </a:t>
            </a:r>
            <a:r>
              <a:rPr lang="en-US" b="1" dirty="0" err="1">
                <a:solidFill>
                  <a:srgbClr val="0000FF"/>
                </a:solidFill>
                <a:latin typeface="Calibri"/>
                <a:cs typeface="+mn-cs"/>
              </a:rPr>
              <a:t>Quiggin</a:t>
            </a:r>
            <a:r>
              <a:rPr lang="en-US" b="1" dirty="0">
                <a:solidFill>
                  <a:srgbClr val="0000FF"/>
                </a:solidFill>
                <a:latin typeface="Calibri"/>
                <a:cs typeface="+mn-cs"/>
              </a:rPr>
              <a:t> (ET 2013)</a:t>
            </a:r>
          </a:p>
        </p:txBody>
      </p:sp>
      <p:sp>
        <p:nvSpPr>
          <p:cNvPr id="148" name="Rectangle 147"/>
          <p:cNvSpPr/>
          <p:nvPr/>
        </p:nvSpPr>
        <p:spPr>
          <a:xfrm>
            <a:off x="5080000" y="5762625"/>
            <a:ext cx="1079500" cy="1905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49" name="Rectangle 148"/>
          <p:cNvSpPr/>
          <p:nvPr/>
        </p:nvSpPr>
        <p:spPr>
          <a:xfrm>
            <a:off x="254000" y="5143501"/>
            <a:ext cx="3048000" cy="2381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50" name="Rectangle 149"/>
          <p:cNvSpPr/>
          <p:nvPr/>
        </p:nvSpPr>
        <p:spPr>
          <a:xfrm>
            <a:off x="825500" y="2476501"/>
            <a:ext cx="7493000" cy="2381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51" name="Freeform 150"/>
          <p:cNvSpPr/>
          <p:nvPr/>
        </p:nvSpPr>
        <p:spPr>
          <a:xfrm>
            <a:off x="1333500" y="2083595"/>
            <a:ext cx="3746500" cy="3774281"/>
          </a:xfrm>
          <a:custGeom>
            <a:avLst/>
            <a:gdLst>
              <a:gd name="connsiteX0" fmla="*/ 0 w 4495800"/>
              <a:gd name="connsiteY0" fmla="*/ 0 h 6038850"/>
              <a:gd name="connsiteX1" fmla="*/ 3467100 w 4495800"/>
              <a:gd name="connsiteY1" fmla="*/ 2133600 h 6038850"/>
              <a:gd name="connsiteX2" fmla="*/ 3943350 w 4495800"/>
              <a:gd name="connsiteY2" fmla="*/ 5295900 h 6038850"/>
              <a:gd name="connsiteX3" fmla="*/ 4495800 w 4495800"/>
              <a:gd name="connsiteY3" fmla="*/ 6038850 h 6038850"/>
            </a:gdLst>
            <a:ahLst/>
            <a:cxnLst>
              <a:cxn ang="0">
                <a:pos x="connsiteX0" y="connsiteY0"/>
              </a:cxn>
              <a:cxn ang="0">
                <a:pos x="connsiteX1" y="connsiteY1"/>
              </a:cxn>
              <a:cxn ang="0">
                <a:pos x="connsiteX2" y="connsiteY2"/>
              </a:cxn>
              <a:cxn ang="0">
                <a:pos x="connsiteX3" y="connsiteY3"/>
              </a:cxn>
            </a:cxnLst>
            <a:rect l="l" t="t" r="r" b="b"/>
            <a:pathLst>
              <a:path w="4495800" h="6038850">
                <a:moveTo>
                  <a:pt x="0" y="0"/>
                </a:moveTo>
                <a:cubicBezTo>
                  <a:pt x="1404937" y="625475"/>
                  <a:pt x="2809875" y="1250950"/>
                  <a:pt x="3467100" y="2133600"/>
                </a:cubicBezTo>
                <a:cubicBezTo>
                  <a:pt x="4124325" y="3016250"/>
                  <a:pt x="3771900" y="4645025"/>
                  <a:pt x="3943350" y="5295900"/>
                </a:cubicBezTo>
                <a:cubicBezTo>
                  <a:pt x="4114800" y="5946775"/>
                  <a:pt x="4305300" y="5992812"/>
                  <a:pt x="4495800" y="6038850"/>
                </a:cubicBezTo>
              </a:path>
            </a:pathLst>
          </a:custGeom>
          <a:noFill/>
          <a:ln>
            <a:solidFill>
              <a:srgbClr val="FF000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52" name="Freeform 151"/>
          <p:cNvSpPr/>
          <p:nvPr/>
        </p:nvSpPr>
        <p:spPr>
          <a:xfrm>
            <a:off x="2365376" y="2071688"/>
            <a:ext cx="1190625" cy="881063"/>
          </a:xfrm>
          <a:custGeom>
            <a:avLst/>
            <a:gdLst>
              <a:gd name="connsiteX0" fmla="*/ 0 w 1428750"/>
              <a:gd name="connsiteY0" fmla="*/ 0 h 1409700"/>
              <a:gd name="connsiteX1" fmla="*/ 990600 w 1428750"/>
              <a:gd name="connsiteY1" fmla="*/ 1047750 h 1409700"/>
              <a:gd name="connsiteX2" fmla="*/ 1428750 w 1428750"/>
              <a:gd name="connsiteY2" fmla="*/ 1409700 h 1409700"/>
            </a:gdLst>
            <a:ahLst/>
            <a:cxnLst>
              <a:cxn ang="0">
                <a:pos x="connsiteX0" y="connsiteY0"/>
              </a:cxn>
              <a:cxn ang="0">
                <a:pos x="connsiteX1" y="connsiteY1"/>
              </a:cxn>
              <a:cxn ang="0">
                <a:pos x="connsiteX2" y="connsiteY2"/>
              </a:cxn>
            </a:cxnLst>
            <a:rect l="l" t="t" r="r" b="b"/>
            <a:pathLst>
              <a:path w="1428750" h="1409700">
                <a:moveTo>
                  <a:pt x="0" y="0"/>
                </a:moveTo>
                <a:cubicBezTo>
                  <a:pt x="376237" y="406400"/>
                  <a:pt x="752475" y="812800"/>
                  <a:pt x="990600" y="1047750"/>
                </a:cubicBezTo>
                <a:cubicBezTo>
                  <a:pt x="1228725" y="1282700"/>
                  <a:pt x="1328737" y="1346200"/>
                  <a:pt x="1428750" y="140970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53" name="Freeform 152"/>
          <p:cNvSpPr/>
          <p:nvPr/>
        </p:nvSpPr>
        <p:spPr>
          <a:xfrm>
            <a:off x="3948683" y="2047876"/>
            <a:ext cx="575693" cy="1488281"/>
          </a:xfrm>
          <a:custGeom>
            <a:avLst/>
            <a:gdLst>
              <a:gd name="connsiteX0" fmla="*/ 690832 w 690832"/>
              <a:gd name="connsiteY0" fmla="*/ 0 h 2381250"/>
              <a:gd name="connsiteX1" fmla="*/ 24082 w 690832"/>
              <a:gd name="connsiteY1" fmla="*/ 914400 h 2381250"/>
              <a:gd name="connsiteX2" fmla="*/ 176482 w 690832"/>
              <a:gd name="connsiteY2" fmla="*/ 1885950 h 2381250"/>
              <a:gd name="connsiteX3" fmla="*/ 462232 w 690832"/>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690832" h="2381250">
                <a:moveTo>
                  <a:pt x="690832" y="0"/>
                </a:moveTo>
                <a:cubicBezTo>
                  <a:pt x="400319" y="300037"/>
                  <a:pt x="109807" y="600075"/>
                  <a:pt x="24082" y="914400"/>
                </a:cubicBezTo>
                <a:cubicBezTo>
                  <a:pt x="-61643" y="1228725"/>
                  <a:pt x="103457" y="1641475"/>
                  <a:pt x="176482" y="1885950"/>
                </a:cubicBezTo>
                <a:cubicBezTo>
                  <a:pt x="249507" y="2130425"/>
                  <a:pt x="355869" y="2255837"/>
                  <a:pt x="462232" y="238125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54" name="Freeform 153"/>
          <p:cNvSpPr/>
          <p:nvPr/>
        </p:nvSpPr>
        <p:spPr>
          <a:xfrm>
            <a:off x="3302001" y="2071689"/>
            <a:ext cx="557411" cy="3190875"/>
          </a:xfrm>
          <a:custGeom>
            <a:avLst/>
            <a:gdLst>
              <a:gd name="connsiteX0" fmla="*/ 171450 w 668893"/>
              <a:gd name="connsiteY0" fmla="*/ 0 h 5105400"/>
              <a:gd name="connsiteX1" fmla="*/ 666750 w 668893"/>
              <a:gd name="connsiteY1" fmla="*/ 4133850 h 5105400"/>
              <a:gd name="connsiteX2" fmla="*/ 0 w 668893"/>
              <a:gd name="connsiteY2" fmla="*/ 5105400 h 5105400"/>
            </a:gdLst>
            <a:ahLst/>
            <a:cxnLst>
              <a:cxn ang="0">
                <a:pos x="connsiteX0" y="connsiteY0"/>
              </a:cxn>
              <a:cxn ang="0">
                <a:pos x="connsiteX1" y="connsiteY1"/>
              </a:cxn>
              <a:cxn ang="0">
                <a:pos x="connsiteX2" y="connsiteY2"/>
              </a:cxn>
            </a:cxnLst>
            <a:rect l="l" t="t" r="r" b="b"/>
            <a:pathLst>
              <a:path w="668893" h="5105400">
                <a:moveTo>
                  <a:pt x="171450" y="0"/>
                </a:moveTo>
                <a:cubicBezTo>
                  <a:pt x="433387" y="1641475"/>
                  <a:pt x="695325" y="3282950"/>
                  <a:pt x="666750" y="4133850"/>
                </a:cubicBezTo>
                <a:cubicBezTo>
                  <a:pt x="638175" y="4984750"/>
                  <a:pt x="319087" y="5045075"/>
                  <a:pt x="0" y="5105400"/>
                </a:cubicBezTo>
              </a:path>
            </a:pathLst>
          </a:custGeom>
          <a:noFill/>
          <a:ln>
            <a:solidFill>
              <a:srgbClr val="FF000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56" name="Freeform 155"/>
          <p:cNvSpPr/>
          <p:nvPr/>
        </p:nvSpPr>
        <p:spPr>
          <a:xfrm>
            <a:off x="3849466" y="2059782"/>
            <a:ext cx="1738534" cy="2357438"/>
          </a:xfrm>
          <a:custGeom>
            <a:avLst/>
            <a:gdLst>
              <a:gd name="connsiteX0" fmla="*/ 2086241 w 2086241"/>
              <a:gd name="connsiteY0" fmla="*/ 0 h 3771900"/>
              <a:gd name="connsiteX1" fmla="*/ 314591 w 2086241"/>
              <a:gd name="connsiteY1" fmla="*/ 2914650 h 3771900"/>
              <a:gd name="connsiteX2" fmla="*/ 9791 w 2086241"/>
              <a:gd name="connsiteY2" fmla="*/ 3771900 h 3771900"/>
            </a:gdLst>
            <a:ahLst/>
            <a:cxnLst>
              <a:cxn ang="0">
                <a:pos x="connsiteX0" y="connsiteY0"/>
              </a:cxn>
              <a:cxn ang="0">
                <a:pos x="connsiteX1" y="connsiteY1"/>
              </a:cxn>
              <a:cxn ang="0">
                <a:pos x="connsiteX2" y="connsiteY2"/>
              </a:cxn>
            </a:cxnLst>
            <a:rect l="l" t="t" r="r" b="b"/>
            <a:pathLst>
              <a:path w="2086241" h="3771900">
                <a:moveTo>
                  <a:pt x="2086241" y="0"/>
                </a:moveTo>
                <a:cubicBezTo>
                  <a:pt x="1373453" y="1143000"/>
                  <a:pt x="660666" y="2286000"/>
                  <a:pt x="314591" y="2914650"/>
                </a:cubicBezTo>
                <a:cubicBezTo>
                  <a:pt x="-31484" y="3543300"/>
                  <a:pt x="-10847" y="3657600"/>
                  <a:pt x="9791" y="377190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58" name="Freeform 157"/>
          <p:cNvSpPr/>
          <p:nvPr/>
        </p:nvSpPr>
        <p:spPr>
          <a:xfrm>
            <a:off x="7731125" y="1833465"/>
            <a:ext cx="958620" cy="762098"/>
          </a:xfrm>
          <a:custGeom>
            <a:avLst/>
            <a:gdLst>
              <a:gd name="connsiteX0" fmla="*/ 0 w 1150344"/>
              <a:gd name="connsiteY0" fmla="*/ 381157 h 1219357"/>
              <a:gd name="connsiteX1" fmla="*/ 419100 w 1150344"/>
              <a:gd name="connsiteY1" fmla="*/ 157 h 1219357"/>
              <a:gd name="connsiteX2" fmla="*/ 1066800 w 1150344"/>
              <a:gd name="connsiteY2" fmla="*/ 343057 h 1219357"/>
              <a:gd name="connsiteX3" fmla="*/ 1104900 w 1150344"/>
              <a:gd name="connsiteY3" fmla="*/ 971707 h 1219357"/>
              <a:gd name="connsiteX4" fmla="*/ 723900 w 1150344"/>
              <a:gd name="connsiteY4" fmla="*/ 1219357 h 1219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44" h="1219357">
                <a:moveTo>
                  <a:pt x="0" y="381157"/>
                </a:moveTo>
                <a:cubicBezTo>
                  <a:pt x="120650" y="193832"/>
                  <a:pt x="241300" y="6507"/>
                  <a:pt x="419100" y="157"/>
                </a:cubicBezTo>
                <a:cubicBezTo>
                  <a:pt x="596900" y="-6193"/>
                  <a:pt x="952500" y="181132"/>
                  <a:pt x="1066800" y="343057"/>
                </a:cubicBezTo>
                <a:cubicBezTo>
                  <a:pt x="1181100" y="504982"/>
                  <a:pt x="1162050" y="825657"/>
                  <a:pt x="1104900" y="971707"/>
                </a:cubicBezTo>
                <a:cubicBezTo>
                  <a:pt x="1047750" y="1117757"/>
                  <a:pt x="885825" y="1168557"/>
                  <a:pt x="723900" y="1219357"/>
                </a:cubicBezTo>
              </a:path>
            </a:pathLst>
          </a:custGeom>
          <a:noFill/>
          <a:ln>
            <a:solidFill>
              <a:srgbClr val="FF000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59" name="Freeform 158"/>
          <p:cNvSpPr/>
          <p:nvPr/>
        </p:nvSpPr>
        <p:spPr>
          <a:xfrm>
            <a:off x="6651626" y="1571578"/>
            <a:ext cx="2016125" cy="512016"/>
          </a:xfrm>
          <a:custGeom>
            <a:avLst/>
            <a:gdLst>
              <a:gd name="connsiteX0" fmla="*/ 0 w 2419350"/>
              <a:gd name="connsiteY0" fmla="*/ 781125 h 819225"/>
              <a:gd name="connsiteX1" fmla="*/ 1352550 w 2419350"/>
              <a:gd name="connsiteY1" fmla="*/ 75 h 819225"/>
              <a:gd name="connsiteX2" fmla="*/ 2419350 w 2419350"/>
              <a:gd name="connsiteY2" fmla="*/ 819225 h 819225"/>
            </a:gdLst>
            <a:ahLst/>
            <a:cxnLst>
              <a:cxn ang="0">
                <a:pos x="connsiteX0" y="connsiteY0"/>
              </a:cxn>
              <a:cxn ang="0">
                <a:pos x="connsiteX1" y="connsiteY1"/>
              </a:cxn>
              <a:cxn ang="0">
                <a:pos x="connsiteX2" y="connsiteY2"/>
              </a:cxn>
            </a:cxnLst>
            <a:rect l="l" t="t" r="r" b="b"/>
            <a:pathLst>
              <a:path w="2419350" h="819225">
                <a:moveTo>
                  <a:pt x="0" y="781125"/>
                </a:moveTo>
                <a:cubicBezTo>
                  <a:pt x="474662" y="387425"/>
                  <a:pt x="949325" y="-6275"/>
                  <a:pt x="1352550" y="75"/>
                </a:cubicBezTo>
                <a:cubicBezTo>
                  <a:pt x="1755775" y="6425"/>
                  <a:pt x="2087562" y="412825"/>
                  <a:pt x="2419350" y="819225"/>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61" name="Freeform 160"/>
          <p:cNvSpPr/>
          <p:nvPr/>
        </p:nvSpPr>
        <p:spPr>
          <a:xfrm>
            <a:off x="2857501" y="1535906"/>
            <a:ext cx="1000125" cy="2905125"/>
          </a:xfrm>
          <a:custGeom>
            <a:avLst/>
            <a:gdLst>
              <a:gd name="connsiteX0" fmla="*/ 0 w 1200150"/>
              <a:gd name="connsiteY0" fmla="*/ 0 h 4648200"/>
              <a:gd name="connsiteX1" fmla="*/ 800100 w 1200150"/>
              <a:gd name="connsiteY1" fmla="*/ 2876550 h 4648200"/>
              <a:gd name="connsiteX2" fmla="*/ 1200150 w 1200150"/>
              <a:gd name="connsiteY2" fmla="*/ 4648200 h 4648200"/>
            </a:gdLst>
            <a:ahLst/>
            <a:cxnLst>
              <a:cxn ang="0">
                <a:pos x="connsiteX0" y="connsiteY0"/>
              </a:cxn>
              <a:cxn ang="0">
                <a:pos x="connsiteX1" y="connsiteY1"/>
              </a:cxn>
              <a:cxn ang="0">
                <a:pos x="connsiteX2" y="connsiteY2"/>
              </a:cxn>
            </a:cxnLst>
            <a:rect l="l" t="t" r="r" b="b"/>
            <a:pathLst>
              <a:path w="1200150" h="4648200">
                <a:moveTo>
                  <a:pt x="0" y="0"/>
                </a:moveTo>
                <a:cubicBezTo>
                  <a:pt x="300037" y="1050925"/>
                  <a:pt x="600075" y="2101850"/>
                  <a:pt x="800100" y="2876550"/>
                </a:cubicBezTo>
                <a:cubicBezTo>
                  <a:pt x="1000125" y="3651250"/>
                  <a:pt x="1100137" y="4149725"/>
                  <a:pt x="1200150" y="464820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62" name="Freeform 161"/>
          <p:cNvSpPr/>
          <p:nvPr/>
        </p:nvSpPr>
        <p:spPr>
          <a:xfrm>
            <a:off x="3841751" y="1524001"/>
            <a:ext cx="1127125" cy="2786063"/>
          </a:xfrm>
          <a:custGeom>
            <a:avLst/>
            <a:gdLst>
              <a:gd name="connsiteX0" fmla="*/ 1352550 w 1352550"/>
              <a:gd name="connsiteY0" fmla="*/ 0 h 4457700"/>
              <a:gd name="connsiteX1" fmla="*/ 0 w 1352550"/>
              <a:gd name="connsiteY1" fmla="*/ 4457700 h 4457700"/>
            </a:gdLst>
            <a:ahLst/>
            <a:cxnLst>
              <a:cxn ang="0">
                <a:pos x="connsiteX0" y="connsiteY0"/>
              </a:cxn>
              <a:cxn ang="0">
                <a:pos x="connsiteX1" y="connsiteY1"/>
              </a:cxn>
            </a:cxnLst>
            <a:rect l="l" t="t" r="r" b="b"/>
            <a:pathLst>
              <a:path w="1352550" h="4457700">
                <a:moveTo>
                  <a:pt x="1352550" y="0"/>
                </a:moveTo>
                <a:lnTo>
                  <a:pt x="0" y="445770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63" name="Freeform 162"/>
          <p:cNvSpPr/>
          <p:nvPr/>
        </p:nvSpPr>
        <p:spPr>
          <a:xfrm>
            <a:off x="3857625" y="1535906"/>
            <a:ext cx="3270250" cy="2869406"/>
          </a:xfrm>
          <a:custGeom>
            <a:avLst/>
            <a:gdLst>
              <a:gd name="connsiteX0" fmla="*/ 3924300 w 3924300"/>
              <a:gd name="connsiteY0" fmla="*/ 0 h 4591050"/>
              <a:gd name="connsiteX1" fmla="*/ 1047750 w 3924300"/>
              <a:gd name="connsiteY1" fmla="*/ 3086100 h 4591050"/>
              <a:gd name="connsiteX2" fmla="*/ 0 w 3924300"/>
              <a:gd name="connsiteY2" fmla="*/ 4591050 h 4591050"/>
            </a:gdLst>
            <a:ahLst/>
            <a:cxnLst>
              <a:cxn ang="0">
                <a:pos x="connsiteX0" y="connsiteY0"/>
              </a:cxn>
              <a:cxn ang="0">
                <a:pos x="connsiteX1" y="connsiteY1"/>
              </a:cxn>
              <a:cxn ang="0">
                <a:pos x="connsiteX2" y="connsiteY2"/>
              </a:cxn>
            </a:cxnLst>
            <a:rect l="l" t="t" r="r" b="b"/>
            <a:pathLst>
              <a:path w="3924300" h="4591050">
                <a:moveTo>
                  <a:pt x="3924300" y="0"/>
                </a:moveTo>
                <a:cubicBezTo>
                  <a:pt x="2813050" y="1160462"/>
                  <a:pt x="1701800" y="2320925"/>
                  <a:pt x="1047750" y="3086100"/>
                </a:cubicBezTo>
                <a:cubicBezTo>
                  <a:pt x="393700" y="3851275"/>
                  <a:pt x="196850" y="4221162"/>
                  <a:pt x="0" y="459105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03720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45"/>
                                        </p:tgtEl>
                                        <p:attrNameLst>
                                          <p:attrName>style.visibility</p:attrName>
                                        </p:attrNameLst>
                                      </p:cBhvr>
                                      <p:to>
                                        <p:strVal val="visible"/>
                                      </p:to>
                                    </p:set>
                                    <p:animEffect transition="in" filter="wipe(up)">
                                      <p:cBhvr>
                                        <p:cTn id="14" dur="500"/>
                                        <p:tgtEl>
                                          <p:spTgt spid="145"/>
                                        </p:tgtEl>
                                      </p:cBhvr>
                                    </p:animEffect>
                                  </p:childTnLst>
                                </p:cTn>
                              </p:par>
                              <p:par>
                                <p:cTn id="15" presetID="22" presetClass="entr" presetSubtype="1" fill="hold" nodeType="with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wipe(up)">
                                      <p:cBhvr>
                                        <p:cTn id="17" dur="500"/>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wipe(up)">
                                      <p:cBhvr>
                                        <p:cTn id="22" dur="500"/>
                                        <p:tgtEl>
                                          <p:spTgt spid="15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52"/>
                                        </p:tgtEl>
                                        <p:attrNameLst>
                                          <p:attrName>style.visibility</p:attrName>
                                        </p:attrNameLst>
                                      </p:cBhvr>
                                      <p:to>
                                        <p:strVal val="visible"/>
                                      </p:to>
                                    </p:set>
                                    <p:animEffect transition="in" filter="wipe(up)">
                                      <p:cBhvr>
                                        <p:cTn id="25" dur="500"/>
                                        <p:tgtEl>
                                          <p:spTgt spid="15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up)">
                                      <p:cBhvr>
                                        <p:cTn id="28" dur="500"/>
                                        <p:tgtEl>
                                          <p:spTgt spid="16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wipe(up)">
                                      <p:cBhvr>
                                        <p:cTn id="31" dur="500"/>
                                        <p:tgtEl>
                                          <p:spTgt spid="15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1"/>
                                        </p:tgtEl>
                                        <p:attrNameLst>
                                          <p:attrName>style.visibility</p:attrName>
                                        </p:attrNameLst>
                                      </p:cBhvr>
                                      <p:to>
                                        <p:strVal val="visible"/>
                                      </p:to>
                                    </p:set>
                                    <p:animEffect transition="in" filter="wipe(up)">
                                      <p:cBhvr>
                                        <p:cTn id="34" dur="500"/>
                                        <p:tgtEl>
                                          <p:spTgt spid="15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wipe(up)">
                                      <p:cBhvr>
                                        <p:cTn id="37" dur="500"/>
                                        <p:tgtEl>
                                          <p:spTgt spid="15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ipe(up)">
                                      <p:cBhvr>
                                        <p:cTn id="40" dur="500"/>
                                        <p:tgtEl>
                                          <p:spTgt spid="16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wipe(up)">
                                      <p:cBhvr>
                                        <p:cTn id="43" dur="500"/>
                                        <p:tgtEl>
                                          <p:spTgt spid="15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wipe(up)">
                                      <p:cBhvr>
                                        <p:cTn id="46" dur="500"/>
                                        <p:tgtEl>
                                          <p:spTgt spid="163"/>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59"/>
                                        </p:tgtEl>
                                        <p:attrNameLst>
                                          <p:attrName>style.visibility</p:attrName>
                                        </p:attrNameLst>
                                      </p:cBhvr>
                                      <p:to>
                                        <p:strVal val="visible"/>
                                      </p:to>
                                    </p:set>
                                    <p:animEffect transition="in" filter="wipe(up)">
                                      <p:cBhvr>
                                        <p:cTn id="49" dur="500"/>
                                        <p:tgtEl>
                                          <p:spTgt spid="15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58"/>
                                        </p:tgtEl>
                                        <p:attrNameLst>
                                          <p:attrName>style.visibility</p:attrName>
                                        </p:attrNameLst>
                                      </p:cBhvr>
                                      <p:to>
                                        <p:strVal val="visible"/>
                                      </p:to>
                                    </p:set>
                                    <p:animEffect transition="in" filter="wipe(up)">
                                      <p:cBhvr>
                                        <p:cTn id="52" dur="500"/>
                                        <p:tgtEl>
                                          <p:spTgt spid="15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9"/>
                                        </p:tgtEl>
                                        <p:attrNameLst>
                                          <p:attrName>style.visibility</p:attrName>
                                        </p:attrNameLst>
                                      </p:cBhvr>
                                      <p:to>
                                        <p:strVal val="visible"/>
                                      </p:to>
                                    </p:set>
                                    <p:animEffect transition="in" filter="wipe(up)">
                                      <p:cBhvr>
                                        <p:cTn id="55" dur="500"/>
                                        <p:tgtEl>
                                          <p:spTgt spid="14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48"/>
                                        </p:tgtEl>
                                        <p:attrNameLst>
                                          <p:attrName>style.visibility</p:attrName>
                                        </p:attrNameLst>
                                      </p:cBhvr>
                                      <p:to>
                                        <p:strVal val="visible"/>
                                      </p:to>
                                    </p:set>
                                    <p:animEffect transition="in" filter="wipe(up)">
                                      <p:cBhvr>
                                        <p:cTn id="58"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p:bldP spid="148" grpId="0" animBg="1"/>
      <p:bldP spid="149" grpId="0" animBg="1"/>
      <p:bldP spid="150" grpId="0" animBg="1"/>
      <p:bldP spid="151" grpId="0" animBg="1"/>
      <p:bldP spid="152" grpId="0" animBg="1"/>
      <p:bldP spid="153" grpId="0" animBg="1"/>
      <p:bldP spid="154" grpId="0" animBg="1"/>
      <p:bldP spid="156" grpId="0" animBg="1"/>
      <p:bldP spid="158" grpId="0" animBg="1"/>
      <p:bldP spid="159" grpId="0" animBg="1"/>
      <p:bldP spid="161" grpId="0" animBg="1"/>
      <p:bldP spid="162" grpId="0" animBg="1"/>
      <p:bldP spid="163" grpId="0" animBg="1"/>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stCxn id="26" idx="2"/>
          </p:cNvCxnSpPr>
          <p:nvPr/>
        </p:nvCxnSpPr>
        <p:spPr>
          <a:xfrm flipH="1">
            <a:off x="1333503" y="716321"/>
            <a:ext cx="1997286" cy="136727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25563" y="2077642"/>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33500" y="207764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84250" y="207764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6" idx="2"/>
          </p:cNvCxnSpPr>
          <p:nvPr/>
        </p:nvCxnSpPr>
        <p:spPr>
          <a:xfrm>
            <a:off x="3330789" y="716321"/>
            <a:ext cx="2717587" cy="379054"/>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968876" y="1095375"/>
            <a:ext cx="1079501" cy="43457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492625" y="1529954"/>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76813" y="1529954"/>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6048378" y="1095378"/>
            <a:ext cx="1087436" cy="434577"/>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92625"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92625"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51314"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80063"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80063"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238750"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659563" y="1529954"/>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43750" y="1529954"/>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59563"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59563"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318250"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47000" y="2059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747000" y="2059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405689" y="2059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8000" y="464344"/>
            <a:ext cx="56557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Nature</a:t>
            </a:r>
          </a:p>
        </p:txBody>
      </p:sp>
      <p:sp>
        <p:nvSpPr>
          <p:cNvPr id="27" name="TextBox 26"/>
          <p:cNvSpPr txBox="1"/>
          <p:nvPr/>
        </p:nvSpPr>
        <p:spPr>
          <a:xfrm rot="482053">
            <a:off x="3860477" y="673780"/>
            <a:ext cx="186901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 noticed by Carol</a:t>
            </a:r>
          </a:p>
        </p:txBody>
      </p:sp>
      <p:sp>
        <p:nvSpPr>
          <p:cNvPr id="28" name="TextBox 27"/>
          <p:cNvSpPr txBox="1"/>
          <p:nvPr/>
        </p:nvSpPr>
        <p:spPr>
          <a:xfrm>
            <a:off x="5836878" y="883779"/>
            <a:ext cx="457535"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Carol</a:t>
            </a:r>
          </a:p>
        </p:txBody>
      </p:sp>
      <p:sp>
        <p:nvSpPr>
          <p:cNvPr id="29" name="TextBox 28"/>
          <p:cNvSpPr txBox="1"/>
          <p:nvPr/>
        </p:nvSpPr>
        <p:spPr>
          <a:xfrm rot="19510053">
            <a:off x="1831569" y="1114693"/>
            <a:ext cx="1037117"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 Road Work</a:t>
            </a:r>
          </a:p>
        </p:txBody>
      </p:sp>
      <p:sp>
        <p:nvSpPr>
          <p:cNvPr id="30" name="TextBox 29"/>
          <p:cNvSpPr txBox="1"/>
          <p:nvPr/>
        </p:nvSpPr>
        <p:spPr>
          <a:xfrm rot="1767776">
            <a:off x="6386301" y="1123723"/>
            <a:ext cx="525759"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e-mail</a:t>
            </a:r>
          </a:p>
        </p:txBody>
      </p:sp>
      <p:sp>
        <p:nvSpPr>
          <p:cNvPr id="31" name="TextBox 30"/>
          <p:cNvSpPr txBox="1"/>
          <p:nvPr/>
        </p:nvSpPr>
        <p:spPr>
          <a:xfrm rot="20311463">
            <a:off x="5053886" y="1123723"/>
            <a:ext cx="79346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e-mail</a:t>
            </a:r>
          </a:p>
        </p:txBody>
      </p:sp>
      <p:sp>
        <p:nvSpPr>
          <p:cNvPr id="32" name="TextBox 31"/>
          <p:cNvSpPr txBox="1"/>
          <p:nvPr/>
        </p:nvSpPr>
        <p:spPr>
          <a:xfrm>
            <a:off x="825500"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33" name="TextBox 32"/>
          <p:cNvSpPr txBox="1"/>
          <p:nvPr/>
        </p:nvSpPr>
        <p:spPr>
          <a:xfrm>
            <a:off x="4969765" y="1428751"/>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34" name="TextBox 33"/>
          <p:cNvSpPr txBox="1"/>
          <p:nvPr/>
        </p:nvSpPr>
        <p:spPr>
          <a:xfrm>
            <a:off x="825500" y="2312529"/>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35" name="TextBox 34"/>
          <p:cNvSpPr txBox="1"/>
          <p:nvPr/>
        </p:nvSpPr>
        <p:spPr>
          <a:xfrm>
            <a:off x="1143000" y="2312529"/>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36" name="TextBox 35"/>
          <p:cNvSpPr txBox="1"/>
          <p:nvPr/>
        </p:nvSpPr>
        <p:spPr>
          <a:xfrm>
            <a:off x="1373188" y="2312529"/>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37" name="TextBox 36"/>
          <p:cNvSpPr txBox="1"/>
          <p:nvPr/>
        </p:nvSpPr>
        <p:spPr>
          <a:xfrm>
            <a:off x="3992564" y="2309814"/>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38" name="TextBox 37"/>
          <p:cNvSpPr txBox="1"/>
          <p:nvPr/>
        </p:nvSpPr>
        <p:spPr>
          <a:xfrm>
            <a:off x="4302125" y="2309814"/>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39" name="TextBox 38"/>
          <p:cNvSpPr txBox="1"/>
          <p:nvPr/>
        </p:nvSpPr>
        <p:spPr>
          <a:xfrm>
            <a:off x="4540250" y="2309814"/>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0" name="TextBox 39"/>
          <p:cNvSpPr txBox="1"/>
          <p:nvPr/>
        </p:nvSpPr>
        <p:spPr>
          <a:xfrm>
            <a:off x="5087939" y="2309814"/>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41" name="TextBox 40"/>
          <p:cNvSpPr txBox="1"/>
          <p:nvPr/>
        </p:nvSpPr>
        <p:spPr>
          <a:xfrm>
            <a:off x="5397500" y="2309814"/>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42" name="TextBox 41"/>
          <p:cNvSpPr txBox="1"/>
          <p:nvPr/>
        </p:nvSpPr>
        <p:spPr>
          <a:xfrm>
            <a:off x="5635625" y="2309814"/>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3" name="TextBox 42"/>
          <p:cNvSpPr txBox="1"/>
          <p:nvPr/>
        </p:nvSpPr>
        <p:spPr>
          <a:xfrm>
            <a:off x="6175375" y="231576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44" name="TextBox 43"/>
          <p:cNvSpPr txBox="1"/>
          <p:nvPr/>
        </p:nvSpPr>
        <p:spPr>
          <a:xfrm>
            <a:off x="6484939" y="231576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45" name="TextBox 44"/>
          <p:cNvSpPr txBox="1"/>
          <p:nvPr/>
        </p:nvSpPr>
        <p:spPr>
          <a:xfrm>
            <a:off x="6723063" y="231576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6" name="TextBox 45"/>
          <p:cNvSpPr txBox="1"/>
          <p:nvPr/>
        </p:nvSpPr>
        <p:spPr>
          <a:xfrm>
            <a:off x="7254875" y="2309814"/>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47" name="TextBox 46"/>
          <p:cNvSpPr txBox="1"/>
          <p:nvPr/>
        </p:nvSpPr>
        <p:spPr>
          <a:xfrm>
            <a:off x="7564439" y="2309814"/>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48" name="TextBox 47"/>
          <p:cNvSpPr txBox="1"/>
          <p:nvPr/>
        </p:nvSpPr>
        <p:spPr>
          <a:xfrm>
            <a:off x="7802563" y="2309814"/>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49" name="TextBox 48"/>
          <p:cNvSpPr txBox="1"/>
          <p:nvPr/>
        </p:nvSpPr>
        <p:spPr>
          <a:xfrm rot="2873866">
            <a:off x="7254491" y="1682563"/>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50" name="TextBox 49"/>
          <p:cNvSpPr txBox="1"/>
          <p:nvPr/>
        </p:nvSpPr>
        <p:spPr>
          <a:xfrm rot="2873866">
            <a:off x="5064131" y="1682563"/>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51" name="TextBox 50"/>
          <p:cNvSpPr txBox="1"/>
          <p:nvPr/>
        </p:nvSpPr>
        <p:spPr>
          <a:xfrm rot="18218567">
            <a:off x="6477880" y="1647597"/>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52" name="TextBox 51"/>
          <p:cNvSpPr txBox="1"/>
          <p:nvPr/>
        </p:nvSpPr>
        <p:spPr>
          <a:xfrm rot="18775675">
            <a:off x="4326818" y="1647597"/>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cxnSp>
        <p:nvCxnSpPr>
          <p:cNvPr id="53" name="Straight Connector 52"/>
          <p:cNvCxnSpPr>
            <a:stCxn id="26" idx="2"/>
          </p:cNvCxnSpPr>
          <p:nvPr/>
        </p:nvCxnSpPr>
        <p:spPr>
          <a:xfrm flipH="1">
            <a:off x="2849567" y="716321"/>
            <a:ext cx="481222" cy="813632"/>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365375" y="1535907"/>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49563" y="1535907"/>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365375" y="206573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5375" y="206573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024064" y="2065736"/>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52813" y="206573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452813" y="206573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111500" y="2065736"/>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857500" y="1428751"/>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63" name="TextBox 62"/>
          <p:cNvSpPr txBox="1"/>
          <p:nvPr/>
        </p:nvSpPr>
        <p:spPr>
          <a:xfrm>
            <a:off x="1865314" y="231576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64" name="TextBox 63"/>
          <p:cNvSpPr txBox="1"/>
          <p:nvPr/>
        </p:nvSpPr>
        <p:spPr>
          <a:xfrm>
            <a:off x="2174875" y="231576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65" name="TextBox 64"/>
          <p:cNvSpPr txBox="1"/>
          <p:nvPr/>
        </p:nvSpPr>
        <p:spPr>
          <a:xfrm>
            <a:off x="2413000" y="231576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66" name="TextBox 65"/>
          <p:cNvSpPr txBox="1"/>
          <p:nvPr/>
        </p:nvSpPr>
        <p:spPr>
          <a:xfrm>
            <a:off x="2960689" y="231576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67" name="TextBox 66"/>
          <p:cNvSpPr txBox="1"/>
          <p:nvPr/>
        </p:nvSpPr>
        <p:spPr>
          <a:xfrm>
            <a:off x="3270250" y="231576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68" name="TextBox 67"/>
          <p:cNvSpPr txBox="1"/>
          <p:nvPr/>
        </p:nvSpPr>
        <p:spPr>
          <a:xfrm>
            <a:off x="3508375" y="231576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69" name="TextBox 68"/>
          <p:cNvSpPr txBox="1"/>
          <p:nvPr/>
        </p:nvSpPr>
        <p:spPr>
          <a:xfrm rot="2873866">
            <a:off x="2968631" y="1682563"/>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70" name="TextBox 69"/>
          <p:cNvSpPr txBox="1"/>
          <p:nvPr/>
        </p:nvSpPr>
        <p:spPr>
          <a:xfrm rot="18598815">
            <a:off x="2199568" y="1653550"/>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71" name="TextBox 70"/>
          <p:cNvSpPr txBox="1"/>
          <p:nvPr/>
        </p:nvSpPr>
        <p:spPr>
          <a:xfrm rot="18029547">
            <a:off x="2887171" y="946195"/>
            <a:ext cx="82071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a:t>
            </a:r>
          </a:p>
        </p:txBody>
      </p:sp>
      <p:sp>
        <p:nvSpPr>
          <p:cNvPr id="72" name="Rounded Rectangle 71"/>
          <p:cNvSpPr/>
          <p:nvPr/>
        </p:nvSpPr>
        <p:spPr>
          <a:xfrm>
            <a:off x="7667626" y="1970484"/>
            <a:ext cx="523875" cy="17859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73" name="TextBox 72"/>
          <p:cNvSpPr txBox="1"/>
          <p:nvPr/>
        </p:nvSpPr>
        <p:spPr>
          <a:xfrm>
            <a:off x="7754938" y="1952626"/>
            <a:ext cx="437594" cy="251977"/>
          </a:xfrm>
          <a:prstGeom prst="rect">
            <a:avLst/>
          </a:prstGeom>
          <a:noFill/>
          <a:ln>
            <a:noFill/>
          </a:ln>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4" name="Rounded Rectangle 73"/>
          <p:cNvSpPr/>
          <p:nvPr/>
        </p:nvSpPr>
        <p:spPr>
          <a:xfrm>
            <a:off x="6572250" y="1976437"/>
            <a:ext cx="539750" cy="178594"/>
          </a:xfrm>
          <a:prstGeom prst="roundRect">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75" name="TextBox 74"/>
          <p:cNvSpPr txBox="1"/>
          <p:nvPr/>
        </p:nvSpPr>
        <p:spPr>
          <a:xfrm>
            <a:off x="6659563"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6" name="TextBox 75"/>
          <p:cNvSpPr txBox="1"/>
          <p:nvPr/>
        </p:nvSpPr>
        <p:spPr>
          <a:xfrm>
            <a:off x="4500563" y="1988344"/>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7" name="TextBox 76"/>
          <p:cNvSpPr txBox="1"/>
          <p:nvPr/>
        </p:nvSpPr>
        <p:spPr>
          <a:xfrm>
            <a:off x="5588000" y="1982391"/>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78" name="TextBox 77"/>
          <p:cNvSpPr txBox="1"/>
          <p:nvPr/>
        </p:nvSpPr>
        <p:spPr>
          <a:xfrm>
            <a:off x="3460750"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cxnSp>
        <p:nvCxnSpPr>
          <p:cNvPr id="79" name="Straight Connector 78"/>
          <p:cNvCxnSpPr>
            <a:stCxn id="83" idx="2"/>
          </p:cNvCxnSpPr>
          <p:nvPr/>
        </p:nvCxnSpPr>
        <p:spPr>
          <a:xfrm flipH="1">
            <a:off x="674690" y="3365463"/>
            <a:ext cx="1997288" cy="136727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66750" y="4726783"/>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74688" y="472678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25439" y="472678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389189" y="3113486"/>
            <a:ext cx="56557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Nature</a:t>
            </a:r>
          </a:p>
        </p:txBody>
      </p:sp>
      <p:sp>
        <p:nvSpPr>
          <p:cNvPr id="84" name="TextBox 83"/>
          <p:cNvSpPr txBox="1"/>
          <p:nvPr/>
        </p:nvSpPr>
        <p:spPr>
          <a:xfrm rot="19515630">
            <a:off x="1096019" y="3824456"/>
            <a:ext cx="1037117"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 Road Work</a:t>
            </a:r>
          </a:p>
        </p:txBody>
      </p:sp>
      <p:sp>
        <p:nvSpPr>
          <p:cNvPr id="85" name="TextBox 84"/>
          <p:cNvSpPr txBox="1"/>
          <p:nvPr/>
        </p:nvSpPr>
        <p:spPr>
          <a:xfrm>
            <a:off x="960438" y="4643439"/>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86" name="TextBox 85"/>
          <p:cNvSpPr txBox="1"/>
          <p:nvPr/>
        </p:nvSpPr>
        <p:spPr>
          <a:xfrm>
            <a:off x="162139" y="4979529"/>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87" name="TextBox 86"/>
          <p:cNvSpPr txBox="1"/>
          <p:nvPr/>
        </p:nvSpPr>
        <p:spPr>
          <a:xfrm>
            <a:off x="479639" y="4979529"/>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88" name="TextBox 87"/>
          <p:cNvSpPr txBox="1"/>
          <p:nvPr/>
        </p:nvSpPr>
        <p:spPr>
          <a:xfrm>
            <a:off x="709827" y="4979529"/>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cxnSp>
        <p:nvCxnSpPr>
          <p:cNvPr id="89" name="Straight Connector 88"/>
          <p:cNvCxnSpPr>
            <a:stCxn id="83" idx="2"/>
          </p:cNvCxnSpPr>
          <p:nvPr/>
        </p:nvCxnSpPr>
        <p:spPr>
          <a:xfrm flipH="1">
            <a:off x="2190756" y="3365463"/>
            <a:ext cx="481222" cy="813631"/>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706563" y="4185047"/>
            <a:ext cx="484188"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90750" y="4185047"/>
            <a:ext cx="603250" cy="52982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706563" y="471487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706563" y="471487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365250" y="4714877"/>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794000" y="4714876"/>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794000" y="4714875"/>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452689" y="4714877"/>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198689" y="4074654"/>
            <a:ext cx="379886" cy="251977"/>
          </a:xfrm>
          <a:prstGeom prst="rect">
            <a:avLst/>
          </a:prstGeom>
          <a:noFill/>
          <a:ln>
            <a:noFill/>
          </a:ln>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
        <p:nvSpPr>
          <p:cNvPr id="99" name="TextBox 98"/>
          <p:cNvSpPr txBox="1"/>
          <p:nvPr/>
        </p:nvSpPr>
        <p:spPr>
          <a:xfrm>
            <a:off x="1206500" y="496490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00" name="TextBox 99"/>
          <p:cNvSpPr txBox="1"/>
          <p:nvPr/>
        </p:nvSpPr>
        <p:spPr>
          <a:xfrm>
            <a:off x="1516064" y="496490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01" name="TextBox 100"/>
          <p:cNvSpPr txBox="1"/>
          <p:nvPr/>
        </p:nvSpPr>
        <p:spPr>
          <a:xfrm>
            <a:off x="1754188" y="496490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02" name="TextBox 101"/>
          <p:cNvSpPr txBox="1"/>
          <p:nvPr/>
        </p:nvSpPr>
        <p:spPr>
          <a:xfrm>
            <a:off x="2301875" y="4964906"/>
            <a:ext cx="26607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03" name="TextBox 102"/>
          <p:cNvSpPr txBox="1"/>
          <p:nvPr/>
        </p:nvSpPr>
        <p:spPr>
          <a:xfrm>
            <a:off x="2611439" y="4964906"/>
            <a:ext cx="209968"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04" name="TextBox 103"/>
          <p:cNvSpPr txBox="1"/>
          <p:nvPr/>
        </p:nvSpPr>
        <p:spPr>
          <a:xfrm>
            <a:off x="2849563" y="4964906"/>
            <a:ext cx="270882"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05" name="TextBox 104"/>
          <p:cNvSpPr txBox="1"/>
          <p:nvPr/>
        </p:nvSpPr>
        <p:spPr>
          <a:xfrm rot="2873866">
            <a:off x="2237991" y="4304334"/>
            <a:ext cx="698883"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Call Alice</a:t>
            </a:r>
          </a:p>
        </p:txBody>
      </p:sp>
      <p:sp>
        <p:nvSpPr>
          <p:cNvPr id="106" name="TextBox 105"/>
          <p:cNvSpPr txBox="1"/>
          <p:nvPr/>
        </p:nvSpPr>
        <p:spPr>
          <a:xfrm rot="18218567">
            <a:off x="1540755" y="4302690"/>
            <a:ext cx="62835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Not Call</a:t>
            </a:r>
          </a:p>
        </p:txBody>
      </p:sp>
      <p:sp>
        <p:nvSpPr>
          <p:cNvPr id="107" name="TextBox 106"/>
          <p:cNvSpPr txBox="1"/>
          <p:nvPr/>
        </p:nvSpPr>
        <p:spPr>
          <a:xfrm rot="18172426">
            <a:off x="2227604" y="3615314"/>
            <a:ext cx="820711"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Road Work</a:t>
            </a:r>
          </a:p>
        </p:txBody>
      </p:sp>
      <p:sp>
        <p:nvSpPr>
          <p:cNvPr id="108" name="Rounded Rectangle 107"/>
          <p:cNvSpPr/>
          <p:nvPr/>
        </p:nvSpPr>
        <p:spPr>
          <a:xfrm>
            <a:off x="2063750" y="4089797"/>
            <a:ext cx="539750" cy="17859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09" name="Rounded Rectangle 108"/>
          <p:cNvSpPr/>
          <p:nvPr/>
        </p:nvSpPr>
        <p:spPr>
          <a:xfrm>
            <a:off x="2714626" y="4631531"/>
            <a:ext cx="523875" cy="17859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10" name="TextBox 109"/>
          <p:cNvSpPr txBox="1"/>
          <p:nvPr/>
        </p:nvSpPr>
        <p:spPr>
          <a:xfrm>
            <a:off x="2801938" y="4619626"/>
            <a:ext cx="437594" cy="251977"/>
          </a:xfrm>
          <a:prstGeom prst="rect">
            <a:avLst/>
          </a:prstGeom>
          <a:noFill/>
          <a:ln>
            <a:noFill/>
          </a:ln>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cxnSp>
        <p:nvCxnSpPr>
          <p:cNvPr id="111" name="Straight Connector 110"/>
          <p:cNvCxnSpPr/>
          <p:nvPr/>
        </p:nvCxnSpPr>
        <p:spPr>
          <a:xfrm>
            <a:off x="5619749" y="5316142"/>
            <a:ext cx="381000" cy="482203"/>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619749" y="5316141"/>
            <a:ext cx="7938" cy="488156"/>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5278439" y="5316142"/>
            <a:ext cx="341313" cy="494109"/>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5127625" y="5566172"/>
            <a:ext cx="188946"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M</a:t>
            </a:r>
          </a:p>
        </p:txBody>
      </p:sp>
      <p:sp>
        <p:nvSpPr>
          <p:cNvPr id="115" name="TextBox 114"/>
          <p:cNvSpPr txBox="1"/>
          <p:nvPr/>
        </p:nvSpPr>
        <p:spPr>
          <a:xfrm>
            <a:off x="5437187" y="5566172"/>
            <a:ext cx="159037"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T</a:t>
            </a:r>
          </a:p>
        </p:txBody>
      </p:sp>
      <p:sp>
        <p:nvSpPr>
          <p:cNvPr id="116" name="TextBox 115"/>
          <p:cNvSpPr txBox="1"/>
          <p:nvPr/>
        </p:nvSpPr>
        <p:spPr>
          <a:xfrm>
            <a:off x="5675313" y="5566172"/>
            <a:ext cx="192041" cy="251977"/>
          </a:xfrm>
          <a:prstGeom prst="rect">
            <a:avLst/>
          </a:prstGeom>
          <a:noFill/>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W</a:t>
            </a:r>
          </a:p>
        </p:txBody>
      </p:sp>
      <p:sp>
        <p:nvSpPr>
          <p:cNvPr id="117" name="Rounded Rectangle 116"/>
          <p:cNvSpPr/>
          <p:nvPr/>
        </p:nvSpPr>
        <p:spPr>
          <a:xfrm>
            <a:off x="5540375" y="5232797"/>
            <a:ext cx="555626" cy="17859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18" name="TextBox 117"/>
          <p:cNvSpPr txBox="1"/>
          <p:nvPr/>
        </p:nvSpPr>
        <p:spPr>
          <a:xfrm>
            <a:off x="5627688" y="5217654"/>
            <a:ext cx="531813" cy="251977"/>
          </a:xfrm>
          <a:prstGeom prst="rect">
            <a:avLst/>
          </a:prstGeom>
          <a:noFill/>
          <a:ln>
            <a:noFill/>
          </a:ln>
        </p:spPr>
        <p:txBody>
          <a:bodyPr wrap="squar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119" name="TextBox 118"/>
          <p:cNvSpPr txBox="1"/>
          <p:nvPr/>
        </p:nvSpPr>
        <p:spPr>
          <a:xfrm>
            <a:off x="5635626" y="363140"/>
            <a:ext cx="2809875" cy="344310"/>
          </a:xfrm>
          <a:prstGeom prst="rect">
            <a:avLst/>
          </a:prstGeom>
          <a:noFill/>
        </p:spPr>
        <p:txBody>
          <a:bodyPr wrap="squar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endParaRPr lang="en-US" dirty="0">
              <a:solidFill>
                <a:prstClr val="black"/>
              </a:solidFill>
              <a:latin typeface="Calibri"/>
              <a:cs typeface="+mn-cs"/>
            </a:endParaRPr>
          </a:p>
        </p:txBody>
      </p:sp>
      <p:sp>
        <p:nvSpPr>
          <p:cNvPr id="120" name="TextBox 119"/>
          <p:cNvSpPr txBox="1"/>
          <p:nvPr/>
        </p:nvSpPr>
        <p:spPr>
          <a:xfrm>
            <a:off x="3048000" y="3238500"/>
            <a:ext cx="354238"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r>
              <a:rPr lang="en-US" baseline="30000" dirty="0">
                <a:solidFill>
                  <a:prstClr val="black"/>
                </a:solidFill>
                <a:latin typeface="cmmi10"/>
                <a:cs typeface="+mn-cs"/>
              </a:rPr>
              <a:t>1</a:t>
            </a:r>
            <a:endParaRPr lang="en-US" baseline="30000" dirty="0">
              <a:solidFill>
                <a:prstClr val="black"/>
              </a:solidFill>
              <a:latin typeface="Calibri"/>
              <a:cs typeface="+mn-cs"/>
            </a:endParaRPr>
          </a:p>
        </p:txBody>
      </p:sp>
      <p:sp>
        <p:nvSpPr>
          <p:cNvPr id="121" name="TextBox 120"/>
          <p:cNvSpPr txBox="1"/>
          <p:nvPr/>
        </p:nvSpPr>
        <p:spPr>
          <a:xfrm>
            <a:off x="6394103" y="5238750"/>
            <a:ext cx="354238"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dirty="0">
                <a:solidFill>
                  <a:prstClr val="black"/>
                </a:solidFill>
                <a:latin typeface="cmmi10"/>
                <a:cs typeface="+mn-cs"/>
              </a:rPr>
              <a:t>¡</a:t>
            </a:r>
            <a:r>
              <a:rPr lang="en-US" baseline="30000" dirty="0">
                <a:solidFill>
                  <a:prstClr val="black"/>
                </a:solidFill>
                <a:latin typeface="cmmi10"/>
                <a:cs typeface="+mn-cs"/>
              </a:rPr>
              <a:t>2</a:t>
            </a:r>
            <a:endParaRPr lang="en-US" baseline="30000" dirty="0">
              <a:solidFill>
                <a:prstClr val="black"/>
              </a:solidFill>
              <a:latin typeface="Calibri"/>
              <a:cs typeface="+mn-cs"/>
            </a:endParaRPr>
          </a:p>
        </p:txBody>
      </p:sp>
      <p:sp>
        <p:nvSpPr>
          <p:cNvPr id="122" name="Freeform 121"/>
          <p:cNvSpPr/>
          <p:nvPr/>
        </p:nvSpPr>
        <p:spPr>
          <a:xfrm>
            <a:off x="1321406" y="2068287"/>
            <a:ext cx="4390571" cy="3165929"/>
          </a:xfrm>
          <a:custGeom>
            <a:avLst/>
            <a:gdLst>
              <a:gd name="connsiteX0" fmla="*/ 0 w 5268685"/>
              <a:gd name="connsiteY0" fmla="*/ 0 h 5065486"/>
              <a:gd name="connsiteX1" fmla="*/ 3904343 w 5268685"/>
              <a:gd name="connsiteY1" fmla="*/ 1596572 h 5065486"/>
              <a:gd name="connsiteX2" fmla="*/ 5268685 w 5268685"/>
              <a:gd name="connsiteY2" fmla="*/ 5065486 h 5065486"/>
            </a:gdLst>
            <a:ahLst/>
            <a:cxnLst>
              <a:cxn ang="0">
                <a:pos x="connsiteX0" y="connsiteY0"/>
              </a:cxn>
              <a:cxn ang="0">
                <a:pos x="connsiteX1" y="connsiteY1"/>
              </a:cxn>
              <a:cxn ang="0">
                <a:pos x="connsiteX2" y="connsiteY2"/>
              </a:cxn>
            </a:cxnLst>
            <a:rect l="l" t="t" r="r" b="b"/>
            <a:pathLst>
              <a:path w="5268685" h="5065486">
                <a:moveTo>
                  <a:pt x="0" y="0"/>
                </a:moveTo>
                <a:cubicBezTo>
                  <a:pt x="1513114" y="376162"/>
                  <a:pt x="3026229" y="752324"/>
                  <a:pt x="3904343" y="1596572"/>
                </a:cubicBezTo>
                <a:cubicBezTo>
                  <a:pt x="4782457" y="2440820"/>
                  <a:pt x="5025571" y="3753153"/>
                  <a:pt x="5268685" y="5065486"/>
                </a:cubicBezTo>
              </a:path>
            </a:pathLst>
          </a:custGeom>
          <a:noFill/>
          <a:ln>
            <a:solidFill>
              <a:srgbClr val="3333CC"/>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23" name="Freeform 122"/>
          <p:cNvSpPr/>
          <p:nvPr/>
        </p:nvSpPr>
        <p:spPr>
          <a:xfrm>
            <a:off x="2373692" y="2059215"/>
            <a:ext cx="2588381" cy="1351643"/>
          </a:xfrm>
          <a:custGeom>
            <a:avLst/>
            <a:gdLst>
              <a:gd name="connsiteX0" fmla="*/ 0 w 3106057"/>
              <a:gd name="connsiteY0" fmla="*/ 0 h 2162628"/>
              <a:gd name="connsiteX1" fmla="*/ 1741714 w 3106057"/>
              <a:gd name="connsiteY1" fmla="*/ 682171 h 2162628"/>
              <a:gd name="connsiteX2" fmla="*/ 3106057 w 3106057"/>
              <a:gd name="connsiteY2" fmla="*/ 2162628 h 2162628"/>
            </a:gdLst>
            <a:ahLst/>
            <a:cxnLst>
              <a:cxn ang="0">
                <a:pos x="connsiteX0" y="connsiteY0"/>
              </a:cxn>
              <a:cxn ang="0">
                <a:pos x="connsiteX1" y="connsiteY1"/>
              </a:cxn>
              <a:cxn ang="0">
                <a:pos x="connsiteX2" y="connsiteY2"/>
              </a:cxn>
            </a:cxnLst>
            <a:rect l="l" t="t" r="r" b="b"/>
            <a:pathLst>
              <a:path w="3106057" h="2162628">
                <a:moveTo>
                  <a:pt x="0" y="0"/>
                </a:moveTo>
                <a:cubicBezTo>
                  <a:pt x="612019" y="160866"/>
                  <a:pt x="1224038" y="321733"/>
                  <a:pt x="1741714" y="682171"/>
                </a:cubicBezTo>
                <a:cubicBezTo>
                  <a:pt x="2259390" y="1042609"/>
                  <a:pt x="2682723" y="1602618"/>
                  <a:pt x="3106057" y="2162628"/>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24" name="Freeform 123"/>
          <p:cNvSpPr/>
          <p:nvPr/>
        </p:nvSpPr>
        <p:spPr>
          <a:xfrm>
            <a:off x="4490358" y="2068287"/>
            <a:ext cx="967618" cy="2240643"/>
          </a:xfrm>
          <a:custGeom>
            <a:avLst/>
            <a:gdLst>
              <a:gd name="connsiteX0" fmla="*/ 0 w 1161142"/>
              <a:gd name="connsiteY0" fmla="*/ 0 h 3585029"/>
              <a:gd name="connsiteX1" fmla="*/ 580571 w 1161142"/>
              <a:gd name="connsiteY1" fmla="*/ 1727200 h 3585029"/>
              <a:gd name="connsiteX2" fmla="*/ 1161142 w 1161142"/>
              <a:gd name="connsiteY2" fmla="*/ 3585029 h 3585029"/>
            </a:gdLst>
            <a:ahLst/>
            <a:cxnLst>
              <a:cxn ang="0">
                <a:pos x="connsiteX0" y="connsiteY0"/>
              </a:cxn>
              <a:cxn ang="0">
                <a:pos x="connsiteX1" y="connsiteY1"/>
              </a:cxn>
              <a:cxn ang="0">
                <a:pos x="connsiteX2" y="connsiteY2"/>
              </a:cxn>
            </a:cxnLst>
            <a:rect l="l" t="t" r="r" b="b"/>
            <a:pathLst>
              <a:path w="1161142" h="3585029">
                <a:moveTo>
                  <a:pt x="0" y="0"/>
                </a:moveTo>
                <a:cubicBezTo>
                  <a:pt x="193523" y="564847"/>
                  <a:pt x="387047" y="1129695"/>
                  <a:pt x="580571" y="1727200"/>
                </a:cubicBezTo>
                <a:cubicBezTo>
                  <a:pt x="774095" y="2324705"/>
                  <a:pt x="967618" y="2954867"/>
                  <a:pt x="1161142" y="3585029"/>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25" name="Freeform 124"/>
          <p:cNvSpPr/>
          <p:nvPr/>
        </p:nvSpPr>
        <p:spPr>
          <a:xfrm>
            <a:off x="445306" y="2690909"/>
            <a:ext cx="4141814" cy="2035306"/>
          </a:xfrm>
          <a:custGeom>
            <a:avLst/>
            <a:gdLst>
              <a:gd name="connsiteX0" fmla="*/ 267548 w 4970177"/>
              <a:gd name="connsiteY0" fmla="*/ 3256489 h 3256489"/>
              <a:gd name="connsiteX1" fmla="*/ 209491 w 4970177"/>
              <a:gd name="connsiteY1" fmla="*/ 1050317 h 3256489"/>
              <a:gd name="connsiteX2" fmla="*/ 2575320 w 4970177"/>
              <a:gd name="connsiteY2" fmla="*/ 63346 h 3256489"/>
              <a:gd name="connsiteX3" fmla="*/ 4084805 w 4970177"/>
              <a:gd name="connsiteY3" fmla="*/ 150432 h 3256489"/>
              <a:gd name="connsiteX4" fmla="*/ 4970177 w 4970177"/>
              <a:gd name="connsiteY4" fmla="*/ 571346 h 325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0177" h="3256489">
                <a:moveTo>
                  <a:pt x="267548" y="3256489"/>
                </a:moveTo>
                <a:cubicBezTo>
                  <a:pt x="46205" y="2419498"/>
                  <a:pt x="-175138" y="1582507"/>
                  <a:pt x="209491" y="1050317"/>
                </a:cubicBezTo>
                <a:cubicBezTo>
                  <a:pt x="594120" y="518127"/>
                  <a:pt x="1929434" y="213327"/>
                  <a:pt x="2575320" y="63346"/>
                </a:cubicBezTo>
                <a:cubicBezTo>
                  <a:pt x="3221206" y="-86635"/>
                  <a:pt x="3685662" y="65765"/>
                  <a:pt x="4084805" y="150432"/>
                </a:cubicBezTo>
                <a:cubicBezTo>
                  <a:pt x="4483948" y="235099"/>
                  <a:pt x="4727062" y="403222"/>
                  <a:pt x="4970177" y="571346"/>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26" name="Freeform 125"/>
          <p:cNvSpPr/>
          <p:nvPr/>
        </p:nvSpPr>
        <p:spPr>
          <a:xfrm>
            <a:off x="450548" y="3800930"/>
            <a:ext cx="1257905" cy="934357"/>
          </a:xfrm>
          <a:custGeom>
            <a:avLst/>
            <a:gdLst>
              <a:gd name="connsiteX0" fmla="*/ 1509486 w 1509486"/>
              <a:gd name="connsiteY0" fmla="*/ 1494971 h 1494971"/>
              <a:gd name="connsiteX1" fmla="*/ 275772 w 1509486"/>
              <a:gd name="connsiteY1" fmla="*/ 682171 h 1494971"/>
              <a:gd name="connsiteX2" fmla="*/ 0 w 1509486"/>
              <a:gd name="connsiteY2" fmla="*/ 0 h 1494971"/>
            </a:gdLst>
            <a:ahLst/>
            <a:cxnLst>
              <a:cxn ang="0">
                <a:pos x="connsiteX0" y="connsiteY0"/>
              </a:cxn>
              <a:cxn ang="0">
                <a:pos x="connsiteX1" y="connsiteY1"/>
              </a:cxn>
              <a:cxn ang="0">
                <a:pos x="connsiteX2" y="connsiteY2"/>
              </a:cxn>
            </a:cxnLst>
            <a:rect l="l" t="t" r="r" b="b"/>
            <a:pathLst>
              <a:path w="1509486" h="1494971">
                <a:moveTo>
                  <a:pt x="1509486" y="1494971"/>
                </a:moveTo>
                <a:cubicBezTo>
                  <a:pt x="1018419" y="1213152"/>
                  <a:pt x="527353" y="931333"/>
                  <a:pt x="275772" y="682171"/>
                </a:cubicBezTo>
                <a:cubicBezTo>
                  <a:pt x="24191" y="433009"/>
                  <a:pt x="12095" y="216504"/>
                  <a:pt x="0" y="0"/>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27" name="Freeform 126"/>
          <p:cNvSpPr/>
          <p:nvPr/>
        </p:nvSpPr>
        <p:spPr>
          <a:xfrm>
            <a:off x="2827992" y="2059215"/>
            <a:ext cx="610081" cy="2576286"/>
          </a:xfrm>
          <a:custGeom>
            <a:avLst/>
            <a:gdLst>
              <a:gd name="connsiteX0" fmla="*/ 732097 w 732097"/>
              <a:gd name="connsiteY0" fmla="*/ 0 h 4122057"/>
              <a:gd name="connsiteX1" fmla="*/ 78954 w 732097"/>
              <a:gd name="connsiteY1" fmla="*/ 2496457 h 4122057"/>
              <a:gd name="connsiteX2" fmla="*/ 35411 w 732097"/>
              <a:gd name="connsiteY2" fmla="*/ 4122057 h 4122057"/>
            </a:gdLst>
            <a:ahLst/>
            <a:cxnLst>
              <a:cxn ang="0">
                <a:pos x="connsiteX0" y="connsiteY0"/>
              </a:cxn>
              <a:cxn ang="0">
                <a:pos x="connsiteX1" y="connsiteY1"/>
              </a:cxn>
              <a:cxn ang="0">
                <a:pos x="connsiteX2" y="connsiteY2"/>
              </a:cxn>
            </a:cxnLst>
            <a:rect l="l" t="t" r="r" b="b"/>
            <a:pathLst>
              <a:path w="732097" h="4122057">
                <a:moveTo>
                  <a:pt x="732097" y="0"/>
                </a:moveTo>
                <a:cubicBezTo>
                  <a:pt x="463582" y="904724"/>
                  <a:pt x="195068" y="1809448"/>
                  <a:pt x="78954" y="2496457"/>
                </a:cubicBezTo>
                <a:cubicBezTo>
                  <a:pt x="-37160" y="3183467"/>
                  <a:pt x="-875" y="3652762"/>
                  <a:pt x="35411" y="4122057"/>
                </a:cubicBezTo>
              </a:path>
            </a:pathLst>
          </a:custGeom>
          <a:noFill/>
          <a:ln>
            <a:solidFill>
              <a:srgbClr val="3333CC"/>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28" name="Freeform 127"/>
          <p:cNvSpPr/>
          <p:nvPr/>
        </p:nvSpPr>
        <p:spPr>
          <a:xfrm>
            <a:off x="2930072" y="2059214"/>
            <a:ext cx="2648857" cy="1460500"/>
          </a:xfrm>
          <a:custGeom>
            <a:avLst/>
            <a:gdLst>
              <a:gd name="connsiteX0" fmla="*/ 3178628 w 3178628"/>
              <a:gd name="connsiteY0" fmla="*/ 0 h 2336800"/>
              <a:gd name="connsiteX1" fmla="*/ 667657 w 3178628"/>
              <a:gd name="connsiteY1" fmla="*/ 1436914 h 2336800"/>
              <a:gd name="connsiteX2" fmla="*/ 0 w 3178628"/>
              <a:gd name="connsiteY2" fmla="*/ 2336800 h 2336800"/>
            </a:gdLst>
            <a:ahLst/>
            <a:cxnLst>
              <a:cxn ang="0">
                <a:pos x="connsiteX0" y="connsiteY0"/>
              </a:cxn>
              <a:cxn ang="0">
                <a:pos x="connsiteX1" y="connsiteY1"/>
              </a:cxn>
              <a:cxn ang="0">
                <a:pos x="connsiteX2" y="connsiteY2"/>
              </a:cxn>
            </a:cxnLst>
            <a:rect l="l" t="t" r="r" b="b"/>
            <a:pathLst>
              <a:path w="3178628" h="2336800">
                <a:moveTo>
                  <a:pt x="3178628" y="0"/>
                </a:moveTo>
                <a:cubicBezTo>
                  <a:pt x="2188028" y="523723"/>
                  <a:pt x="1197428" y="1047447"/>
                  <a:pt x="667657" y="1436914"/>
                </a:cubicBezTo>
                <a:cubicBezTo>
                  <a:pt x="137886" y="1826381"/>
                  <a:pt x="68943" y="2081590"/>
                  <a:pt x="0" y="2336800"/>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29" name="Freeform 128"/>
          <p:cNvSpPr/>
          <p:nvPr/>
        </p:nvSpPr>
        <p:spPr>
          <a:xfrm>
            <a:off x="1766752" y="1507288"/>
            <a:ext cx="1090749" cy="2583926"/>
          </a:xfrm>
          <a:custGeom>
            <a:avLst/>
            <a:gdLst>
              <a:gd name="connsiteX0" fmla="*/ 1308899 w 1308899"/>
              <a:gd name="connsiteY0" fmla="*/ 41253 h 4134282"/>
              <a:gd name="connsiteX1" fmla="*/ 583185 w 1308899"/>
              <a:gd name="connsiteY1" fmla="*/ 302510 h 4134282"/>
              <a:gd name="connsiteX2" fmla="*/ 2613 w 1308899"/>
              <a:gd name="connsiteY2" fmla="*/ 2290968 h 4134282"/>
              <a:gd name="connsiteX3" fmla="*/ 409013 w 1308899"/>
              <a:gd name="connsiteY3" fmla="*/ 4134282 h 4134282"/>
            </a:gdLst>
            <a:ahLst/>
            <a:cxnLst>
              <a:cxn ang="0">
                <a:pos x="connsiteX0" y="connsiteY0"/>
              </a:cxn>
              <a:cxn ang="0">
                <a:pos x="connsiteX1" y="connsiteY1"/>
              </a:cxn>
              <a:cxn ang="0">
                <a:pos x="connsiteX2" y="connsiteY2"/>
              </a:cxn>
              <a:cxn ang="0">
                <a:pos x="connsiteX3" y="connsiteY3"/>
              </a:cxn>
            </a:cxnLst>
            <a:rect l="l" t="t" r="r" b="b"/>
            <a:pathLst>
              <a:path w="1308899" h="4134282">
                <a:moveTo>
                  <a:pt x="1308899" y="41253"/>
                </a:moveTo>
                <a:cubicBezTo>
                  <a:pt x="1054899" y="-15595"/>
                  <a:pt x="800899" y="-72443"/>
                  <a:pt x="583185" y="302510"/>
                </a:cubicBezTo>
                <a:cubicBezTo>
                  <a:pt x="365471" y="677463"/>
                  <a:pt x="31642" y="1652339"/>
                  <a:pt x="2613" y="2290968"/>
                </a:cubicBezTo>
                <a:cubicBezTo>
                  <a:pt x="-26416" y="2929597"/>
                  <a:pt x="191298" y="3531939"/>
                  <a:pt x="409013" y="4134282"/>
                </a:cubicBezTo>
              </a:path>
            </a:pathLst>
          </a:custGeom>
          <a:noFill/>
          <a:ln>
            <a:solidFill>
              <a:srgbClr val="3333CC"/>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30" name="Freeform 129"/>
          <p:cNvSpPr/>
          <p:nvPr/>
        </p:nvSpPr>
        <p:spPr>
          <a:xfrm>
            <a:off x="1853595" y="1255887"/>
            <a:ext cx="3120572" cy="1256899"/>
          </a:xfrm>
          <a:custGeom>
            <a:avLst/>
            <a:gdLst>
              <a:gd name="connsiteX0" fmla="*/ 3744686 w 3744686"/>
              <a:gd name="connsiteY0" fmla="*/ 443496 h 2011039"/>
              <a:gd name="connsiteX1" fmla="*/ 2046515 w 3744686"/>
              <a:gd name="connsiteY1" fmla="*/ 22582 h 2011039"/>
              <a:gd name="connsiteX2" fmla="*/ 696686 w 3744686"/>
              <a:gd name="connsiteY2" fmla="*/ 269325 h 2011039"/>
              <a:gd name="connsiteX3" fmla="*/ 0 w 3744686"/>
              <a:gd name="connsiteY3" fmla="*/ 2011039 h 2011039"/>
            </a:gdLst>
            <a:ahLst/>
            <a:cxnLst>
              <a:cxn ang="0">
                <a:pos x="connsiteX0" y="connsiteY0"/>
              </a:cxn>
              <a:cxn ang="0">
                <a:pos x="connsiteX1" y="connsiteY1"/>
              </a:cxn>
              <a:cxn ang="0">
                <a:pos x="connsiteX2" y="connsiteY2"/>
              </a:cxn>
              <a:cxn ang="0">
                <a:pos x="connsiteX3" y="connsiteY3"/>
              </a:cxn>
            </a:cxnLst>
            <a:rect l="l" t="t" r="r" b="b"/>
            <a:pathLst>
              <a:path w="3744686" h="2011039">
                <a:moveTo>
                  <a:pt x="3744686" y="443496"/>
                </a:moveTo>
                <a:cubicBezTo>
                  <a:pt x="3149600" y="247553"/>
                  <a:pt x="2554515" y="51610"/>
                  <a:pt x="2046515" y="22582"/>
                </a:cubicBezTo>
                <a:cubicBezTo>
                  <a:pt x="1538515" y="-6447"/>
                  <a:pt x="1037772" y="-62084"/>
                  <a:pt x="696686" y="269325"/>
                </a:cubicBezTo>
                <a:cubicBezTo>
                  <a:pt x="355600" y="600734"/>
                  <a:pt x="177800" y="1305886"/>
                  <a:pt x="0" y="2011039"/>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31" name="Freeform 130"/>
          <p:cNvSpPr/>
          <p:nvPr/>
        </p:nvSpPr>
        <p:spPr>
          <a:xfrm>
            <a:off x="3159882" y="1251667"/>
            <a:ext cx="3979333" cy="281404"/>
          </a:xfrm>
          <a:custGeom>
            <a:avLst/>
            <a:gdLst>
              <a:gd name="connsiteX0" fmla="*/ 4775200 w 4775200"/>
              <a:gd name="connsiteY0" fmla="*/ 450247 h 450247"/>
              <a:gd name="connsiteX1" fmla="*/ 3091543 w 4775200"/>
              <a:gd name="connsiteY1" fmla="*/ 72876 h 450247"/>
              <a:gd name="connsiteX2" fmla="*/ 0 w 4775200"/>
              <a:gd name="connsiteY2" fmla="*/ 304 h 450247"/>
            </a:gdLst>
            <a:ahLst/>
            <a:cxnLst>
              <a:cxn ang="0">
                <a:pos x="connsiteX0" y="connsiteY0"/>
              </a:cxn>
              <a:cxn ang="0">
                <a:pos x="connsiteX1" y="connsiteY1"/>
              </a:cxn>
              <a:cxn ang="0">
                <a:pos x="connsiteX2" y="connsiteY2"/>
              </a:cxn>
            </a:cxnLst>
            <a:rect l="l" t="t" r="r" b="b"/>
            <a:pathLst>
              <a:path w="4775200" h="450247">
                <a:moveTo>
                  <a:pt x="4775200" y="450247"/>
                </a:moveTo>
                <a:cubicBezTo>
                  <a:pt x="4331305" y="299057"/>
                  <a:pt x="3887410" y="147867"/>
                  <a:pt x="3091543" y="72876"/>
                </a:cubicBezTo>
                <a:cubicBezTo>
                  <a:pt x="2295676" y="-2115"/>
                  <a:pt x="1147838" y="-906"/>
                  <a:pt x="0" y="304"/>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32" name="Freeform 131"/>
          <p:cNvSpPr/>
          <p:nvPr/>
        </p:nvSpPr>
        <p:spPr>
          <a:xfrm>
            <a:off x="6266041" y="1784531"/>
            <a:ext cx="407348" cy="285159"/>
          </a:xfrm>
          <a:custGeom>
            <a:avLst/>
            <a:gdLst>
              <a:gd name="connsiteX0" fmla="*/ 467237 w 488817"/>
              <a:gd name="connsiteY0" fmla="*/ 439495 h 456254"/>
              <a:gd name="connsiteX1" fmla="*/ 191465 w 488817"/>
              <a:gd name="connsiteY1" fmla="*/ 439495 h 456254"/>
              <a:gd name="connsiteX2" fmla="*/ 2780 w 488817"/>
              <a:gd name="connsiteY2" fmla="*/ 265323 h 456254"/>
              <a:gd name="connsiteX3" fmla="*/ 104380 w 488817"/>
              <a:gd name="connsiteY3" fmla="*/ 4066 h 456254"/>
              <a:gd name="connsiteX4" fmla="*/ 438208 w 488817"/>
              <a:gd name="connsiteY4" fmla="*/ 120181 h 456254"/>
              <a:gd name="connsiteX5" fmla="*/ 481751 w 488817"/>
              <a:gd name="connsiteY5" fmla="*/ 308866 h 45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17" h="456254">
                <a:moveTo>
                  <a:pt x="467237" y="439495"/>
                </a:moveTo>
                <a:cubicBezTo>
                  <a:pt x="368055" y="454009"/>
                  <a:pt x="268874" y="468524"/>
                  <a:pt x="191465" y="439495"/>
                </a:cubicBezTo>
                <a:cubicBezTo>
                  <a:pt x="114056" y="410466"/>
                  <a:pt x="17294" y="337894"/>
                  <a:pt x="2780" y="265323"/>
                </a:cubicBezTo>
                <a:cubicBezTo>
                  <a:pt x="-11734" y="192752"/>
                  <a:pt x="31809" y="28256"/>
                  <a:pt x="104380" y="4066"/>
                </a:cubicBezTo>
                <a:cubicBezTo>
                  <a:pt x="176951" y="-20124"/>
                  <a:pt x="375313" y="69381"/>
                  <a:pt x="438208" y="120181"/>
                </a:cubicBezTo>
                <a:cubicBezTo>
                  <a:pt x="501103" y="170981"/>
                  <a:pt x="491427" y="239923"/>
                  <a:pt x="481751" y="308866"/>
                </a:cubicBezTo>
              </a:path>
            </a:pathLst>
          </a:custGeom>
          <a:noFill/>
          <a:ln>
            <a:solidFill>
              <a:srgbClr val="3333CC"/>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33" name="Freeform 132"/>
          <p:cNvSpPr/>
          <p:nvPr/>
        </p:nvSpPr>
        <p:spPr>
          <a:xfrm>
            <a:off x="7339653" y="1762126"/>
            <a:ext cx="407348" cy="285159"/>
          </a:xfrm>
          <a:custGeom>
            <a:avLst/>
            <a:gdLst>
              <a:gd name="connsiteX0" fmla="*/ 467237 w 488817"/>
              <a:gd name="connsiteY0" fmla="*/ 439495 h 456254"/>
              <a:gd name="connsiteX1" fmla="*/ 191465 w 488817"/>
              <a:gd name="connsiteY1" fmla="*/ 439495 h 456254"/>
              <a:gd name="connsiteX2" fmla="*/ 2780 w 488817"/>
              <a:gd name="connsiteY2" fmla="*/ 265323 h 456254"/>
              <a:gd name="connsiteX3" fmla="*/ 104380 w 488817"/>
              <a:gd name="connsiteY3" fmla="*/ 4066 h 456254"/>
              <a:gd name="connsiteX4" fmla="*/ 438208 w 488817"/>
              <a:gd name="connsiteY4" fmla="*/ 120181 h 456254"/>
              <a:gd name="connsiteX5" fmla="*/ 481751 w 488817"/>
              <a:gd name="connsiteY5" fmla="*/ 308866 h 45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817" h="456254">
                <a:moveTo>
                  <a:pt x="467237" y="439495"/>
                </a:moveTo>
                <a:cubicBezTo>
                  <a:pt x="368055" y="454009"/>
                  <a:pt x="268874" y="468524"/>
                  <a:pt x="191465" y="439495"/>
                </a:cubicBezTo>
                <a:cubicBezTo>
                  <a:pt x="114056" y="410466"/>
                  <a:pt x="17294" y="337894"/>
                  <a:pt x="2780" y="265323"/>
                </a:cubicBezTo>
                <a:cubicBezTo>
                  <a:pt x="-11734" y="192752"/>
                  <a:pt x="31809" y="28256"/>
                  <a:pt x="104380" y="4066"/>
                </a:cubicBezTo>
                <a:cubicBezTo>
                  <a:pt x="176951" y="-20124"/>
                  <a:pt x="375313" y="69381"/>
                  <a:pt x="438208" y="120181"/>
                </a:cubicBezTo>
                <a:cubicBezTo>
                  <a:pt x="501103" y="170981"/>
                  <a:pt x="491427" y="239923"/>
                  <a:pt x="481751" y="308866"/>
                </a:cubicBezTo>
              </a:path>
            </a:pathLst>
          </a:custGeom>
          <a:noFill/>
          <a:ln>
            <a:solidFill>
              <a:srgbClr val="3333CC"/>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34" name="Freeform 133"/>
          <p:cNvSpPr/>
          <p:nvPr/>
        </p:nvSpPr>
        <p:spPr>
          <a:xfrm>
            <a:off x="1647558" y="3873465"/>
            <a:ext cx="544705" cy="310073"/>
          </a:xfrm>
          <a:custGeom>
            <a:avLst/>
            <a:gdLst>
              <a:gd name="connsiteX0" fmla="*/ 653646 w 653646"/>
              <a:gd name="connsiteY0" fmla="*/ 464514 h 496116"/>
              <a:gd name="connsiteX1" fmla="*/ 392389 w 653646"/>
              <a:gd name="connsiteY1" fmla="*/ 493543 h 496116"/>
              <a:gd name="connsiteX2" fmla="*/ 131132 w 653646"/>
              <a:gd name="connsiteY2" fmla="*/ 406457 h 496116"/>
              <a:gd name="connsiteX3" fmla="*/ 503 w 653646"/>
              <a:gd name="connsiteY3" fmla="*/ 159714 h 496116"/>
              <a:gd name="connsiteX4" fmla="*/ 174675 w 653646"/>
              <a:gd name="connsiteY4" fmla="*/ 57 h 496116"/>
              <a:gd name="connsiteX5" fmla="*/ 493989 w 653646"/>
              <a:gd name="connsiteY5" fmla="*/ 145200 h 49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646" h="496116">
                <a:moveTo>
                  <a:pt x="653646" y="464514"/>
                </a:moveTo>
                <a:cubicBezTo>
                  <a:pt x="566560" y="483866"/>
                  <a:pt x="479475" y="503219"/>
                  <a:pt x="392389" y="493543"/>
                </a:cubicBezTo>
                <a:cubicBezTo>
                  <a:pt x="305303" y="483867"/>
                  <a:pt x="196446" y="462095"/>
                  <a:pt x="131132" y="406457"/>
                </a:cubicBezTo>
                <a:cubicBezTo>
                  <a:pt x="65818" y="350819"/>
                  <a:pt x="-6754" y="227447"/>
                  <a:pt x="503" y="159714"/>
                </a:cubicBezTo>
                <a:cubicBezTo>
                  <a:pt x="7760" y="91981"/>
                  <a:pt x="92427" y="2476"/>
                  <a:pt x="174675" y="57"/>
                </a:cubicBezTo>
                <a:cubicBezTo>
                  <a:pt x="256923" y="-2362"/>
                  <a:pt x="375456" y="71419"/>
                  <a:pt x="493989" y="145200"/>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35" name="Freeform 134"/>
          <p:cNvSpPr/>
          <p:nvPr/>
        </p:nvSpPr>
        <p:spPr>
          <a:xfrm>
            <a:off x="2481382" y="4386757"/>
            <a:ext cx="351929" cy="330386"/>
          </a:xfrm>
          <a:custGeom>
            <a:avLst/>
            <a:gdLst>
              <a:gd name="connsiteX0" fmla="*/ 378773 w 422315"/>
              <a:gd name="connsiteY0" fmla="*/ 528618 h 528618"/>
              <a:gd name="connsiteX1" fmla="*/ 161058 w 422315"/>
              <a:gd name="connsiteY1" fmla="*/ 499589 h 528618"/>
              <a:gd name="connsiteX2" fmla="*/ 1401 w 422315"/>
              <a:gd name="connsiteY2" fmla="*/ 354446 h 528618"/>
              <a:gd name="connsiteX3" fmla="*/ 103001 w 422315"/>
              <a:gd name="connsiteY3" fmla="*/ 20618 h 528618"/>
              <a:gd name="connsiteX4" fmla="*/ 422315 w 422315"/>
              <a:gd name="connsiteY4" fmla="*/ 64160 h 52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15" h="528618">
                <a:moveTo>
                  <a:pt x="378773" y="528618"/>
                </a:moveTo>
                <a:cubicBezTo>
                  <a:pt x="301363" y="528618"/>
                  <a:pt x="223953" y="528618"/>
                  <a:pt x="161058" y="499589"/>
                </a:cubicBezTo>
                <a:cubicBezTo>
                  <a:pt x="98163" y="470560"/>
                  <a:pt x="11077" y="434275"/>
                  <a:pt x="1401" y="354446"/>
                </a:cubicBezTo>
                <a:cubicBezTo>
                  <a:pt x="-8275" y="274617"/>
                  <a:pt x="32849" y="68999"/>
                  <a:pt x="103001" y="20618"/>
                </a:cubicBezTo>
                <a:cubicBezTo>
                  <a:pt x="173153" y="-27763"/>
                  <a:pt x="297734" y="18198"/>
                  <a:pt x="422315" y="64160"/>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36" name="Freeform 135"/>
          <p:cNvSpPr/>
          <p:nvPr/>
        </p:nvSpPr>
        <p:spPr>
          <a:xfrm>
            <a:off x="5270500" y="5003614"/>
            <a:ext cx="381000" cy="330386"/>
          </a:xfrm>
          <a:custGeom>
            <a:avLst/>
            <a:gdLst>
              <a:gd name="connsiteX0" fmla="*/ 378773 w 422315"/>
              <a:gd name="connsiteY0" fmla="*/ 528618 h 528618"/>
              <a:gd name="connsiteX1" fmla="*/ 161058 w 422315"/>
              <a:gd name="connsiteY1" fmla="*/ 499589 h 528618"/>
              <a:gd name="connsiteX2" fmla="*/ 1401 w 422315"/>
              <a:gd name="connsiteY2" fmla="*/ 354446 h 528618"/>
              <a:gd name="connsiteX3" fmla="*/ 103001 w 422315"/>
              <a:gd name="connsiteY3" fmla="*/ 20618 h 528618"/>
              <a:gd name="connsiteX4" fmla="*/ 422315 w 422315"/>
              <a:gd name="connsiteY4" fmla="*/ 64160 h 52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15" h="528618">
                <a:moveTo>
                  <a:pt x="378773" y="528618"/>
                </a:moveTo>
                <a:cubicBezTo>
                  <a:pt x="301363" y="528618"/>
                  <a:pt x="223953" y="528618"/>
                  <a:pt x="161058" y="499589"/>
                </a:cubicBezTo>
                <a:cubicBezTo>
                  <a:pt x="98163" y="470560"/>
                  <a:pt x="11077" y="434275"/>
                  <a:pt x="1401" y="354446"/>
                </a:cubicBezTo>
                <a:cubicBezTo>
                  <a:pt x="-8275" y="274617"/>
                  <a:pt x="32849" y="68999"/>
                  <a:pt x="103001" y="20618"/>
                </a:cubicBezTo>
                <a:cubicBezTo>
                  <a:pt x="173153" y="-27763"/>
                  <a:pt x="297734" y="18198"/>
                  <a:pt x="422315" y="64160"/>
                </a:cubicBezTo>
              </a:path>
            </a:pathLst>
          </a:cu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6662" tIns="33330" rIns="66662" bIns="33330" rtlCol="0" anchor="ctr"/>
          <a:lstStyle/>
          <a:p>
            <a:pPr algn="ctr" defTabSz="914168" fontAlgn="auto">
              <a:spcBef>
                <a:spcPts val="0"/>
              </a:spcBef>
              <a:spcAft>
                <a:spcPts val="0"/>
              </a:spcAft>
            </a:pPr>
            <a:endParaRPr lang="en-US">
              <a:solidFill>
                <a:prstClr val="white"/>
              </a:solidFill>
            </a:endParaRPr>
          </a:p>
        </p:txBody>
      </p:sp>
      <p:sp>
        <p:nvSpPr>
          <p:cNvPr id="137" name="TextBox 136"/>
          <p:cNvSpPr txBox="1"/>
          <p:nvPr/>
        </p:nvSpPr>
        <p:spPr>
          <a:xfrm>
            <a:off x="190500" y="190500"/>
            <a:ext cx="3521643" cy="344310"/>
          </a:xfrm>
          <a:prstGeom prst="rect">
            <a:avLst/>
          </a:prstGeom>
          <a:noFill/>
        </p:spPr>
        <p:txBody>
          <a:bodyPr wrap="none" lIns="66662" tIns="33330" rIns="66662" bIns="33330" rtlCol="0">
            <a:spAutoFit/>
          </a:bodyPr>
          <a:lstStyle/>
          <a:p>
            <a:pPr defTabSz="914168" fontAlgn="auto">
              <a:spcBef>
                <a:spcPts val="0"/>
              </a:spcBef>
              <a:spcAft>
                <a:spcPts val="0"/>
              </a:spcAft>
            </a:pPr>
            <a:r>
              <a:rPr lang="en-US" b="1" dirty="0">
                <a:solidFill>
                  <a:srgbClr val="0000FF"/>
                </a:solidFill>
                <a:latin typeface="Calibri"/>
                <a:cs typeface="+mn-cs"/>
              </a:rPr>
              <a:t>Heifetz, Meier, </a:t>
            </a:r>
            <a:r>
              <a:rPr lang="en-US" b="1" dirty="0" err="1">
                <a:solidFill>
                  <a:srgbClr val="0000FF"/>
                </a:solidFill>
                <a:latin typeface="Calibri"/>
                <a:cs typeface="+mn-cs"/>
              </a:rPr>
              <a:t>Schipper</a:t>
            </a:r>
            <a:r>
              <a:rPr lang="en-US" b="1" dirty="0">
                <a:solidFill>
                  <a:srgbClr val="0000FF"/>
                </a:solidFill>
                <a:latin typeface="Calibri"/>
                <a:cs typeface="+mn-cs"/>
              </a:rPr>
              <a:t> (GEB 2013)</a:t>
            </a:r>
          </a:p>
        </p:txBody>
      </p:sp>
      <p:sp>
        <p:nvSpPr>
          <p:cNvPr id="139" name="TextBox 138"/>
          <p:cNvSpPr txBox="1"/>
          <p:nvPr/>
        </p:nvSpPr>
        <p:spPr>
          <a:xfrm>
            <a:off x="2369652" y="1952626"/>
            <a:ext cx="437594"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Alice</a:t>
            </a:r>
          </a:p>
        </p:txBody>
      </p:sp>
      <p:sp>
        <p:nvSpPr>
          <p:cNvPr id="140" name="TextBox 139"/>
          <p:cNvSpPr txBox="1"/>
          <p:nvPr/>
        </p:nvSpPr>
        <p:spPr>
          <a:xfrm>
            <a:off x="7128765" y="1428751"/>
            <a:ext cx="379886" cy="251977"/>
          </a:xfrm>
          <a:prstGeom prst="rect">
            <a:avLst/>
          </a:prstGeom>
          <a:noFill/>
        </p:spPr>
        <p:txBody>
          <a:bodyPr wrap="none" lIns="66662" tIns="33330" rIns="66662" bIns="33330" rtlCol="0">
            <a:spAutoFit/>
          </a:bodyPr>
          <a:lstStyle/>
          <a:p>
            <a:pPr defTabSz="914168" fontAlgn="auto">
              <a:spcBef>
                <a:spcPts val="0"/>
              </a:spcBef>
              <a:spcAft>
                <a:spcPts val="0"/>
              </a:spcAft>
            </a:pPr>
            <a:r>
              <a:rPr lang="en-US" sz="1200" dirty="0">
                <a:solidFill>
                  <a:prstClr val="black"/>
                </a:solidFill>
                <a:latin typeface="Calibri"/>
                <a:cs typeface="+mn-cs"/>
              </a:rPr>
              <a:t>Bob</a:t>
            </a:r>
          </a:p>
        </p:txBody>
      </p:sp>
    </p:spTree>
    <p:extLst>
      <p:ext uri="{BB962C8B-B14F-4D97-AF65-F5344CB8AC3E}">
        <p14:creationId xmlns:p14="http://schemas.microsoft.com/office/powerpoint/2010/main" val="35606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wipe(up)">
                                      <p:cBhvr>
                                        <p:cTn id="14" dur="500"/>
                                        <p:tgtEl>
                                          <p:spTgt spid="12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up)">
                                      <p:cBhvr>
                                        <p:cTn id="17" dur="500"/>
                                        <p:tgtEl>
                                          <p:spTgt spid="13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wipe(up)">
                                      <p:cBhvr>
                                        <p:cTn id="20" dur="500"/>
                                        <p:tgtEl>
                                          <p:spTgt spid="13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wipe(up)">
                                      <p:cBhvr>
                                        <p:cTn id="23" dur="500"/>
                                        <p:tgtEl>
                                          <p:spTgt spid="1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wipe(up)">
                                      <p:cBhvr>
                                        <p:cTn id="26" dur="500"/>
                                        <p:tgtEl>
                                          <p:spTgt spid="12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26"/>
                                        </p:tgtEl>
                                        <p:attrNameLst>
                                          <p:attrName>style.visibility</p:attrName>
                                        </p:attrNameLst>
                                      </p:cBhvr>
                                      <p:to>
                                        <p:strVal val="visible"/>
                                      </p:to>
                                    </p:set>
                                    <p:animEffect transition="in" filter="wipe(up)">
                                      <p:cBhvr>
                                        <p:cTn id="29" dur="500"/>
                                        <p:tgtEl>
                                          <p:spTgt spid="1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wipe(up)">
                                      <p:cBhvr>
                                        <p:cTn id="32" dur="500"/>
                                        <p:tgtEl>
                                          <p:spTgt spid="13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wipe(up)">
                                      <p:cBhvr>
                                        <p:cTn id="35" dur="500"/>
                                        <p:tgtEl>
                                          <p:spTgt spid="12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wipe(up)">
                                      <p:cBhvr>
                                        <p:cTn id="38" dur="500"/>
                                        <p:tgtEl>
                                          <p:spTgt spid="12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up)">
                                      <p:cBhvr>
                                        <p:cTn id="41" dur="500"/>
                                        <p:tgtEl>
                                          <p:spTgt spid="12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wipe(up)">
                                      <p:cBhvr>
                                        <p:cTn id="44" dur="500"/>
                                        <p:tgtEl>
                                          <p:spTgt spid="136"/>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wipe(up)">
                                      <p:cBhvr>
                                        <p:cTn id="47" dur="500"/>
                                        <p:tgtEl>
                                          <p:spTgt spid="132"/>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33"/>
                                        </p:tgtEl>
                                        <p:attrNameLst>
                                          <p:attrName>style.visibility</p:attrName>
                                        </p:attrNameLst>
                                      </p:cBhvr>
                                      <p:to>
                                        <p:strVal val="visible"/>
                                      </p:to>
                                    </p:set>
                                    <p:animEffect transition="in" filter="wipe(up)">
                                      <p:cBhvr>
                                        <p:cTn id="50" dur="500"/>
                                        <p:tgtEl>
                                          <p:spTgt spid="133"/>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up)">
                                      <p:cBhvr>
                                        <p:cTn id="56" dur="500"/>
                                        <p:tgtEl>
                                          <p:spTgt spid="7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up)">
                                      <p:cBhvr>
                                        <p:cTn id="59" dur="500"/>
                                        <p:tgtEl>
                                          <p:spTgt spid="72"/>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wipe(up)">
                                      <p:cBhvr>
                                        <p:cTn id="62" dur="500"/>
                                        <p:tgtEl>
                                          <p:spTgt spid="108"/>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wipe(up)">
                                      <p:cBhvr>
                                        <p:cTn id="65" dur="500"/>
                                        <p:tgtEl>
                                          <p:spTgt spid="109"/>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wipe(up)">
                                      <p:cBhvr>
                                        <p:cTn id="68" dur="500"/>
                                        <p:tgtEl>
                                          <p:spTgt spid="11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28"/>
                                        </p:tgtEl>
                                        <p:attrNameLst>
                                          <p:attrName>style.visibility</p:attrName>
                                        </p:attrNameLst>
                                      </p:cBhvr>
                                      <p:to>
                                        <p:strVal val="visible"/>
                                      </p:to>
                                    </p:set>
                                    <p:animEffect transition="in" filter="wipe(up)">
                                      <p:cBhvr>
                                        <p:cTn id="71"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108" grpId="0" animBg="1"/>
      <p:bldP spid="109" grpId="0" animBg="1"/>
      <p:bldP spid="117"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 a Nutshell:</a:t>
            </a:r>
          </a:p>
        </p:txBody>
      </p:sp>
      <p:sp>
        <p:nvSpPr>
          <p:cNvPr id="3" name="Content Placeholder 2"/>
          <p:cNvSpPr>
            <a:spLocks noGrp="1"/>
          </p:cNvSpPr>
          <p:nvPr>
            <p:ph idx="1"/>
          </p:nvPr>
        </p:nvSpPr>
        <p:spPr>
          <a:xfrm>
            <a:off x="317500" y="1285876"/>
            <a:ext cx="8572500" cy="5191125"/>
          </a:xfrm>
        </p:spPr>
        <p:txBody>
          <a:bodyPr>
            <a:normAutofit fontScale="92500" lnSpcReduction="10000"/>
          </a:bodyPr>
          <a:lstStyle/>
          <a:p>
            <a:pPr marL="0" indent="0">
              <a:buNone/>
            </a:pPr>
            <a:r>
              <a:rPr lang="en-US" sz="2600" b="1" dirty="0"/>
              <a:t>Similarity: </a:t>
            </a:r>
            <a:r>
              <a:rPr lang="en-US" sz="2600" dirty="0"/>
              <a:t>Every approach uses a </a:t>
            </a:r>
            <a:r>
              <a:rPr lang="en-US" sz="2600" dirty="0">
                <a:solidFill>
                  <a:srgbClr val="0000FF"/>
                </a:solidFill>
              </a:rPr>
              <a:t>forest of game trees</a:t>
            </a:r>
            <a:r>
              <a:rPr lang="en-US" sz="2600" dirty="0"/>
              <a:t>.</a:t>
            </a:r>
          </a:p>
          <a:p>
            <a:pPr marL="0" indent="0">
              <a:buNone/>
            </a:pPr>
            <a:endParaRPr lang="en-US" sz="2600" dirty="0"/>
          </a:p>
          <a:p>
            <a:pPr marL="0" indent="0">
              <a:buNone/>
            </a:pPr>
            <a:r>
              <a:rPr lang="en-US" sz="2600" b="1" dirty="0"/>
              <a:t>Main differences: </a:t>
            </a:r>
            <a:r>
              <a:rPr lang="en-US" sz="2600" dirty="0"/>
              <a:t>How is </a:t>
            </a:r>
            <a:r>
              <a:rPr lang="en-US" sz="2600" dirty="0">
                <a:solidFill>
                  <a:srgbClr val="0000FF"/>
                </a:solidFill>
              </a:rPr>
              <a:t>dynamic awareness </a:t>
            </a:r>
            <a:r>
              <a:rPr lang="en-US" sz="2600" dirty="0"/>
              <a:t>represented in the forest of game trees:</a:t>
            </a:r>
          </a:p>
          <a:p>
            <a:r>
              <a:rPr lang="en-US" sz="2600" dirty="0"/>
              <a:t>Feinberg: </a:t>
            </a:r>
            <a:r>
              <a:rPr lang="en-US" sz="2600" dirty="0">
                <a:solidFill>
                  <a:srgbClr val="0000FF"/>
                </a:solidFill>
              </a:rPr>
              <a:t>infinite sequences of views</a:t>
            </a:r>
          </a:p>
          <a:p>
            <a:r>
              <a:rPr lang="en-US" sz="2600" dirty="0"/>
              <a:t>Halpern-</a:t>
            </a:r>
            <a:r>
              <a:rPr lang="en-US" sz="2600" dirty="0" err="1"/>
              <a:t>Rego</a:t>
            </a:r>
            <a:r>
              <a:rPr lang="en-US" sz="2600" dirty="0"/>
              <a:t>: </a:t>
            </a:r>
            <a:r>
              <a:rPr lang="en-US" sz="2600" dirty="0">
                <a:solidFill>
                  <a:srgbClr val="0000FF"/>
                </a:solidFill>
              </a:rPr>
              <a:t>awareness correspondence</a:t>
            </a:r>
          </a:p>
          <a:p>
            <a:r>
              <a:rPr lang="en-US" sz="2600" dirty="0"/>
              <a:t>Grant-</a:t>
            </a:r>
            <a:r>
              <a:rPr lang="en-US" sz="2600" dirty="0" err="1"/>
              <a:t>Quggin</a:t>
            </a:r>
            <a:r>
              <a:rPr lang="en-US" sz="2600" dirty="0"/>
              <a:t>: </a:t>
            </a:r>
            <a:r>
              <a:rPr lang="en-US" sz="2600" dirty="0">
                <a:solidFill>
                  <a:srgbClr val="0000FF"/>
                </a:solidFill>
              </a:rPr>
              <a:t>perception correspondence</a:t>
            </a:r>
          </a:p>
          <a:p>
            <a:r>
              <a:rPr lang="en-US" sz="2600" dirty="0"/>
              <a:t>Heifetz, Meier, and </a:t>
            </a:r>
            <a:r>
              <a:rPr lang="en-US" sz="2600" dirty="0" err="1"/>
              <a:t>Schipper</a:t>
            </a:r>
            <a:r>
              <a:rPr lang="en-US" sz="2600" dirty="0"/>
              <a:t>: </a:t>
            </a:r>
            <a:r>
              <a:rPr lang="en-US" sz="2600" dirty="0">
                <a:solidFill>
                  <a:srgbClr val="0000FF"/>
                </a:solidFill>
              </a:rPr>
              <a:t>information sets</a:t>
            </a:r>
          </a:p>
          <a:p>
            <a:pPr marL="0" indent="0">
              <a:buNone/>
            </a:pPr>
            <a:endParaRPr lang="en-US" sz="2600" dirty="0"/>
          </a:p>
          <a:p>
            <a:pPr marL="0" indent="0">
              <a:buNone/>
            </a:pPr>
            <a:r>
              <a:rPr lang="en-US" sz="2600" b="1" dirty="0"/>
              <a:t>Solution concepts:</a:t>
            </a:r>
          </a:p>
          <a:p>
            <a:r>
              <a:rPr lang="en-US" sz="2600" dirty="0"/>
              <a:t>Feinberg, Halpern-</a:t>
            </a:r>
            <a:r>
              <a:rPr lang="en-US" sz="2600" dirty="0" err="1"/>
              <a:t>Rego</a:t>
            </a:r>
            <a:r>
              <a:rPr lang="en-US" sz="2600" dirty="0"/>
              <a:t>, Grant-</a:t>
            </a:r>
            <a:r>
              <a:rPr lang="en-US" sz="2600" dirty="0" err="1"/>
              <a:t>Quiggin</a:t>
            </a:r>
            <a:r>
              <a:rPr lang="en-US" sz="2600" dirty="0"/>
              <a:t>: Sequential equilibrium</a:t>
            </a:r>
          </a:p>
          <a:p>
            <a:r>
              <a:rPr lang="en-US" sz="2600" dirty="0"/>
              <a:t>Heifetz, Meier, and </a:t>
            </a:r>
            <a:r>
              <a:rPr lang="en-US" sz="2600" dirty="0" err="1"/>
              <a:t>Schipper</a:t>
            </a:r>
            <a:r>
              <a:rPr lang="en-US" sz="2600" dirty="0"/>
              <a:t>: Extensive-form </a:t>
            </a:r>
            <a:r>
              <a:rPr lang="en-US" sz="2600" dirty="0" err="1"/>
              <a:t>rationalizability</a:t>
            </a:r>
            <a:endParaRPr lang="en-US" sz="2600" dirty="0"/>
          </a:p>
        </p:txBody>
      </p:sp>
    </p:spTree>
    <p:extLst>
      <p:ext uri="{BB962C8B-B14F-4D97-AF65-F5344CB8AC3E}">
        <p14:creationId xmlns:p14="http://schemas.microsoft.com/office/powerpoint/2010/main" val="33888704"/>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Self-confirming games</a:t>
            </a:r>
            <a:endParaRPr lang="en-US" dirty="0">
              <a:solidFill>
                <a:srgbClr val="0000FF"/>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23601955"/>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sz="4800" dirty="0" smtClean="0">
                <a:solidFill>
                  <a:srgbClr val="0000FF"/>
                </a:solidFill>
              </a:rPr>
              <a:t>Self-confirming games</a:t>
            </a:r>
          </a:p>
        </p:txBody>
      </p:sp>
      <p:sp>
        <p:nvSpPr>
          <p:cNvPr id="126979" name="Rectangle 3"/>
          <p:cNvSpPr>
            <a:spLocks noGrp="1" noChangeArrowheads="1"/>
          </p:cNvSpPr>
          <p:nvPr>
            <p:ph type="body" idx="1"/>
          </p:nvPr>
        </p:nvSpPr>
        <p:spPr>
          <a:xfrm>
            <a:off x="457200" y="1468581"/>
            <a:ext cx="8229600" cy="4849091"/>
          </a:xfrm>
        </p:spPr>
        <p:txBody>
          <a:bodyPr>
            <a:normAutofit lnSpcReduction="10000"/>
          </a:bodyPr>
          <a:lstStyle/>
          <a:p>
            <a:pPr marL="0" indent="0" eaLnBrk="1" hangingPunct="1">
              <a:buNone/>
            </a:pPr>
            <a:r>
              <a:rPr lang="en-US" sz="2800" dirty="0" smtClean="0"/>
              <a:t>Questions:</a:t>
            </a:r>
          </a:p>
          <a:p>
            <a:pPr marL="0" indent="0" eaLnBrk="1" hangingPunct="1">
              <a:buNone/>
            </a:pPr>
            <a:endParaRPr lang="en-US" sz="2800" dirty="0" smtClean="0"/>
          </a:p>
          <a:p>
            <a:pPr eaLnBrk="1" hangingPunct="1"/>
            <a:r>
              <a:rPr lang="en-US" sz="2800" dirty="0" smtClean="0"/>
              <a:t>How do we arrive at our perceptions of strategic contexts? </a:t>
            </a:r>
          </a:p>
          <a:p>
            <a:pPr eaLnBrk="1" hangingPunct="1"/>
            <a:r>
              <a:rPr lang="en-US" sz="2800" dirty="0" smtClean="0"/>
              <a:t>How to model the process of </a:t>
            </a:r>
            <a:r>
              <a:rPr lang="en-US" sz="2800" dirty="0" smtClean="0">
                <a:solidFill>
                  <a:srgbClr val="0000FF"/>
                </a:solidFill>
              </a:rPr>
              <a:t>discovering novel features</a:t>
            </a:r>
            <a:r>
              <a:rPr lang="en-US" sz="2800" dirty="0" smtClean="0"/>
              <a:t> of </a:t>
            </a:r>
            <a:r>
              <a:rPr lang="en-US" sz="2800" dirty="0" smtClean="0">
                <a:solidFill>
                  <a:srgbClr val="0000FF"/>
                </a:solidFill>
              </a:rPr>
              <a:t>“repeated” </a:t>
            </a:r>
            <a:r>
              <a:rPr lang="en-US" sz="2800" dirty="0" smtClean="0"/>
              <a:t>strategic contexts? </a:t>
            </a:r>
          </a:p>
          <a:p>
            <a:pPr eaLnBrk="1" hangingPunct="1"/>
            <a:r>
              <a:rPr lang="en-US" sz="2800" dirty="0" smtClean="0"/>
              <a:t>Is there something like a </a:t>
            </a:r>
            <a:r>
              <a:rPr lang="en-US" sz="2800" dirty="0" smtClean="0">
                <a:solidFill>
                  <a:srgbClr val="0000FF"/>
                </a:solidFill>
              </a:rPr>
              <a:t>“steady-state” of perceptions</a:t>
            </a:r>
            <a:r>
              <a:rPr lang="en-US" sz="2800" dirty="0" smtClean="0"/>
              <a:t> and if there is do they necessarily involve a </a:t>
            </a:r>
            <a:r>
              <a:rPr lang="en-US" sz="2800" dirty="0" smtClean="0">
                <a:solidFill>
                  <a:srgbClr val="0000FF"/>
                </a:solidFill>
              </a:rPr>
              <a:t>common perception </a:t>
            </a:r>
            <a:r>
              <a:rPr lang="en-US" sz="2800" dirty="0" smtClean="0"/>
              <a:t>among players?</a:t>
            </a:r>
            <a:endParaRPr lang="en-US" sz="2800" dirty="0"/>
          </a:p>
          <a:p>
            <a:pPr eaLnBrk="1" hangingPunct="1"/>
            <a:r>
              <a:rPr lang="en-US" sz="2800" dirty="0" smtClean="0"/>
              <a:t>Is there a notion of </a:t>
            </a:r>
            <a:r>
              <a:rPr lang="en-US" sz="2800" dirty="0" smtClean="0">
                <a:solidFill>
                  <a:srgbClr val="0000FF"/>
                </a:solidFill>
              </a:rPr>
              <a:t>equilibrium</a:t>
            </a:r>
            <a:r>
              <a:rPr lang="en-US" sz="2800" dirty="0" smtClean="0"/>
              <a:t> that makes sense in dynamic strategic interaction </a:t>
            </a:r>
            <a:r>
              <a:rPr lang="en-US" sz="2800" dirty="0" smtClean="0">
                <a:solidFill>
                  <a:srgbClr val="0000FF"/>
                </a:solidFill>
              </a:rPr>
              <a:t>under unawareness</a:t>
            </a:r>
            <a:r>
              <a:rPr lang="en-US" sz="2800" dirty="0" smtClean="0"/>
              <a:t>? </a:t>
            </a:r>
          </a:p>
        </p:txBody>
      </p:sp>
    </p:spTree>
    <p:extLst>
      <p:ext uri="{BB962C8B-B14F-4D97-AF65-F5344CB8AC3E}">
        <p14:creationId xmlns:p14="http://schemas.microsoft.com/office/powerpoint/2010/main" val="205917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dirty="0" smtClean="0"/>
              <a:t>Equilibrium under unawareness?</a:t>
            </a:r>
          </a:p>
        </p:txBody>
      </p:sp>
      <p:sp>
        <p:nvSpPr>
          <p:cNvPr id="126979" name="Rectangle 3"/>
          <p:cNvSpPr>
            <a:spLocks noGrp="1" noChangeArrowheads="1"/>
          </p:cNvSpPr>
          <p:nvPr>
            <p:ph type="body" idx="1"/>
          </p:nvPr>
        </p:nvSpPr>
        <p:spPr>
          <a:xfrm>
            <a:off x="457200" y="1281535"/>
            <a:ext cx="8229600" cy="5271665"/>
          </a:xfrm>
        </p:spPr>
        <p:txBody>
          <a:bodyPr>
            <a:normAutofit lnSpcReduction="10000"/>
          </a:bodyPr>
          <a:lstStyle/>
          <a:p>
            <a:pPr marL="0" indent="0" eaLnBrk="1" hangingPunct="1">
              <a:buNone/>
            </a:pPr>
            <a:r>
              <a:rPr lang="en-US" sz="2400" dirty="0" smtClean="0"/>
              <a:t>Problems:</a:t>
            </a:r>
          </a:p>
          <a:p>
            <a:pPr eaLnBrk="1" hangingPunct="1"/>
            <a:r>
              <a:rPr lang="en-US" sz="2400" dirty="0" smtClean="0"/>
              <a:t>Although mathematical definitions of standard equilibrium concepts can be extended to games with </a:t>
            </a:r>
            <a:r>
              <a:rPr lang="en-US" sz="2400" dirty="0"/>
              <a:t>unawareness </a:t>
            </a:r>
            <a:r>
              <a:rPr lang="en-US" sz="2400" dirty="0" smtClean="0"/>
              <a:t>(Halpern </a:t>
            </a:r>
            <a:r>
              <a:rPr lang="en-US" sz="2400" dirty="0"/>
              <a:t>and </a:t>
            </a:r>
            <a:r>
              <a:rPr lang="en-US" sz="2400" dirty="0" err="1"/>
              <a:t>Rego</a:t>
            </a:r>
            <a:r>
              <a:rPr lang="en-US" sz="2400" dirty="0"/>
              <a:t>, 2014, </a:t>
            </a:r>
            <a:r>
              <a:rPr lang="en-US" sz="2400" dirty="0" err="1"/>
              <a:t>Rego</a:t>
            </a:r>
            <a:r>
              <a:rPr lang="en-US" sz="2400" dirty="0"/>
              <a:t> and Halpern, 2012, Feinberg, 2012, Li 2008, </a:t>
            </a:r>
            <a:r>
              <a:rPr lang="en-US" sz="2400" dirty="0" smtClean="0"/>
              <a:t>Grant and </a:t>
            </a:r>
            <a:r>
              <a:rPr lang="en-US" sz="2400" dirty="0"/>
              <a:t>Quiggin, 2013, </a:t>
            </a:r>
            <a:r>
              <a:rPr lang="en-US" sz="2400" dirty="0" err="1"/>
              <a:t>Ozbay</a:t>
            </a:r>
            <a:r>
              <a:rPr lang="en-US" sz="2400" dirty="0"/>
              <a:t>, 2007, Meier and </a:t>
            </a:r>
            <a:r>
              <a:rPr lang="en-US" sz="2400" dirty="0" err="1"/>
              <a:t>Schipper</a:t>
            </a:r>
            <a:r>
              <a:rPr lang="en-US" sz="2400" dirty="0"/>
              <a:t>, </a:t>
            </a:r>
            <a:r>
              <a:rPr lang="en-US" sz="2400" dirty="0" smtClean="0"/>
              <a:t>2013), they </a:t>
            </a:r>
            <a:r>
              <a:rPr lang="en-US" sz="2400" dirty="0" smtClean="0">
                <a:solidFill>
                  <a:srgbClr val="0000FF"/>
                </a:solidFill>
              </a:rPr>
              <a:t>cannot be interpreted as steady-states of behavior</a:t>
            </a:r>
            <a:r>
              <a:rPr lang="en-US" sz="2400" dirty="0" smtClean="0"/>
              <a:t>. </a:t>
            </a:r>
          </a:p>
          <a:p>
            <a:pPr eaLnBrk="1" hangingPunct="1"/>
            <a:r>
              <a:rPr lang="en-US" sz="2400" dirty="0" smtClean="0">
                <a:solidFill>
                  <a:srgbClr val="0000FF"/>
                </a:solidFill>
              </a:rPr>
              <a:t>Players could not learn equilibrium </a:t>
            </a:r>
            <a:r>
              <a:rPr lang="en-US" sz="2400" dirty="0" smtClean="0"/>
              <a:t>through repeated play because they become aware of novel features. The perception of the </a:t>
            </a:r>
            <a:r>
              <a:rPr lang="en-US" sz="2400" dirty="0" smtClean="0">
                <a:solidFill>
                  <a:srgbClr val="0000FF"/>
                </a:solidFill>
              </a:rPr>
              <a:t>game may “change” </a:t>
            </a:r>
            <a:r>
              <a:rPr lang="en-US" sz="2400" dirty="0" smtClean="0"/>
              <a:t>between “repetitions” and even </a:t>
            </a:r>
            <a:r>
              <a:rPr lang="en-US" sz="2400" dirty="0" smtClean="0">
                <a:solidFill>
                  <a:srgbClr val="0000FF"/>
                </a:solidFill>
              </a:rPr>
              <a:t>along the supposed equilibrium path </a:t>
            </a:r>
            <a:r>
              <a:rPr lang="en-US" sz="2400" dirty="0" smtClean="0"/>
              <a:t>of a given game with unawareness.</a:t>
            </a:r>
          </a:p>
          <a:p>
            <a:r>
              <a:rPr lang="en-US" sz="2400" dirty="0">
                <a:solidFill>
                  <a:srgbClr val="FF0000"/>
                </a:solidFill>
              </a:rPr>
              <a:t>How to reconcile equilibrium notions and non-equilibrium solutions </a:t>
            </a:r>
            <a:r>
              <a:rPr lang="en-US" sz="2400" dirty="0" smtClean="0">
                <a:solidFill>
                  <a:srgbClr val="FF0000"/>
                </a:solidFill>
              </a:rPr>
              <a:t>(i.e., extensive-form </a:t>
            </a:r>
            <a:r>
              <a:rPr lang="en-US" sz="2400" dirty="0" err="1" smtClean="0">
                <a:solidFill>
                  <a:srgbClr val="FF0000"/>
                </a:solidFill>
              </a:rPr>
              <a:t>rationalizability</a:t>
            </a:r>
            <a:r>
              <a:rPr lang="en-US" sz="2400" dirty="0" smtClean="0">
                <a:solidFill>
                  <a:srgbClr val="FF0000"/>
                </a:solidFill>
              </a:rPr>
              <a:t>) in </a:t>
            </a:r>
            <a:r>
              <a:rPr lang="en-US" sz="2400" dirty="0">
                <a:solidFill>
                  <a:srgbClr val="FF0000"/>
                </a:solidFill>
              </a:rPr>
              <a:t>games with unawareness?</a:t>
            </a:r>
          </a:p>
          <a:p>
            <a:pPr eaLnBrk="1" hangingPunct="1"/>
            <a:endParaRPr lang="en-US" sz="2400" dirty="0" smtClean="0"/>
          </a:p>
        </p:txBody>
      </p:sp>
    </p:spTree>
    <p:extLst>
      <p:ext uri="{BB962C8B-B14F-4D97-AF65-F5344CB8AC3E}">
        <p14:creationId xmlns:p14="http://schemas.microsoft.com/office/powerpoint/2010/main" val="268723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Main ideas</a:t>
            </a:r>
          </a:p>
        </p:txBody>
      </p:sp>
      <p:sp>
        <p:nvSpPr>
          <p:cNvPr id="126979" name="Rectangle 3"/>
          <p:cNvSpPr>
            <a:spLocks noGrp="1" noChangeArrowheads="1"/>
          </p:cNvSpPr>
          <p:nvPr>
            <p:ph type="body" idx="1"/>
          </p:nvPr>
        </p:nvSpPr>
        <p:spPr>
          <a:xfrm>
            <a:off x="457200" y="1281535"/>
            <a:ext cx="8229600" cy="4525963"/>
          </a:xfrm>
        </p:spPr>
        <p:txBody>
          <a:bodyPr>
            <a:normAutofit lnSpcReduction="10000"/>
          </a:bodyPr>
          <a:lstStyle/>
          <a:p>
            <a:pPr eaLnBrk="1" hangingPunct="1"/>
            <a:r>
              <a:rPr lang="en-US" sz="2800" dirty="0" smtClean="0"/>
              <a:t>Formal model of </a:t>
            </a:r>
            <a:r>
              <a:rPr lang="en-US" sz="2800" dirty="0" err="1" smtClean="0">
                <a:solidFill>
                  <a:srgbClr val="0000FF"/>
                </a:solidFill>
              </a:rPr>
              <a:t>rationalizable</a:t>
            </a:r>
            <a:r>
              <a:rPr lang="en-US" sz="2800" dirty="0" smtClean="0">
                <a:solidFill>
                  <a:srgbClr val="0000FF"/>
                </a:solidFill>
              </a:rPr>
              <a:t> discoveries</a:t>
            </a:r>
            <a:r>
              <a:rPr lang="en-US" sz="2800" dirty="0" smtClean="0"/>
              <a:t> in games with unawareness</a:t>
            </a:r>
          </a:p>
          <a:p>
            <a:pPr eaLnBrk="1" hangingPunct="1"/>
            <a:r>
              <a:rPr lang="en-US" sz="2800" dirty="0" smtClean="0"/>
              <a:t>Explain endogenously how players perceive strategic contexts.</a:t>
            </a:r>
          </a:p>
          <a:p>
            <a:pPr eaLnBrk="1" hangingPunct="1"/>
            <a:r>
              <a:rPr lang="en-US" sz="2800" dirty="0" smtClean="0">
                <a:solidFill>
                  <a:srgbClr val="0000FF"/>
                </a:solidFill>
              </a:rPr>
              <a:t>Existence of equilibrium of perceptions </a:t>
            </a:r>
            <a:r>
              <a:rPr lang="en-US" sz="2800" dirty="0" smtClean="0"/>
              <a:t>and</a:t>
            </a:r>
            <a:r>
              <a:rPr lang="en-US" sz="2800" dirty="0" smtClean="0">
                <a:solidFill>
                  <a:srgbClr val="0000FF"/>
                </a:solidFill>
              </a:rPr>
              <a:t> behavior:</a:t>
            </a:r>
            <a:r>
              <a:rPr lang="en-US" sz="2800" dirty="0" smtClean="0"/>
              <a:t> Show that for every game with unawareness there exists a discovered version that can be viewed as a </a:t>
            </a:r>
            <a:r>
              <a:rPr lang="en-US" sz="2800" dirty="0" smtClean="0">
                <a:solidFill>
                  <a:srgbClr val="0000FF"/>
                </a:solidFill>
              </a:rPr>
              <a:t>steady-state of player’s perceptions </a:t>
            </a:r>
            <a:r>
              <a:rPr lang="en-US" sz="2800" dirty="0" smtClean="0"/>
              <a:t>and possess an equilibrium that can be interpreted as a </a:t>
            </a:r>
            <a:r>
              <a:rPr lang="en-US" sz="2800" dirty="0" smtClean="0">
                <a:solidFill>
                  <a:srgbClr val="0000FF"/>
                </a:solidFill>
              </a:rPr>
              <a:t>steady-state of behavior</a:t>
            </a:r>
            <a:r>
              <a:rPr lang="en-US" sz="2800" dirty="0" smtClean="0"/>
              <a:t>. </a:t>
            </a:r>
          </a:p>
          <a:p>
            <a:pPr eaLnBrk="1" hangingPunct="1"/>
            <a:endParaRPr lang="en-US" sz="2400" dirty="0" smtClean="0"/>
          </a:p>
        </p:txBody>
      </p:sp>
    </p:spTree>
    <p:extLst>
      <p:ext uri="{BB962C8B-B14F-4D97-AF65-F5344CB8AC3E}">
        <p14:creationId xmlns:p14="http://schemas.microsoft.com/office/powerpoint/2010/main" val="22075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Examples</a:t>
            </a:r>
          </a:p>
        </p:txBody>
      </p:sp>
    </p:spTree>
    <p:extLst>
      <p:ext uri="{BB962C8B-B14F-4D97-AF65-F5344CB8AC3E}">
        <p14:creationId xmlns:p14="http://schemas.microsoft.com/office/powerpoint/2010/main" val="219097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39985"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02061" cy="430887"/>
          </a:xfrm>
          <a:prstGeom prst="rect">
            <a:avLst/>
          </a:prstGeom>
          <a:noFill/>
        </p:spPr>
        <p:txBody>
          <a:bodyPr wrap="none" rtlCol="0">
            <a:spAutoFit/>
          </a:bodyPr>
          <a:lstStyle/>
          <a:p>
            <a:r>
              <a:rPr lang="en-US" sz="2200" i="1" dirty="0" smtClean="0"/>
              <a:t>m</a:t>
            </a:r>
            <a:r>
              <a:rPr lang="en-US" sz="2200" baseline="-25000" dirty="0"/>
              <a:t>2</a:t>
            </a:r>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352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8" grpId="0"/>
      <p:bldP spid="30" grpId="0"/>
      <p:bldP spid="31" grpId="0"/>
      <p:bldP spid="33"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400" dirty="0">
                <a:solidFill>
                  <a:srgbClr val="0000FF"/>
                </a:solidFill>
              </a:rPr>
              <a:t>Modeling Unawareness</a:t>
            </a:r>
          </a:p>
        </p:txBody>
      </p:sp>
    </p:spTree>
    <p:extLst>
      <p:ext uri="{BB962C8B-B14F-4D97-AF65-F5344CB8AC3E}">
        <p14:creationId xmlns:p14="http://schemas.microsoft.com/office/powerpoint/2010/main" val="2243703031"/>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39985"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02061" cy="430887"/>
          </a:xfrm>
          <a:prstGeom prst="rect">
            <a:avLst/>
          </a:prstGeom>
          <a:noFill/>
        </p:spPr>
        <p:txBody>
          <a:bodyPr wrap="none" rtlCol="0">
            <a:spAutoFit/>
          </a:bodyPr>
          <a:lstStyle/>
          <a:p>
            <a:r>
              <a:rPr lang="en-US" sz="2200" i="1" smtClean="0"/>
              <a:t>m</a:t>
            </a:r>
            <a:r>
              <a:rPr lang="en-US" sz="2200" baseline="-25000" dirty="0"/>
              <a:t>2</a:t>
            </a:r>
          </a:p>
        </p:txBody>
      </p:sp>
      <p:grpSp>
        <p:nvGrpSpPr>
          <p:cNvPr id="2" name="Group 1"/>
          <p:cNvGrpSpPr/>
          <p:nvPr/>
        </p:nvGrpSpPr>
        <p:grpSpPr>
          <a:xfrm>
            <a:off x="1447800" y="304980"/>
            <a:ext cx="6167253" cy="2590800"/>
            <a:chOff x="1447800" y="3962400"/>
            <a:chExt cx="6167253" cy="2590800"/>
          </a:xfrm>
        </p:grpSpPr>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gr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92601"/>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55198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88889E-6 4.64137E-6 L 3.88889E-6 0.53563 " pathEditMode="relative" rAng="0" ptsTypes="AA">
                                      <p:cBhvr>
                                        <p:cTn id="6" dur="2000" fill="hold"/>
                                        <p:tgtEl>
                                          <p:spTgt spid="2"/>
                                        </p:tgtEl>
                                        <p:attrNameLst>
                                          <p:attrName>ppt_x</p:attrName>
                                          <p:attrName>ppt_y</p:attrName>
                                        </p:attrNameLst>
                                      </p:cBhvr>
                                      <p:rCtr x="0" y="2677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p:cNvSpPr/>
          <p:nvPr/>
        </p:nvSpPr>
        <p:spPr>
          <a:xfrm>
            <a:off x="5486400" y="677917"/>
            <a:ext cx="933299" cy="3373821"/>
          </a:xfrm>
          <a:custGeom>
            <a:avLst/>
            <a:gdLst>
              <a:gd name="connsiteX0" fmla="*/ 0 w 933299"/>
              <a:gd name="connsiteY0" fmla="*/ 0 h 3373821"/>
              <a:gd name="connsiteX1" fmla="*/ 930166 w 933299"/>
              <a:gd name="connsiteY1" fmla="*/ 1813035 h 3373821"/>
              <a:gd name="connsiteX2" fmla="*/ 244366 w 933299"/>
              <a:gd name="connsiteY2" fmla="*/ 3373821 h 3373821"/>
            </a:gdLst>
            <a:ahLst/>
            <a:cxnLst>
              <a:cxn ang="0">
                <a:pos x="connsiteX0" y="connsiteY0"/>
              </a:cxn>
              <a:cxn ang="0">
                <a:pos x="connsiteX1" y="connsiteY1"/>
              </a:cxn>
              <a:cxn ang="0">
                <a:pos x="connsiteX2" y="connsiteY2"/>
              </a:cxn>
            </a:cxnLst>
            <a:rect l="l" t="t" r="r" b="b"/>
            <a:pathLst>
              <a:path w="933299" h="3373821">
                <a:moveTo>
                  <a:pt x="0" y="0"/>
                </a:moveTo>
                <a:cubicBezTo>
                  <a:pt x="444719" y="625366"/>
                  <a:pt x="889438" y="1250732"/>
                  <a:pt x="930166" y="1813035"/>
                </a:cubicBezTo>
                <a:cubicBezTo>
                  <a:pt x="970894" y="2375338"/>
                  <a:pt x="607630" y="2874579"/>
                  <a:pt x="244366" y="3373821"/>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39985"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02061" cy="430887"/>
          </a:xfrm>
          <a:prstGeom prst="rect">
            <a:avLst/>
          </a:prstGeom>
          <a:noFill/>
        </p:spPr>
        <p:txBody>
          <a:bodyPr wrap="none" rtlCol="0">
            <a:spAutoFit/>
          </a:bodyPr>
          <a:lstStyle/>
          <a:p>
            <a:r>
              <a:rPr lang="en-US" sz="2200" i="1" smtClean="0"/>
              <a:t>m</a:t>
            </a:r>
            <a:r>
              <a:rPr lang="en-US" sz="2200" baseline="-25000" dirty="0"/>
              <a:t>2</a:t>
            </a:r>
          </a:p>
        </p:txBody>
      </p:sp>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59" name="Oval 58"/>
          <p:cNvSpPr/>
          <p:nvPr/>
        </p:nvSpPr>
        <p:spPr>
          <a:xfrm>
            <a:off x="5181600" y="3962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0" name="Oval 59"/>
          <p:cNvSpPr/>
          <p:nvPr/>
        </p:nvSpPr>
        <p:spPr>
          <a:xfrm>
            <a:off x="3276600" y="4876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Oval 60"/>
          <p:cNvSpPr/>
          <p:nvPr/>
        </p:nvSpPr>
        <p:spPr>
          <a:xfrm>
            <a:off x="3276600" y="1219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69156"/>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5058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9" grpId="0" animBg="1"/>
      <p:bldP spid="60" grpId="0" animBg="1"/>
      <p:bldP spid="61" grpId="0"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p:cNvSpPr/>
          <p:nvPr/>
        </p:nvSpPr>
        <p:spPr>
          <a:xfrm>
            <a:off x="5486400" y="677917"/>
            <a:ext cx="933299" cy="3373821"/>
          </a:xfrm>
          <a:custGeom>
            <a:avLst/>
            <a:gdLst>
              <a:gd name="connsiteX0" fmla="*/ 0 w 933299"/>
              <a:gd name="connsiteY0" fmla="*/ 0 h 3373821"/>
              <a:gd name="connsiteX1" fmla="*/ 930166 w 933299"/>
              <a:gd name="connsiteY1" fmla="*/ 1813035 h 3373821"/>
              <a:gd name="connsiteX2" fmla="*/ 244366 w 933299"/>
              <a:gd name="connsiteY2" fmla="*/ 3373821 h 3373821"/>
            </a:gdLst>
            <a:ahLst/>
            <a:cxnLst>
              <a:cxn ang="0">
                <a:pos x="connsiteX0" y="connsiteY0"/>
              </a:cxn>
              <a:cxn ang="0">
                <a:pos x="connsiteX1" y="connsiteY1"/>
              </a:cxn>
              <a:cxn ang="0">
                <a:pos x="connsiteX2" y="connsiteY2"/>
              </a:cxn>
            </a:cxnLst>
            <a:rect l="l" t="t" r="r" b="b"/>
            <a:pathLst>
              <a:path w="933299" h="3373821">
                <a:moveTo>
                  <a:pt x="0" y="0"/>
                </a:moveTo>
                <a:cubicBezTo>
                  <a:pt x="444719" y="625366"/>
                  <a:pt x="889438" y="1250732"/>
                  <a:pt x="930166" y="1813035"/>
                </a:cubicBezTo>
                <a:cubicBezTo>
                  <a:pt x="970894" y="2375338"/>
                  <a:pt x="607630" y="2874579"/>
                  <a:pt x="244366" y="3373821"/>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39985"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02061" cy="430887"/>
          </a:xfrm>
          <a:prstGeom prst="rect">
            <a:avLst/>
          </a:prstGeom>
          <a:noFill/>
        </p:spPr>
        <p:txBody>
          <a:bodyPr wrap="none" rtlCol="0">
            <a:spAutoFit/>
          </a:bodyPr>
          <a:lstStyle/>
          <a:p>
            <a:r>
              <a:rPr lang="en-US" sz="2200" i="1" smtClean="0"/>
              <a:t>m</a:t>
            </a:r>
            <a:r>
              <a:rPr lang="en-US" sz="2200" baseline="-25000" dirty="0"/>
              <a:t>2</a:t>
            </a:r>
          </a:p>
        </p:txBody>
      </p:sp>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59" name="Oval 58"/>
          <p:cNvSpPr/>
          <p:nvPr/>
        </p:nvSpPr>
        <p:spPr>
          <a:xfrm>
            <a:off x="5181600" y="3962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0" name="Oval 59"/>
          <p:cNvSpPr/>
          <p:nvPr/>
        </p:nvSpPr>
        <p:spPr>
          <a:xfrm>
            <a:off x="3276600" y="4876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Oval 60"/>
          <p:cNvSpPr/>
          <p:nvPr/>
        </p:nvSpPr>
        <p:spPr>
          <a:xfrm>
            <a:off x="3276600" y="1219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69156"/>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3" name="Straight Connector 2"/>
          <p:cNvCxnSpPr/>
          <p:nvPr/>
        </p:nvCxnSpPr>
        <p:spPr bwMode="auto">
          <a:xfrm>
            <a:off x="3657600" y="5334000"/>
            <a:ext cx="1676400" cy="838200"/>
          </a:xfrm>
          <a:prstGeom prst="line">
            <a:avLst/>
          </a:prstGeom>
          <a:noFill/>
          <a:ln w="25400" cap="flat" cmpd="sng" algn="ctr">
            <a:solidFill>
              <a:srgbClr val="FFC000"/>
            </a:solidFill>
            <a:prstDash val="solid"/>
            <a:round/>
            <a:headEnd type="none" w="med" len="med"/>
            <a:tailEnd type="none" w="med" len="med"/>
          </a:ln>
          <a:effectLst/>
        </p:spPr>
      </p:cxnSp>
      <p:cxnSp>
        <p:nvCxnSpPr>
          <p:cNvPr id="43" name="Straight Connector 42"/>
          <p:cNvCxnSpPr/>
          <p:nvPr/>
        </p:nvCxnSpPr>
        <p:spPr bwMode="auto">
          <a:xfrm flipH="1">
            <a:off x="3832534" y="4419600"/>
            <a:ext cx="1655742" cy="838200"/>
          </a:xfrm>
          <a:prstGeom prst="line">
            <a:avLst/>
          </a:prstGeom>
          <a:noFill/>
          <a:ln w="25400" cap="flat" cmpd="sng" algn="ctr">
            <a:solidFill>
              <a:srgbClr val="FFC000"/>
            </a:solidFill>
            <a:prstDash val="solid"/>
            <a:round/>
            <a:headEnd type="none" w="med" len="med"/>
            <a:tailEnd type="none" w="med" len="med"/>
          </a:ln>
          <a:effectLst/>
        </p:spPr>
      </p:cxnSp>
      <p:cxnSp>
        <p:nvCxnSpPr>
          <p:cNvPr id="46" name="Straight Connector 45"/>
          <p:cNvCxnSpPr/>
          <p:nvPr/>
        </p:nvCxnSpPr>
        <p:spPr bwMode="auto">
          <a:xfrm flipH="1">
            <a:off x="3595075" y="1688187"/>
            <a:ext cx="1" cy="776526"/>
          </a:xfrm>
          <a:prstGeom prst="line">
            <a:avLst/>
          </a:prstGeom>
          <a:noFill/>
          <a:ln w="254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13421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p:cNvSpPr/>
          <p:nvPr/>
        </p:nvSpPr>
        <p:spPr>
          <a:xfrm>
            <a:off x="5486400" y="677917"/>
            <a:ext cx="933299" cy="3373821"/>
          </a:xfrm>
          <a:custGeom>
            <a:avLst/>
            <a:gdLst>
              <a:gd name="connsiteX0" fmla="*/ 0 w 933299"/>
              <a:gd name="connsiteY0" fmla="*/ 0 h 3373821"/>
              <a:gd name="connsiteX1" fmla="*/ 930166 w 933299"/>
              <a:gd name="connsiteY1" fmla="*/ 1813035 h 3373821"/>
              <a:gd name="connsiteX2" fmla="*/ 244366 w 933299"/>
              <a:gd name="connsiteY2" fmla="*/ 3373821 h 3373821"/>
            </a:gdLst>
            <a:ahLst/>
            <a:cxnLst>
              <a:cxn ang="0">
                <a:pos x="connsiteX0" y="connsiteY0"/>
              </a:cxn>
              <a:cxn ang="0">
                <a:pos x="connsiteX1" y="connsiteY1"/>
              </a:cxn>
              <a:cxn ang="0">
                <a:pos x="connsiteX2" y="connsiteY2"/>
              </a:cxn>
            </a:cxnLst>
            <a:rect l="l" t="t" r="r" b="b"/>
            <a:pathLst>
              <a:path w="933299" h="3373821">
                <a:moveTo>
                  <a:pt x="0" y="0"/>
                </a:moveTo>
                <a:cubicBezTo>
                  <a:pt x="444719" y="625366"/>
                  <a:pt x="889438" y="1250732"/>
                  <a:pt x="930166" y="1813035"/>
                </a:cubicBezTo>
                <a:cubicBezTo>
                  <a:pt x="970894" y="2375338"/>
                  <a:pt x="607630" y="2874579"/>
                  <a:pt x="244366" y="3373821"/>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39985"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02061" cy="430887"/>
          </a:xfrm>
          <a:prstGeom prst="rect">
            <a:avLst/>
          </a:prstGeom>
          <a:noFill/>
        </p:spPr>
        <p:txBody>
          <a:bodyPr wrap="none" rtlCol="0">
            <a:spAutoFit/>
          </a:bodyPr>
          <a:lstStyle/>
          <a:p>
            <a:r>
              <a:rPr lang="en-US" sz="2200" i="1" smtClean="0"/>
              <a:t>m</a:t>
            </a:r>
            <a:r>
              <a:rPr lang="en-US" sz="2200" baseline="-25000" dirty="0"/>
              <a:t>2</a:t>
            </a:r>
          </a:p>
        </p:txBody>
      </p:sp>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59" name="Oval 58"/>
          <p:cNvSpPr/>
          <p:nvPr/>
        </p:nvSpPr>
        <p:spPr>
          <a:xfrm>
            <a:off x="5181600" y="3962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0" name="Oval 59"/>
          <p:cNvSpPr/>
          <p:nvPr/>
        </p:nvSpPr>
        <p:spPr>
          <a:xfrm>
            <a:off x="3276600" y="4876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Oval 60"/>
          <p:cNvSpPr/>
          <p:nvPr/>
        </p:nvSpPr>
        <p:spPr>
          <a:xfrm>
            <a:off x="3276600" y="1219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69156"/>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3" name="Straight Connector 2"/>
          <p:cNvCxnSpPr/>
          <p:nvPr/>
        </p:nvCxnSpPr>
        <p:spPr bwMode="auto">
          <a:xfrm>
            <a:off x="3657600" y="5334000"/>
            <a:ext cx="1676400" cy="838200"/>
          </a:xfrm>
          <a:prstGeom prst="line">
            <a:avLst/>
          </a:prstGeom>
          <a:noFill/>
          <a:ln w="25400" cap="flat" cmpd="sng" algn="ctr">
            <a:solidFill>
              <a:srgbClr val="FFC000"/>
            </a:solidFill>
            <a:prstDash val="solid"/>
            <a:round/>
            <a:headEnd type="none" w="med" len="med"/>
            <a:tailEnd type="none" w="med" len="med"/>
          </a:ln>
          <a:effectLst/>
        </p:spPr>
      </p:cxnSp>
      <p:cxnSp>
        <p:nvCxnSpPr>
          <p:cNvPr id="43" name="Straight Connector 42"/>
          <p:cNvCxnSpPr/>
          <p:nvPr/>
        </p:nvCxnSpPr>
        <p:spPr bwMode="auto">
          <a:xfrm flipH="1">
            <a:off x="3832534" y="4419600"/>
            <a:ext cx="1655742" cy="838200"/>
          </a:xfrm>
          <a:prstGeom prst="line">
            <a:avLst/>
          </a:prstGeom>
          <a:noFill/>
          <a:ln w="25400" cap="flat" cmpd="sng" algn="ctr">
            <a:solidFill>
              <a:srgbClr val="FFC000"/>
            </a:solidFill>
            <a:prstDash val="solid"/>
            <a:round/>
            <a:headEnd type="none" w="med" len="med"/>
            <a:tailEnd type="none" w="med" len="med"/>
          </a:ln>
          <a:effectLst/>
        </p:spPr>
      </p:cxnSp>
      <p:cxnSp>
        <p:nvCxnSpPr>
          <p:cNvPr id="46" name="Straight Connector 45"/>
          <p:cNvCxnSpPr/>
          <p:nvPr/>
        </p:nvCxnSpPr>
        <p:spPr bwMode="auto">
          <a:xfrm flipH="1">
            <a:off x="3595075" y="1688187"/>
            <a:ext cx="1" cy="776526"/>
          </a:xfrm>
          <a:prstGeom prst="line">
            <a:avLst/>
          </a:prstGeom>
          <a:noFill/>
          <a:ln w="25400" cap="flat" cmpd="sng" algn="ctr">
            <a:solidFill>
              <a:srgbClr val="FFC000"/>
            </a:solidFill>
            <a:prstDash val="solid"/>
            <a:round/>
            <a:headEnd type="none" w="med" len="med"/>
            <a:tailEnd type="none" w="med" len="med"/>
          </a:ln>
          <a:effectLst/>
        </p:spPr>
      </p:cxnSp>
      <p:cxnSp>
        <p:nvCxnSpPr>
          <p:cNvPr id="47" name="Straight Connector 46"/>
          <p:cNvCxnSpPr/>
          <p:nvPr/>
        </p:nvCxnSpPr>
        <p:spPr bwMode="auto">
          <a:xfrm flipH="1">
            <a:off x="3838705" y="4419518"/>
            <a:ext cx="1655742" cy="838200"/>
          </a:xfrm>
          <a:prstGeom prst="line">
            <a:avLst/>
          </a:prstGeom>
          <a:noFill/>
          <a:ln w="25400" cap="flat" cmpd="sng" algn="ctr">
            <a:solidFill>
              <a:srgbClr val="FFC000"/>
            </a:solidFill>
            <a:prstDash val="dash"/>
            <a:round/>
            <a:headEnd type="none" w="med" len="med"/>
            <a:tailEnd type="none" w="med" len="med"/>
          </a:ln>
          <a:effectLst/>
        </p:spPr>
      </p:cxnSp>
    </p:spTree>
    <p:extLst>
      <p:ext uri="{BB962C8B-B14F-4D97-AF65-F5344CB8AC3E}">
        <p14:creationId xmlns:p14="http://schemas.microsoft.com/office/powerpoint/2010/main" val="39208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86 0.00116 L -0.00086 -0.53031 " pathEditMode="relative" rAng="0" ptsTypes="AA">
                                      <p:cBhvr>
                                        <p:cTn id="6" dur="2000" fill="hold"/>
                                        <p:tgtEl>
                                          <p:spTgt spid="47"/>
                                        </p:tgtEl>
                                        <p:attrNameLst>
                                          <p:attrName>ppt_x</p:attrName>
                                          <p:attrName>ppt_y</p:attrName>
                                        </p:attrNameLst>
                                      </p:cBhvr>
                                      <p:rCtr x="0" y="-265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5"/>
          <p:cNvSpPr/>
          <p:nvPr/>
        </p:nvSpPr>
        <p:spPr>
          <a:xfrm>
            <a:off x="4580151" y="2465345"/>
            <a:ext cx="922015" cy="3635910"/>
          </a:xfrm>
          <a:custGeom>
            <a:avLst/>
            <a:gdLst>
              <a:gd name="connsiteX0" fmla="*/ 914132 w 922015"/>
              <a:gd name="connsiteY0" fmla="*/ 57138 h 3635910"/>
              <a:gd name="connsiteX1" fmla="*/ 425401 w 922015"/>
              <a:gd name="connsiteY1" fmla="*/ 17724 h 3635910"/>
              <a:gd name="connsiteX2" fmla="*/ 86442 w 922015"/>
              <a:gd name="connsiteY2" fmla="*/ 309386 h 3635910"/>
              <a:gd name="connsiteX3" fmla="*/ 7615 w 922015"/>
              <a:gd name="connsiteY3" fmla="*/ 884827 h 3635910"/>
              <a:gd name="connsiteX4" fmla="*/ 228332 w 922015"/>
              <a:gd name="connsiteY4" fmla="*/ 1846524 h 3635910"/>
              <a:gd name="connsiteX5" fmla="*/ 922015 w 922015"/>
              <a:gd name="connsiteY5" fmla="*/ 3635910 h 363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15" h="3635910">
                <a:moveTo>
                  <a:pt x="914132" y="57138"/>
                </a:moveTo>
                <a:cubicBezTo>
                  <a:pt x="738740" y="16410"/>
                  <a:pt x="563349" y="-24317"/>
                  <a:pt x="425401" y="17724"/>
                </a:cubicBezTo>
                <a:cubicBezTo>
                  <a:pt x="287453" y="59765"/>
                  <a:pt x="156073" y="164869"/>
                  <a:pt x="86442" y="309386"/>
                </a:cubicBezTo>
                <a:cubicBezTo>
                  <a:pt x="16811" y="453903"/>
                  <a:pt x="-16033" y="628637"/>
                  <a:pt x="7615" y="884827"/>
                </a:cubicBezTo>
                <a:cubicBezTo>
                  <a:pt x="31263" y="1141017"/>
                  <a:pt x="75932" y="1388010"/>
                  <a:pt x="228332" y="1846524"/>
                </a:cubicBezTo>
                <a:cubicBezTo>
                  <a:pt x="380732" y="2305038"/>
                  <a:pt x="651373" y="2970474"/>
                  <a:pt x="922015" y="363591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7323083" y="1409638"/>
            <a:ext cx="715887" cy="3800865"/>
          </a:xfrm>
          <a:custGeom>
            <a:avLst/>
            <a:gdLst>
              <a:gd name="connsiteX0" fmla="*/ 0 w 715887"/>
              <a:gd name="connsiteY0" fmla="*/ 190562 h 3800865"/>
              <a:gd name="connsiteX1" fmla="*/ 433551 w 715887"/>
              <a:gd name="connsiteY1" fmla="*/ 1376 h 3800865"/>
              <a:gd name="connsiteX2" fmla="*/ 693683 w 715887"/>
              <a:gd name="connsiteY2" fmla="*/ 277272 h 3800865"/>
              <a:gd name="connsiteX3" fmla="*/ 638503 w 715887"/>
              <a:gd name="connsiteY3" fmla="*/ 1097079 h 3800865"/>
              <a:gd name="connsiteX4" fmla="*/ 134007 w 715887"/>
              <a:gd name="connsiteY4" fmla="*/ 3800865 h 380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87" h="3800865">
                <a:moveTo>
                  <a:pt x="0" y="190562"/>
                </a:moveTo>
                <a:cubicBezTo>
                  <a:pt x="158968" y="88743"/>
                  <a:pt x="317937" y="-13076"/>
                  <a:pt x="433551" y="1376"/>
                </a:cubicBezTo>
                <a:cubicBezTo>
                  <a:pt x="549165" y="15828"/>
                  <a:pt x="659524" y="94655"/>
                  <a:pt x="693683" y="277272"/>
                </a:cubicBezTo>
                <a:cubicBezTo>
                  <a:pt x="727842" y="459889"/>
                  <a:pt x="731782" y="509813"/>
                  <a:pt x="638503" y="1097079"/>
                </a:cubicBezTo>
                <a:cubicBezTo>
                  <a:pt x="545224" y="1684345"/>
                  <a:pt x="339615" y="2742605"/>
                  <a:pt x="134007" y="380086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843308" y="2398218"/>
            <a:ext cx="985492" cy="3710920"/>
          </a:xfrm>
          <a:custGeom>
            <a:avLst/>
            <a:gdLst>
              <a:gd name="connsiteX0" fmla="*/ 985492 w 985492"/>
              <a:gd name="connsiteY0" fmla="*/ 108499 h 3710920"/>
              <a:gd name="connsiteX1" fmla="*/ 575589 w 985492"/>
              <a:gd name="connsiteY1" fmla="*/ 6023 h 3710920"/>
              <a:gd name="connsiteX2" fmla="*/ 189333 w 985492"/>
              <a:gd name="connsiteY2" fmla="*/ 266154 h 3710920"/>
              <a:gd name="connsiteX3" fmla="*/ 147 w 985492"/>
              <a:gd name="connsiteY3" fmla="*/ 928306 h 3710920"/>
              <a:gd name="connsiteX4" fmla="*/ 173568 w 985492"/>
              <a:gd name="connsiteY4" fmla="*/ 2134368 h 3710920"/>
              <a:gd name="connsiteX5" fmla="*/ 867251 w 985492"/>
              <a:gd name="connsiteY5" fmla="*/ 3710920 h 371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92" h="3710920">
                <a:moveTo>
                  <a:pt x="985492" y="108499"/>
                </a:moveTo>
                <a:cubicBezTo>
                  <a:pt x="846887" y="44123"/>
                  <a:pt x="708282" y="-20253"/>
                  <a:pt x="575589" y="6023"/>
                </a:cubicBezTo>
                <a:cubicBezTo>
                  <a:pt x="442896" y="32299"/>
                  <a:pt x="285240" y="112440"/>
                  <a:pt x="189333" y="266154"/>
                </a:cubicBezTo>
                <a:cubicBezTo>
                  <a:pt x="93426" y="419868"/>
                  <a:pt x="2774" y="616937"/>
                  <a:pt x="147" y="928306"/>
                </a:cubicBezTo>
                <a:cubicBezTo>
                  <a:pt x="-2481" y="1239675"/>
                  <a:pt x="29051" y="1670599"/>
                  <a:pt x="173568" y="2134368"/>
                </a:cubicBezTo>
                <a:cubicBezTo>
                  <a:pt x="318085" y="2598137"/>
                  <a:pt x="592668" y="3154528"/>
                  <a:pt x="867251" y="371092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486400" y="677917"/>
            <a:ext cx="933299" cy="3373821"/>
          </a:xfrm>
          <a:custGeom>
            <a:avLst/>
            <a:gdLst>
              <a:gd name="connsiteX0" fmla="*/ 0 w 933299"/>
              <a:gd name="connsiteY0" fmla="*/ 0 h 3373821"/>
              <a:gd name="connsiteX1" fmla="*/ 930166 w 933299"/>
              <a:gd name="connsiteY1" fmla="*/ 1813035 h 3373821"/>
              <a:gd name="connsiteX2" fmla="*/ 244366 w 933299"/>
              <a:gd name="connsiteY2" fmla="*/ 3373821 h 3373821"/>
            </a:gdLst>
            <a:ahLst/>
            <a:cxnLst>
              <a:cxn ang="0">
                <a:pos x="connsiteX0" y="connsiteY0"/>
              </a:cxn>
              <a:cxn ang="0">
                <a:pos x="connsiteX1" y="connsiteY1"/>
              </a:cxn>
              <a:cxn ang="0">
                <a:pos x="connsiteX2" y="connsiteY2"/>
              </a:cxn>
            </a:cxnLst>
            <a:rect l="l" t="t" r="r" b="b"/>
            <a:pathLst>
              <a:path w="933299" h="3373821">
                <a:moveTo>
                  <a:pt x="0" y="0"/>
                </a:moveTo>
                <a:cubicBezTo>
                  <a:pt x="444719" y="625366"/>
                  <a:pt x="889438" y="1250732"/>
                  <a:pt x="930166" y="1813035"/>
                </a:cubicBezTo>
                <a:cubicBezTo>
                  <a:pt x="970894" y="2375338"/>
                  <a:pt x="607630" y="2874579"/>
                  <a:pt x="244366" y="3373821"/>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39985"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3" name="Oval 22"/>
          <p:cNvSpPr/>
          <p:nvPr/>
        </p:nvSpPr>
        <p:spPr>
          <a:xfrm>
            <a:off x="33528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4" name="Oval 23"/>
          <p:cNvSpPr/>
          <p:nvPr/>
        </p:nvSpPr>
        <p:spPr>
          <a:xfrm>
            <a:off x="32766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5" name="Oval 24"/>
          <p:cNvSpPr/>
          <p:nvPr/>
        </p:nvSpPr>
        <p:spPr>
          <a:xfrm>
            <a:off x="14478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6" name="Oval 25"/>
          <p:cNvSpPr/>
          <p:nvPr/>
        </p:nvSpPr>
        <p:spPr>
          <a:xfrm>
            <a:off x="51054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7" name="Oval 26"/>
          <p:cNvSpPr/>
          <p:nvPr/>
        </p:nvSpPr>
        <p:spPr>
          <a:xfrm>
            <a:off x="6934200" y="1447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02061" cy="430887"/>
          </a:xfrm>
          <a:prstGeom prst="rect">
            <a:avLst/>
          </a:prstGeom>
          <a:noFill/>
        </p:spPr>
        <p:txBody>
          <a:bodyPr wrap="none" rtlCol="0">
            <a:spAutoFit/>
          </a:bodyPr>
          <a:lstStyle/>
          <a:p>
            <a:r>
              <a:rPr lang="en-US" sz="2200" i="1" smtClean="0"/>
              <a:t>m</a:t>
            </a:r>
            <a:r>
              <a:rPr lang="en-US" sz="2200" baseline="-25000" dirty="0"/>
              <a:t>2</a:t>
            </a:r>
          </a:p>
        </p:txBody>
      </p:sp>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48" name="Oval 47"/>
          <p:cNvSpPr/>
          <p:nvPr/>
        </p:nvSpPr>
        <p:spPr>
          <a:xfrm>
            <a:off x="14478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9" name="Oval 48"/>
          <p:cNvSpPr/>
          <p:nvPr/>
        </p:nvSpPr>
        <p:spPr>
          <a:xfrm>
            <a:off x="51054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0" name="Oval 49"/>
          <p:cNvSpPr/>
          <p:nvPr/>
        </p:nvSpPr>
        <p:spPr>
          <a:xfrm>
            <a:off x="6934200" y="51054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56" name="Oval 55"/>
          <p:cNvSpPr/>
          <p:nvPr/>
        </p:nvSpPr>
        <p:spPr>
          <a:xfrm>
            <a:off x="15240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7" name="Oval 56"/>
          <p:cNvSpPr/>
          <p:nvPr/>
        </p:nvSpPr>
        <p:spPr>
          <a:xfrm>
            <a:off x="51816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8" name="Oval 57"/>
          <p:cNvSpPr/>
          <p:nvPr/>
        </p:nvSpPr>
        <p:spPr>
          <a:xfrm>
            <a:off x="7010400" y="51816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9" name="Oval 58"/>
          <p:cNvSpPr/>
          <p:nvPr/>
        </p:nvSpPr>
        <p:spPr>
          <a:xfrm>
            <a:off x="5181600" y="3962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0" name="Oval 59"/>
          <p:cNvSpPr/>
          <p:nvPr/>
        </p:nvSpPr>
        <p:spPr>
          <a:xfrm>
            <a:off x="3276600" y="4876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Oval 60"/>
          <p:cNvSpPr/>
          <p:nvPr/>
        </p:nvSpPr>
        <p:spPr>
          <a:xfrm>
            <a:off x="3276600" y="1219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69156"/>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5" name="Straight Connector 54"/>
          <p:cNvCxnSpPr/>
          <p:nvPr/>
        </p:nvCxnSpPr>
        <p:spPr bwMode="auto">
          <a:xfrm>
            <a:off x="3657600" y="5334000"/>
            <a:ext cx="1676400" cy="838200"/>
          </a:xfrm>
          <a:prstGeom prst="line">
            <a:avLst/>
          </a:prstGeom>
          <a:noFill/>
          <a:ln w="25400" cap="flat" cmpd="sng" algn="ctr">
            <a:solidFill>
              <a:srgbClr val="FFC000"/>
            </a:solidFill>
            <a:prstDash val="solid"/>
            <a:round/>
            <a:headEnd type="none" w="med" len="med"/>
            <a:tailEnd type="none" w="med" len="med"/>
          </a:ln>
          <a:effectLst/>
        </p:spPr>
      </p:cxnSp>
      <p:cxnSp>
        <p:nvCxnSpPr>
          <p:cNvPr id="65" name="Straight Connector 64"/>
          <p:cNvCxnSpPr/>
          <p:nvPr/>
        </p:nvCxnSpPr>
        <p:spPr bwMode="auto">
          <a:xfrm flipH="1">
            <a:off x="3595075" y="1688187"/>
            <a:ext cx="1" cy="776526"/>
          </a:xfrm>
          <a:prstGeom prst="line">
            <a:avLst/>
          </a:prstGeom>
          <a:noFill/>
          <a:ln w="25400" cap="flat" cmpd="sng" algn="ctr">
            <a:solidFill>
              <a:srgbClr val="FFC000"/>
            </a:solidFill>
            <a:prstDash val="solid"/>
            <a:round/>
            <a:headEnd type="none" w="med" len="med"/>
            <a:tailEnd type="none" w="med" len="med"/>
          </a:ln>
          <a:effectLst/>
        </p:spPr>
      </p:cxnSp>
      <p:cxnSp>
        <p:nvCxnSpPr>
          <p:cNvPr id="67" name="Straight Connector 66"/>
          <p:cNvCxnSpPr/>
          <p:nvPr/>
        </p:nvCxnSpPr>
        <p:spPr bwMode="auto">
          <a:xfrm flipH="1">
            <a:off x="3820819" y="781725"/>
            <a:ext cx="1655742" cy="838200"/>
          </a:xfrm>
          <a:prstGeom prst="line">
            <a:avLst/>
          </a:prstGeom>
          <a:noFill/>
          <a:ln w="25400" cap="flat" cmpd="sng" algn="ctr">
            <a:solidFill>
              <a:srgbClr val="FFC000"/>
            </a:solidFill>
            <a:prstDash val="dash"/>
            <a:round/>
            <a:headEnd type="none" w="med" len="med"/>
            <a:tailEnd type="none" w="med" len="med"/>
          </a:ln>
          <a:effectLst/>
        </p:spPr>
      </p:cxnSp>
      <p:cxnSp>
        <p:nvCxnSpPr>
          <p:cNvPr id="68" name="Straight Connector 67"/>
          <p:cNvCxnSpPr/>
          <p:nvPr/>
        </p:nvCxnSpPr>
        <p:spPr bwMode="auto">
          <a:xfrm flipH="1">
            <a:off x="3832534" y="4419600"/>
            <a:ext cx="1655742" cy="838200"/>
          </a:xfrm>
          <a:prstGeom prst="line">
            <a:avLst/>
          </a:prstGeom>
          <a:noFill/>
          <a:ln w="254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234471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500"/>
                                        <p:tgtEl>
                                          <p:spTgt spid="6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up)">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up)">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up)">
                                      <p:cBhvr>
                                        <p:cTn id="29" dur="500"/>
                                        <p:tgtEl>
                                          <p:spTgt spid="63"/>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up)">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50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500"/>
                                  </p:stCondLst>
                                  <p:childTnLst>
                                    <p:set>
                                      <p:cBhvr>
                                        <p:cTn id="43" dur="1" fill="hold">
                                          <p:stCondLst>
                                            <p:cond delay="0"/>
                                          </p:stCondLst>
                                        </p:cTn>
                                        <p:tgtEl>
                                          <p:spTgt spid="26"/>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50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1500"/>
                            </p:stCondLst>
                            <p:childTnLst>
                              <p:par>
                                <p:cTn id="48" presetID="1" presetClass="entr" presetSubtype="0" fill="hold" grpId="0" nodeType="afterEffect">
                                  <p:stCondLst>
                                    <p:cond delay="500"/>
                                  </p:stCondLst>
                                  <p:childTnLst>
                                    <p:set>
                                      <p:cBhvr>
                                        <p:cTn id="49" dur="1" fill="hold">
                                          <p:stCondLst>
                                            <p:cond delay="0"/>
                                          </p:stCondLst>
                                        </p:cTn>
                                        <p:tgtEl>
                                          <p:spTgt spid="48"/>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grpId="0" nodeType="afterEffect">
                                  <p:stCondLst>
                                    <p:cond delay="500"/>
                                  </p:stCondLst>
                                  <p:childTnLst>
                                    <p:set>
                                      <p:cBhvr>
                                        <p:cTn id="52" dur="1" fill="hold">
                                          <p:stCondLst>
                                            <p:cond delay="0"/>
                                          </p:stCondLst>
                                        </p:cTn>
                                        <p:tgtEl>
                                          <p:spTgt spid="49"/>
                                        </p:tgtEl>
                                        <p:attrNameLst>
                                          <p:attrName>style.visibility</p:attrName>
                                        </p:attrNameLst>
                                      </p:cBhvr>
                                      <p:to>
                                        <p:strVal val="visible"/>
                                      </p:to>
                                    </p:set>
                                  </p:childTnLst>
                                </p:cTn>
                              </p:par>
                            </p:childTnLst>
                          </p:cTn>
                        </p:par>
                        <p:par>
                          <p:cTn id="53" fill="hold">
                            <p:stCondLst>
                              <p:cond delay="2500"/>
                            </p:stCondLst>
                            <p:childTnLst>
                              <p:par>
                                <p:cTn id="54" presetID="1" presetClass="entr" presetSubtype="0" fill="hold" grpId="0" nodeType="afterEffect">
                                  <p:stCondLst>
                                    <p:cond delay="500"/>
                                  </p:stCondLst>
                                  <p:childTnLst>
                                    <p:set>
                                      <p:cBhvr>
                                        <p:cTn id="55"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3" grpId="0" animBg="1"/>
      <p:bldP spid="64" grpId="0" animBg="1"/>
      <p:bldP spid="23" grpId="0" animBg="1"/>
      <p:bldP spid="24" grpId="0" animBg="1"/>
      <p:bldP spid="25" grpId="0" animBg="1"/>
      <p:bldP spid="26" grpId="0" animBg="1"/>
      <p:bldP spid="27" grpId="0" animBg="1"/>
      <p:bldP spid="48" grpId="0" animBg="1"/>
      <p:bldP spid="49" grpId="0" animBg="1"/>
      <p:bldP spid="50" grpId="0" animBg="1"/>
      <p:bldP spid="56" grpId="0" animBg="1"/>
      <p:bldP spid="57" grpId="0" animBg="1"/>
      <p:bldP spid="58" grpId="0"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5"/>
          <p:cNvSpPr/>
          <p:nvPr/>
        </p:nvSpPr>
        <p:spPr>
          <a:xfrm>
            <a:off x="4580151" y="2465345"/>
            <a:ext cx="922015" cy="3635910"/>
          </a:xfrm>
          <a:custGeom>
            <a:avLst/>
            <a:gdLst>
              <a:gd name="connsiteX0" fmla="*/ 914132 w 922015"/>
              <a:gd name="connsiteY0" fmla="*/ 57138 h 3635910"/>
              <a:gd name="connsiteX1" fmla="*/ 425401 w 922015"/>
              <a:gd name="connsiteY1" fmla="*/ 17724 h 3635910"/>
              <a:gd name="connsiteX2" fmla="*/ 86442 w 922015"/>
              <a:gd name="connsiteY2" fmla="*/ 309386 h 3635910"/>
              <a:gd name="connsiteX3" fmla="*/ 7615 w 922015"/>
              <a:gd name="connsiteY3" fmla="*/ 884827 h 3635910"/>
              <a:gd name="connsiteX4" fmla="*/ 228332 w 922015"/>
              <a:gd name="connsiteY4" fmla="*/ 1846524 h 3635910"/>
              <a:gd name="connsiteX5" fmla="*/ 922015 w 922015"/>
              <a:gd name="connsiteY5" fmla="*/ 3635910 h 363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15" h="3635910">
                <a:moveTo>
                  <a:pt x="914132" y="57138"/>
                </a:moveTo>
                <a:cubicBezTo>
                  <a:pt x="738740" y="16410"/>
                  <a:pt x="563349" y="-24317"/>
                  <a:pt x="425401" y="17724"/>
                </a:cubicBezTo>
                <a:cubicBezTo>
                  <a:pt x="287453" y="59765"/>
                  <a:pt x="156073" y="164869"/>
                  <a:pt x="86442" y="309386"/>
                </a:cubicBezTo>
                <a:cubicBezTo>
                  <a:pt x="16811" y="453903"/>
                  <a:pt x="-16033" y="628637"/>
                  <a:pt x="7615" y="884827"/>
                </a:cubicBezTo>
                <a:cubicBezTo>
                  <a:pt x="31263" y="1141017"/>
                  <a:pt x="75932" y="1388010"/>
                  <a:pt x="228332" y="1846524"/>
                </a:cubicBezTo>
                <a:cubicBezTo>
                  <a:pt x="380732" y="2305038"/>
                  <a:pt x="651373" y="2970474"/>
                  <a:pt x="922015" y="363591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7323083" y="1409638"/>
            <a:ext cx="715887" cy="3800865"/>
          </a:xfrm>
          <a:custGeom>
            <a:avLst/>
            <a:gdLst>
              <a:gd name="connsiteX0" fmla="*/ 0 w 715887"/>
              <a:gd name="connsiteY0" fmla="*/ 190562 h 3800865"/>
              <a:gd name="connsiteX1" fmla="*/ 433551 w 715887"/>
              <a:gd name="connsiteY1" fmla="*/ 1376 h 3800865"/>
              <a:gd name="connsiteX2" fmla="*/ 693683 w 715887"/>
              <a:gd name="connsiteY2" fmla="*/ 277272 h 3800865"/>
              <a:gd name="connsiteX3" fmla="*/ 638503 w 715887"/>
              <a:gd name="connsiteY3" fmla="*/ 1097079 h 3800865"/>
              <a:gd name="connsiteX4" fmla="*/ 134007 w 715887"/>
              <a:gd name="connsiteY4" fmla="*/ 3800865 h 380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87" h="3800865">
                <a:moveTo>
                  <a:pt x="0" y="190562"/>
                </a:moveTo>
                <a:cubicBezTo>
                  <a:pt x="158968" y="88743"/>
                  <a:pt x="317937" y="-13076"/>
                  <a:pt x="433551" y="1376"/>
                </a:cubicBezTo>
                <a:cubicBezTo>
                  <a:pt x="549165" y="15828"/>
                  <a:pt x="659524" y="94655"/>
                  <a:pt x="693683" y="277272"/>
                </a:cubicBezTo>
                <a:cubicBezTo>
                  <a:pt x="727842" y="459889"/>
                  <a:pt x="731782" y="509813"/>
                  <a:pt x="638503" y="1097079"/>
                </a:cubicBezTo>
                <a:cubicBezTo>
                  <a:pt x="545224" y="1684345"/>
                  <a:pt x="339615" y="2742605"/>
                  <a:pt x="134007" y="380086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843308" y="2398218"/>
            <a:ext cx="985492" cy="3710920"/>
          </a:xfrm>
          <a:custGeom>
            <a:avLst/>
            <a:gdLst>
              <a:gd name="connsiteX0" fmla="*/ 985492 w 985492"/>
              <a:gd name="connsiteY0" fmla="*/ 108499 h 3710920"/>
              <a:gd name="connsiteX1" fmla="*/ 575589 w 985492"/>
              <a:gd name="connsiteY1" fmla="*/ 6023 h 3710920"/>
              <a:gd name="connsiteX2" fmla="*/ 189333 w 985492"/>
              <a:gd name="connsiteY2" fmla="*/ 266154 h 3710920"/>
              <a:gd name="connsiteX3" fmla="*/ 147 w 985492"/>
              <a:gd name="connsiteY3" fmla="*/ 928306 h 3710920"/>
              <a:gd name="connsiteX4" fmla="*/ 173568 w 985492"/>
              <a:gd name="connsiteY4" fmla="*/ 2134368 h 3710920"/>
              <a:gd name="connsiteX5" fmla="*/ 867251 w 985492"/>
              <a:gd name="connsiteY5" fmla="*/ 3710920 h 371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92" h="3710920">
                <a:moveTo>
                  <a:pt x="985492" y="108499"/>
                </a:moveTo>
                <a:cubicBezTo>
                  <a:pt x="846887" y="44123"/>
                  <a:pt x="708282" y="-20253"/>
                  <a:pt x="575589" y="6023"/>
                </a:cubicBezTo>
                <a:cubicBezTo>
                  <a:pt x="442896" y="32299"/>
                  <a:pt x="285240" y="112440"/>
                  <a:pt x="189333" y="266154"/>
                </a:cubicBezTo>
                <a:cubicBezTo>
                  <a:pt x="93426" y="419868"/>
                  <a:pt x="2774" y="616937"/>
                  <a:pt x="147" y="928306"/>
                </a:cubicBezTo>
                <a:cubicBezTo>
                  <a:pt x="-2481" y="1239675"/>
                  <a:pt x="29051" y="1670599"/>
                  <a:pt x="173568" y="2134368"/>
                </a:cubicBezTo>
                <a:cubicBezTo>
                  <a:pt x="318085" y="2598137"/>
                  <a:pt x="592668" y="3154528"/>
                  <a:pt x="867251" y="371092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486400" y="677917"/>
            <a:ext cx="933299" cy="3373821"/>
          </a:xfrm>
          <a:custGeom>
            <a:avLst/>
            <a:gdLst>
              <a:gd name="connsiteX0" fmla="*/ 0 w 933299"/>
              <a:gd name="connsiteY0" fmla="*/ 0 h 3373821"/>
              <a:gd name="connsiteX1" fmla="*/ 930166 w 933299"/>
              <a:gd name="connsiteY1" fmla="*/ 1813035 h 3373821"/>
              <a:gd name="connsiteX2" fmla="*/ 244366 w 933299"/>
              <a:gd name="connsiteY2" fmla="*/ 3373821 h 3373821"/>
            </a:gdLst>
            <a:ahLst/>
            <a:cxnLst>
              <a:cxn ang="0">
                <a:pos x="connsiteX0" y="connsiteY0"/>
              </a:cxn>
              <a:cxn ang="0">
                <a:pos x="connsiteX1" y="connsiteY1"/>
              </a:cxn>
              <a:cxn ang="0">
                <a:pos x="connsiteX2" y="connsiteY2"/>
              </a:cxn>
            </a:cxnLst>
            <a:rect l="l" t="t" r="r" b="b"/>
            <a:pathLst>
              <a:path w="933299" h="3373821">
                <a:moveTo>
                  <a:pt x="0" y="0"/>
                </a:moveTo>
                <a:cubicBezTo>
                  <a:pt x="444719" y="625366"/>
                  <a:pt x="889438" y="1250732"/>
                  <a:pt x="930166" y="1813035"/>
                </a:cubicBezTo>
                <a:cubicBezTo>
                  <a:pt x="970894" y="2375338"/>
                  <a:pt x="607630" y="2874579"/>
                  <a:pt x="244366" y="3373821"/>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39985"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3" name="Oval 22"/>
          <p:cNvSpPr/>
          <p:nvPr/>
        </p:nvSpPr>
        <p:spPr>
          <a:xfrm>
            <a:off x="33528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4" name="Oval 23"/>
          <p:cNvSpPr/>
          <p:nvPr/>
        </p:nvSpPr>
        <p:spPr>
          <a:xfrm>
            <a:off x="32766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5" name="Oval 24"/>
          <p:cNvSpPr/>
          <p:nvPr/>
        </p:nvSpPr>
        <p:spPr>
          <a:xfrm>
            <a:off x="14478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6" name="Oval 25"/>
          <p:cNvSpPr/>
          <p:nvPr/>
        </p:nvSpPr>
        <p:spPr>
          <a:xfrm>
            <a:off x="51054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7" name="Oval 26"/>
          <p:cNvSpPr/>
          <p:nvPr/>
        </p:nvSpPr>
        <p:spPr>
          <a:xfrm>
            <a:off x="6934200" y="1447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02061" cy="430887"/>
          </a:xfrm>
          <a:prstGeom prst="rect">
            <a:avLst/>
          </a:prstGeom>
          <a:noFill/>
        </p:spPr>
        <p:txBody>
          <a:bodyPr wrap="none" rtlCol="0">
            <a:spAutoFit/>
          </a:bodyPr>
          <a:lstStyle/>
          <a:p>
            <a:r>
              <a:rPr lang="en-US" sz="2200" i="1" smtClean="0"/>
              <a:t>m</a:t>
            </a:r>
            <a:r>
              <a:rPr lang="en-US" sz="2200" baseline="-25000" dirty="0"/>
              <a:t>2</a:t>
            </a:r>
          </a:p>
        </p:txBody>
      </p:sp>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48" name="Oval 47"/>
          <p:cNvSpPr/>
          <p:nvPr/>
        </p:nvSpPr>
        <p:spPr>
          <a:xfrm>
            <a:off x="14478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9" name="Oval 48"/>
          <p:cNvSpPr/>
          <p:nvPr/>
        </p:nvSpPr>
        <p:spPr>
          <a:xfrm>
            <a:off x="51054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0" name="Oval 49"/>
          <p:cNvSpPr/>
          <p:nvPr/>
        </p:nvSpPr>
        <p:spPr>
          <a:xfrm>
            <a:off x="6934200" y="51054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56" name="Oval 55"/>
          <p:cNvSpPr/>
          <p:nvPr/>
        </p:nvSpPr>
        <p:spPr>
          <a:xfrm>
            <a:off x="15240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7" name="Oval 56"/>
          <p:cNvSpPr/>
          <p:nvPr/>
        </p:nvSpPr>
        <p:spPr>
          <a:xfrm>
            <a:off x="51816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8" name="Oval 57"/>
          <p:cNvSpPr/>
          <p:nvPr/>
        </p:nvSpPr>
        <p:spPr>
          <a:xfrm>
            <a:off x="7010400" y="51816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9" name="Oval 58"/>
          <p:cNvSpPr/>
          <p:nvPr/>
        </p:nvSpPr>
        <p:spPr>
          <a:xfrm>
            <a:off x="5181600" y="3962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0" name="Oval 59"/>
          <p:cNvSpPr/>
          <p:nvPr/>
        </p:nvSpPr>
        <p:spPr>
          <a:xfrm>
            <a:off x="3276600" y="4876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Oval 60"/>
          <p:cNvSpPr/>
          <p:nvPr/>
        </p:nvSpPr>
        <p:spPr>
          <a:xfrm>
            <a:off x="3276600" y="1219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69156"/>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5" name="Straight Connector 54"/>
          <p:cNvCxnSpPr/>
          <p:nvPr/>
        </p:nvCxnSpPr>
        <p:spPr bwMode="auto">
          <a:xfrm>
            <a:off x="3657600" y="5334000"/>
            <a:ext cx="1676400" cy="838200"/>
          </a:xfrm>
          <a:prstGeom prst="line">
            <a:avLst/>
          </a:prstGeom>
          <a:noFill/>
          <a:ln w="25400" cap="flat" cmpd="sng" algn="ctr">
            <a:solidFill>
              <a:srgbClr val="FFC000"/>
            </a:solidFill>
            <a:prstDash val="solid"/>
            <a:round/>
            <a:headEnd type="none" w="med" len="med"/>
            <a:tailEnd type="none" w="med" len="med"/>
          </a:ln>
          <a:effectLst/>
        </p:spPr>
      </p:cxnSp>
      <p:cxnSp>
        <p:nvCxnSpPr>
          <p:cNvPr id="65" name="Straight Connector 64"/>
          <p:cNvCxnSpPr/>
          <p:nvPr/>
        </p:nvCxnSpPr>
        <p:spPr bwMode="auto">
          <a:xfrm flipH="1">
            <a:off x="3595075" y="1688187"/>
            <a:ext cx="1" cy="776526"/>
          </a:xfrm>
          <a:prstGeom prst="line">
            <a:avLst/>
          </a:prstGeom>
          <a:noFill/>
          <a:ln w="25400" cap="flat" cmpd="sng" algn="ctr">
            <a:solidFill>
              <a:srgbClr val="FFC000"/>
            </a:solidFill>
            <a:prstDash val="solid"/>
            <a:round/>
            <a:headEnd type="none" w="med" len="med"/>
            <a:tailEnd type="none" w="med" len="med"/>
          </a:ln>
          <a:effectLst/>
        </p:spPr>
      </p:cxnSp>
      <p:cxnSp>
        <p:nvCxnSpPr>
          <p:cNvPr id="67" name="Straight Connector 66"/>
          <p:cNvCxnSpPr/>
          <p:nvPr/>
        </p:nvCxnSpPr>
        <p:spPr bwMode="auto">
          <a:xfrm flipH="1">
            <a:off x="3820819" y="781725"/>
            <a:ext cx="1655742" cy="838200"/>
          </a:xfrm>
          <a:prstGeom prst="line">
            <a:avLst/>
          </a:prstGeom>
          <a:noFill/>
          <a:ln w="25400" cap="flat" cmpd="sng" algn="ctr">
            <a:solidFill>
              <a:srgbClr val="FFC000"/>
            </a:solidFill>
            <a:prstDash val="dash"/>
            <a:round/>
            <a:headEnd type="none" w="med" len="med"/>
            <a:tailEnd type="none" w="med" len="med"/>
          </a:ln>
          <a:effectLst/>
        </p:spPr>
      </p:cxnSp>
      <p:cxnSp>
        <p:nvCxnSpPr>
          <p:cNvPr id="68" name="Straight Connector 67"/>
          <p:cNvCxnSpPr/>
          <p:nvPr/>
        </p:nvCxnSpPr>
        <p:spPr bwMode="auto">
          <a:xfrm flipH="1">
            <a:off x="3832534" y="4419600"/>
            <a:ext cx="1655742" cy="838200"/>
          </a:xfrm>
          <a:prstGeom prst="line">
            <a:avLst/>
          </a:prstGeom>
          <a:noFill/>
          <a:ln w="25400" cap="flat" cmpd="sng" algn="ctr">
            <a:solidFill>
              <a:srgbClr val="FFC000"/>
            </a:solidFill>
            <a:prstDash val="solid"/>
            <a:round/>
            <a:headEnd type="none" w="med" len="med"/>
            <a:tailEnd type="none" w="med" len="med"/>
          </a:ln>
          <a:effectLst/>
        </p:spPr>
      </p:cxnSp>
      <p:cxnSp>
        <p:nvCxnSpPr>
          <p:cNvPr id="3" name="Straight Connector 2"/>
          <p:cNvCxnSpPr/>
          <p:nvPr/>
        </p:nvCxnSpPr>
        <p:spPr bwMode="auto">
          <a:xfrm flipH="1" flipV="1">
            <a:off x="5731669" y="1981200"/>
            <a:ext cx="1216204" cy="533400"/>
          </a:xfrm>
          <a:prstGeom prst="line">
            <a:avLst/>
          </a:prstGeom>
          <a:noFill/>
          <a:ln w="762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H="1" flipV="1">
            <a:off x="7267324" y="3126105"/>
            <a:ext cx="1216204" cy="533400"/>
          </a:xfrm>
          <a:prstGeom prst="line">
            <a:avLst/>
          </a:prstGeom>
          <a:noFill/>
          <a:ln w="762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H="1" flipV="1">
            <a:off x="3931541" y="3392805"/>
            <a:ext cx="1216204" cy="533400"/>
          </a:xfrm>
          <a:prstGeom prst="line">
            <a:avLst/>
          </a:prstGeom>
          <a:noFill/>
          <a:ln w="762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flipH="1" flipV="1">
            <a:off x="307796" y="3939882"/>
            <a:ext cx="1216204" cy="533400"/>
          </a:xfrm>
          <a:prstGeom prst="line">
            <a:avLst/>
          </a:prstGeom>
          <a:no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7055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left)">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5"/>
          <p:cNvSpPr/>
          <p:nvPr/>
        </p:nvSpPr>
        <p:spPr>
          <a:xfrm>
            <a:off x="4580151" y="2465345"/>
            <a:ext cx="922015" cy="3635910"/>
          </a:xfrm>
          <a:custGeom>
            <a:avLst/>
            <a:gdLst>
              <a:gd name="connsiteX0" fmla="*/ 914132 w 922015"/>
              <a:gd name="connsiteY0" fmla="*/ 57138 h 3635910"/>
              <a:gd name="connsiteX1" fmla="*/ 425401 w 922015"/>
              <a:gd name="connsiteY1" fmla="*/ 17724 h 3635910"/>
              <a:gd name="connsiteX2" fmla="*/ 86442 w 922015"/>
              <a:gd name="connsiteY2" fmla="*/ 309386 h 3635910"/>
              <a:gd name="connsiteX3" fmla="*/ 7615 w 922015"/>
              <a:gd name="connsiteY3" fmla="*/ 884827 h 3635910"/>
              <a:gd name="connsiteX4" fmla="*/ 228332 w 922015"/>
              <a:gd name="connsiteY4" fmla="*/ 1846524 h 3635910"/>
              <a:gd name="connsiteX5" fmla="*/ 922015 w 922015"/>
              <a:gd name="connsiteY5" fmla="*/ 3635910 h 363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15" h="3635910">
                <a:moveTo>
                  <a:pt x="914132" y="57138"/>
                </a:moveTo>
                <a:cubicBezTo>
                  <a:pt x="738740" y="16410"/>
                  <a:pt x="563349" y="-24317"/>
                  <a:pt x="425401" y="17724"/>
                </a:cubicBezTo>
                <a:cubicBezTo>
                  <a:pt x="287453" y="59765"/>
                  <a:pt x="156073" y="164869"/>
                  <a:pt x="86442" y="309386"/>
                </a:cubicBezTo>
                <a:cubicBezTo>
                  <a:pt x="16811" y="453903"/>
                  <a:pt x="-16033" y="628637"/>
                  <a:pt x="7615" y="884827"/>
                </a:cubicBezTo>
                <a:cubicBezTo>
                  <a:pt x="31263" y="1141017"/>
                  <a:pt x="75932" y="1388010"/>
                  <a:pt x="228332" y="1846524"/>
                </a:cubicBezTo>
                <a:cubicBezTo>
                  <a:pt x="380732" y="2305038"/>
                  <a:pt x="651373" y="2970474"/>
                  <a:pt x="922015" y="363591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7323083" y="1409638"/>
            <a:ext cx="715887" cy="3800865"/>
          </a:xfrm>
          <a:custGeom>
            <a:avLst/>
            <a:gdLst>
              <a:gd name="connsiteX0" fmla="*/ 0 w 715887"/>
              <a:gd name="connsiteY0" fmla="*/ 190562 h 3800865"/>
              <a:gd name="connsiteX1" fmla="*/ 433551 w 715887"/>
              <a:gd name="connsiteY1" fmla="*/ 1376 h 3800865"/>
              <a:gd name="connsiteX2" fmla="*/ 693683 w 715887"/>
              <a:gd name="connsiteY2" fmla="*/ 277272 h 3800865"/>
              <a:gd name="connsiteX3" fmla="*/ 638503 w 715887"/>
              <a:gd name="connsiteY3" fmla="*/ 1097079 h 3800865"/>
              <a:gd name="connsiteX4" fmla="*/ 134007 w 715887"/>
              <a:gd name="connsiteY4" fmla="*/ 3800865 h 380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87" h="3800865">
                <a:moveTo>
                  <a:pt x="0" y="190562"/>
                </a:moveTo>
                <a:cubicBezTo>
                  <a:pt x="158968" y="88743"/>
                  <a:pt x="317937" y="-13076"/>
                  <a:pt x="433551" y="1376"/>
                </a:cubicBezTo>
                <a:cubicBezTo>
                  <a:pt x="549165" y="15828"/>
                  <a:pt x="659524" y="94655"/>
                  <a:pt x="693683" y="277272"/>
                </a:cubicBezTo>
                <a:cubicBezTo>
                  <a:pt x="727842" y="459889"/>
                  <a:pt x="731782" y="509813"/>
                  <a:pt x="638503" y="1097079"/>
                </a:cubicBezTo>
                <a:cubicBezTo>
                  <a:pt x="545224" y="1684345"/>
                  <a:pt x="339615" y="2742605"/>
                  <a:pt x="134007" y="380086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843308" y="2398218"/>
            <a:ext cx="985492" cy="3710920"/>
          </a:xfrm>
          <a:custGeom>
            <a:avLst/>
            <a:gdLst>
              <a:gd name="connsiteX0" fmla="*/ 985492 w 985492"/>
              <a:gd name="connsiteY0" fmla="*/ 108499 h 3710920"/>
              <a:gd name="connsiteX1" fmla="*/ 575589 w 985492"/>
              <a:gd name="connsiteY1" fmla="*/ 6023 h 3710920"/>
              <a:gd name="connsiteX2" fmla="*/ 189333 w 985492"/>
              <a:gd name="connsiteY2" fmla="*/ 266154 h 3710920"/>
              <a:gd name="connsiteX3" fmla="*/ 147 w 985492"/>
              <a:gd name="connsiteY3" fmla="*/ 928306 h 3710920"/>
              <a:gd name="connsiteX4" fmla="*/ 173568 w 985492"/>
              <a:gd name="connsiteY4" fmla="*/ 2134368 h 3710920"/>
              <a:gd name="connsiteX5" fmla="*/ 867251 w 985492"/>
              <a:gd name="connsiteY5" fmla="*/ 3710920 h 371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92" h="3710920">
                <a:moveTo>
                  <a:pt x="985492" y="108499"/>
                </a:moveTo>
                <a:cubicBezTo>
                  <a:pt x="846887" y="44123"/>
                  <a:pt x="708282" y="-20253"/>
                  <a:pt x="575589" y="6023"/>
                </a:cubicBezTo>
                <a:cubicBezTo>
                  <a:pt x="442896" y="32299"/>
                  <a:pt x="285240" y="112440"/>
                  <a:pt x="189333" y="266154"/>
                </a:cubicBezTo>
                <a:cubicBezTo>
                  <a:pt x="93426" y="419868"/>
                  <a:pt x="2774" y="616937"/>
                  <a:pt x="147" y="928306"/>
                </a:cubicBezTo>
                <a:cubicBezTo>
                  <a:pt x="-2481" y="1239675"/>
                  <a:pt x="29051" y="1670599"/>
                  <a:pt x="173568" y="2134368"/>
                </a:cubicBezTo>
                <a:cubicBezTo>
                  <a:pt x="318085" y="2598137"/>
                  <a:pt x="592668" y="3154528"/>
                  <a:pt x="867251" y="371092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486400" y="677917"/>
            <a:ext cx="933299" cy="3373821"/>
          </a:xfrm>
          <a:custGeom>
            <a:avLst/>
            <a:gdLst>
              <a:gd name="connsiteX0" fmla="*/ 0 w 933299"/>
              <a:gd name="connsiteY0" fmla="*/ 0 h 3373821"/>
              <a:gd name="connsiteX1" fmla="*/ 930166 w 933299"/>
              <a:gd name="connsiteY1" fmla="*/ 1813035 h 3373821"/>
              <a:gd name="connsiteX2" fmla="*/ 244366 w 933299"/>
              <a:gd name="connsiteY2" fmla="*/ 3373821 h 3373821"/>
            </a:gdLst>
            <a:ahLst/>
            <a:cxnLst>
              <a:cxn ang="0">
                <a:pos x="connsiteX0" y="connsiteY0"/>
              </a:cxn>
              <a:cxn ang="0">
                <a:pos x="connsiteX1" y="connsiteY1"/>
              </a:cxn>
              <a:cxn ang="0">
                <a:pos x="connsiteX2" y="connsiteY2"/>
              </a:cxn>
            </a:cxnLst>
            <a:rect l="l" t="t" r="r" b="b"/>
            <a:pathLst>
              <a:path w="933299" h="3373821">
                <a:moveTo>
                  <a:pt x="0" y="0"/>
                </a:moveTo>
                <a:cubicBezTo>
                  <a:pt x="444719" y="625366"/>
                  <a:pt x="889438" y="1250732"/>
                  <a:pt x="930166" y="1813035"/>
                </a:cubicBezTo>
                <a:cubicBezTo>
                  <a:pt x="970894" y="2375338"/>
                  <a:pt x="607630" y="2874579"/>
                  <a:pt x="244366" y="3373821"/>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39985"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3" name="Oval 22"/>
          <p:cNvSpPr/>
          <p:nvPr/>
        </p:nvSpPr>
        <p:spPr>
          <a:xfrm>
            <a:off x="33528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4" name="Oval 23"/>
          <p:cNvSpPr/>
          <p:nvPr/>
        </p:nvSpPr>
        <p:spPr>
          <a:xfrm>
            <a:off x="32766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5" name="Oval 24"/>
          <p:cNvSpPr/>
          <p:nvPr/>
        </p:nvSpPr>
        <p:spPr>
          <a:xfrm>
            <a:off x="14478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6" name="Oval 25"/>
          <p:cNvSpPr/>
          <p:nvPr/>
        </p:nvSpPr>
        <p:spPr>
          <a:xfrm>
            <a:off x="51054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7" name="Oval 26"/>
          <p:cNvSpPr/>
          <p:nvPr/>
        </p:nvSpPr>
        <p:spPr>
          <a:xfrm>
            <a:off x="6934200" y="1447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02061" cy="430887"/>
          </a:xfrm>
          <a:prstGeom prst="rect">
            <a:avLst/>
          </a:prstGeom>
          <a:noFill/>
        </p:spPr>
        <p:txBody>
          <a:bodyPr wrap="none" rtlCol="0">
            <a:spAutoFit/>
          </a:bodyPr>
          <a:lstStyle/>
          <a:p>
            <a:r>
              <a:rPr lang="en-US" sz="2200" i="1" smtClean="0"/>
              <a:t>m</a:t>
            </a:r>
            <a:r>
              <a:rPr lang="en-US" sz="2200" baseline="-25000" dirty="0"/>
              <a:t>2</a:t>
            </a:r>
          </a:p>
        </p:txBody>
      </p:sp>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48" name="Oval 47"/>
          <p:cNvSpPr/>
          <p:nvPr/>
        </p:nvSpPr>
        <p:spPr>
          <a:xfrm>
            <a:off x="14478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9" name="Oval 48"/>
          <p:cNvSpPr/>
          <p:nvPr/>
        </p:nvSpPr>
        <p:spPr>
          <a:xfrm>
            <a:off x="51054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0" name="Oval 49"/>
          <p:cNvSpPr/>
          <p:nvPr/>
        </p:nvSpPr>
        <p:spPr>
          <a:xfrm>
            <a:off x="6934200" y="51054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56" name="Oval 55"/>
          <p:cNvSpPr/>
          <p:nvPr/>
        </p:nvSpPr>
        <p:spPr>
          <a:xfrm>
            <a:off x="15240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7" name="Oval 56"/>
          <p:cNvSpPr/>
          <p:nvPr/>
        </p:nvSpPr>
        <p:spPr>
          <a:xfrm>
            <a:off x="51816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8" name="Oval 57"/>
          <p:cNvSpPr/>
          <p:nvPr/>
        </p:nvSpPr>
        <p:spPr>
          <a:xfrm>
            <a:off x="7010400" y="51816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9" name="Oval 58"/>
          <p:cNvSpPr/>
          <p:nvPr/>
        </p:nvSpPr>
        <p:spPr>
          <a:xfrm>
            <a:off x="5181600" y="3962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0" name="Oval 59"/>
          <p:cNvSpPr/>
          <p:nvPr/>
        </p:nvSpPr>
        <p:spPr>
          <a:xfrm>
            <a:off x="3276600" y="4876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Oval 60"/>
          <p:cNvSpPr/>
          <p:nvPr/>
        </p:nvSpPr>
        <p:spPr>
          <a:xfrm>
            <a:off x="3276600" y="1219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69156"/>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5" name="Straight Connector 54"/>
          <p:cNvCxnSpPr/>
          <p:nvPr/>
        </p:nvCxnSpPr>
        <p:spPr bwMode="auto">
          <a:xfrm>
            <a:off x="3657600" y="5334000"/>
            <a:ext cx="1676400" cy="838200"/>
          </a:xfrm>
          <a:prstGeom prst="line">
            <a:avLst/>
          </a:prstGeom>
          <a:noFill/>
          <a:ln w="25400" cap="flat" cmpd="sng" algn="ctr">
            <a:solidFill>
              <a:srgbClr val="FFC000"/>
            </a:solidFill>
            <a:prstDash val="solid"/>
            <a:round/>
            <a:headEnd type="none" w="med" len="med"/>
            <a:tailEnd type="none" w="med" len="med"/>
          </a:ln>
          <a:effectLst/>
        </p:spPr>
      </p:cxnSp>
      <p:cxnSp>
        <p:nvCxnSpPr>
          <p:cNvPr id="65" name="Straight Connector 64"/>
          <p:cNvCxnSpPr/>
          <p:nvPr/>
        </p:nvCxnSpPr>
        <p:spPr bwMode="auto">
          <a:xfrm flipH="1">
            <a:off x="3595075" y="1688187"/>
            <a:ext cx="1" cy="776526"/>
          </a:xfrm>
          <a:prstGeom prst="line">
            <a:avLst/>
          </a:prstGeom>
          <a:noFill/>
          <a:ln w="25400" cap="flat" cmpd="sng" algn="ctr">
            <a:solidFill>
              <a:srgbClr val="FFC000"/>
            </a:solidFill>
            <a:prstDash val="solid"/>
            <a:round/>
            <a:headEnd type="none" w="med" len="med"/>
            <a:tailEnd type="none" w="med" len="med"/>
          </a:ln>
          <a:effectLst/>
        </p:spPr>
      </p:cxnSp>
      <p:cxnSp>
        <p:nvCxnSpPr>
          <p:cNvPr id="67" name="Straight Connector 66"/>
          <p:cNvCxnSpPr/>
          <p:nvPr/>
        </p:nvCxnSpPr>
        <p:spPr bwMode="auto">
          <a:xfrm flipH="1">
            <a:off x="3820819" y="781725"/>
            <a:ext cx="1655742" cy="838200"/>
          </a:xfrm>
          <a:prstGeom prst="line">
            <a:avLst/>
          </a:prstGeom>
          <a:noFill/>
          <a:ln w="25400" cap="flat" cmpd="sng" algn="ctr">
            <a:solidFill>
              <a:srgbClr val="FFC000"/>
            </a:solidFill>
            <a:prstDash val="dash"/>
            <a:round/>
            <a:headEnd type="none" w="med" len="med"/>
            <a:tailEnd type="none" w="med" len="med"/>
          </a:ln>
          <a:effectLst/>
        </p:spPr>
      </p:cxnSp>
      <p:cxnSp>
        <p:nvCxnSpPr>
          <p:cNvPr id="68" name="Straight Connector 67"/>
          <p:cNvCxnSpPr/>
          <p:nvPr/>
        </p:nvCxnSpPr>
        <p:spPr bwMode="auto">
          <a:xfrm flipH="1">
            <a:off x="3832534" y="4419600"/>
            <a:ext cx="1655742" cy="838200"/>
          </a:xfrm>
          <a:prstGeom prst="line">
            <a:avLst/>
          </a:prstGeom>
          <a:noFill/>
          <a:ln w="25400" cap="flat" cmpd="sng" algn="ctr">
            <a:solidFill>
              <a:srgbClr val="FFC000"/>
            </a:solidFill>
            <a:prstDash val="solid"/>
            <a:round/>
            <a:headEnd type="none" w="med" len="med"/>
            <a:tailEnd type="none" w="med" len="med"/>
          </a:ln>
          <a:effectLst/>
        </p:spPr>
      </p:cxnSp>
      <p:cxnSp>
        <p:nvCxnSpPr>
          <p:cNvPr id="3" name="Straight Connector 2"/>
          <p:cNvCxnSpPr/>
          <p:nvPr/>
        </p:nvCxnSpPr>
        <p:spPr bwMode="auto">
          <a:xfrm flipH="1" flipV="1">
            <a:off x="5731669" y="1981200"/>
            <a:ext cx="1216204" cy="533400"/>
          </a:xfrm>
          <a:prstGeom prst="line">
            <a:avLst/>
          </a:prstGeom>
          <a:noFill/>
          <a:ln w="762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H="1" flipV="1">
            <a:off x="7267324" y="3126105"/>
            <a:ext cx="1216204" cy="533400"/>
          </a:xfrm>
          <a:prstGeom prst="line">
            <a:avLst/>
          </a:prstGeom>
          <a:noFill/>
          <a:ln w="762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H="1" flipV="1">
            <a:off x="3931541" y="3392805"/>
            <a:ext cx="1216204" cy="533400"/>
          </a:xfrm>
          <a:prstGeom prst="line">
            <a:avLst/>
          </a:prstGeom>
          <a:noFill/>
          <a:ln w="762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flipH="1" flipV="1">
            <a:off x="307796" y="3939882"/>
            <a:ext cx="1216204" cy="533400"/>
          </a:xfrm>
          <a:prstGeom prst="line">
            <a:avLst/>
          </a:prstGeom>
          <a:no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1338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3" fill="hold" grpId="0" nodeType="afterEffect">
                                  <p:stCondLst>
                                    <p:cond delay="0"/>
                                  </p:stCondLst>
                                  <p:childTnLst>
                                    <p:anim calcmode="lin" valueType="num">
                                      <p:cBhvr additive="base">
                                        <p:cTn id="6" dur="1000"/>
                                        <p:tgtEl>
                                          <p:spTgt spid="64"/>
                                        </p:tgtEl>
                                        <p:attrNameLst>
                                          <p:attrName>ppt_x</p:attrName>
                                        </p:attrNameLst>
                                      </p:cBhvr>
                                      <p:tavLst>
                                        <p:tav tm="0">
                                          <p:val>
                                            <p:strVal val="ppt_x"/>
                                          </p:val>
                                        </p:tav>
                                        <p:tav tm="100000">
                                          <p:val>
                                            <p:strVal val="1+ppt_w/2"/>
                                          </p:val>
                                        </p:tav>
                                      </p:tavLst>
                                    </p:anim>
                                    <p:anim calcmode="lin" valueType="num">
                                      <p:cBhvr additive="base">
                                        <p:cTn id="7" dur="1000"/>
                                        <p:tgtEl>
                                          <p:spTgt spid="64"/>
                                        </p:tgtEl>
                                        <p:attrNameLst>
                                          <p:attrName>ppt_y</p:attrName>
                                        </p:attrNameLst>
                                      </p:cBhvr>
                                      <p:tavLst>
                                        <p:tav tm="0">
                                          <p:val>
                                            <p:strVal val="ppt_y"/>
                                          </p:val>
                                        </p:tav>
                                        <p:tav tm="100000">
                                          <p:val>
                                            <p:strVal val="0-ppt_h/2"/>
                                          </p:val>
                                        </p:tav>
                                      </p:tavLst>
                                    </p:anim>
                                    <p:set>
                                      <p:cBhvr>
                                        <p:cTn id="8" dur="1" fill="hold">
                                          <p:stCondLst>
                                            <p:cond delay="999"/>
                                          </p:stCondLst>
                                        </p:cTn>
                                        <p:tgtEl>
                                          <p:spTgt spid="64"/>
                                        </p:tgtEl>
                                        <p:attrNameLst>
                                          <p:attrName>style.visibility</p:attrName>
                                        </p:attrNameLst>
                                      </p:cBhvr>
                                      <p:to>
                                        <p:strVal val="hidden"/>
                                      </p:to>
                                    </p:set>
                                  </p:childTnLst>
                                </p:cTn>
                              </p:par>
                              <p:par>
                                <p:cTn id="9" presetID="2" presetClass="exit" presetSubtype="3" fill="hold" nodeType="withEffect">
                                  <p:stCondLst>
                                    <p:cond delay="0"/>
                                  </p:stCondLst>
                                  <p:childTnLst>
                                    <p:anim calcmode="lin" valueType="num">
                                      <p:cBhvr additive="base">
                                        <p:cTn id="10" dur="1000"/>
                                        <p:tgtEl>
                                          <p:spTgt spid="71"/>
                                        </p:tgtEl>
                                        <p:attrNameLst>
                                          <p:attrName>ppt_x</p:attrName>
                                        </p:attrNameLst>
                                      </p:cBhvr>
                                      <p:tavLst>
                                        <p:tav tm="0">
                                          <p:val>
                                            <p:strVal val="ppt_x"/>
                                          </p:val>
                                        </p:tav>
                                        <p:tav tm="100000">
                                          <p:val>
                                            <p:strVal val="1+ppt_w/2"/>
                                          </p:val>
                                        </p:tav>
                                      </p:tavLst>
                                    </p:anim>
                                    <p:anim calcmode="lin" valueType="num">
                                      <p:cBhvr additive="base">
                                        <p:cTn id="11" dur="1000"/>
                                        <p:tgtEl>
                                          <p:spTgt spid="71"/>
                                        </p:tgtEl>
                                        <p:attrNameLst>
                                          <p:attrName>ppt_y</p:attrName>
                                        </p:attrNameLst>
                                      </p:cBhvr>
                                      <p:tavLst>
                                        <p:tav tm="0">
                                          <p:val>
                                            <p:strVal val="ppt_y"/>
                                          </p:val>
                                        </p:tav>
                                        <p:tav tm="100000">
                                          <p:val>
                                            <p:strVal val="0-ppt_h/2"/>
                                          </p:val>
                                        </p:tav>
                                      </p:tavLst>
                                    </p:anim>
                                    <p:set>
                                      <p:cBhvr>
                                        <p:cTn id="12" dur="1" fill="hold">
                                          <p:stCondLst>
                                            <p:cond delay="999"/>
                                          </p:stCondLst>
                                        </p:cTn>
                                        <p:tgtEl>
                                          <p:spTgt spid="71"/>
                                        </p:tgtEl>
                                        <p:attrNameLst>
                                          <p:attrName>style.visibility</p:attrName>
                                        </p:attrNameLst>
                                      </p:cBhvr>
                                      <p:to>
                                        <p:strVal val="hidden"/>
                                      </p:to>
                                    </p:set>
                                  </p:childTnLst>
                                </p:cTn>
                              </p:par>
                              <p:par>
                                <p:cTn id="13" presetID="2" presetClass="exit" presetSubtype="3" fill="hold" nodeType="withEffect">
                                  <p:stCondLst>
                                    <p:cond delay="0"/>
                                  </p:stCondLst>
                                  <p:childTnLst>
                                    <p:anim calcmode="lin" valueType="num">
                                      <p:cBhvr additive="base">
                                        <p:cTn id="14" dur="1000"/>
                                        <p:tgtEl>
                                          <p:spTgt spid="70"/>
                                        </p:tgtEl>
                                        <p:attrNameLst>
                                          <p:attrName>ppt_x</p:attrName>
                                        </p:attrNameLst>
                                      </p:cBhvr>
                                      <p:tavLst>
                                        <p:tav tm="0">
                                          <p:val>
                                            <p:strVal val="ppt_x"/>
                                          </p:val>
                                        </p:tav>
                                        <p:tav tm="100000">
                                          <p:val>
                                            <p:strVal val="1+ppt_w/2"/>
                                          </p:val>
                                        </p:tav>
                                      </p:tavLst>
                                    </p:anim>
                                    <p:anim calcmode="lin" valueType="num">
                                      <p:cBhvr additive="base">
                                        <p:cTn id="15" dur="1000"/>
                                        <p:tgtEl>
                                          <p:spTgt spid="70"/>
                                        </p:tgtEl>
                                        <p:attrNameLst>
                                          <p:attrName>ppt_y</p:attrName>
                                        </p:attrNameLst>
                                      </p:cBhvr>
                                      <p:tavLst>
                                        <p:tav tm="0">
                                          <p:val>
                                            <p:strVal val="ppt_y"/>
                                          </p:val>
                                        </p:tav>
                                        <p:tav tm="100000">
                                          <p:val>
                                            <p:strVal val="0-ppt_h/2"/>
                                          </p:val>
                                        </p:tav>
                                      </p:tavLst>
                                    </p:anim>
                                    <p:set>
                                      <p:cBhvr>
                                        <p:cTn id="16" dur="1" fill="hold">
                                          <p:stCondLst>
                                            <p:cond delay="999"/>
                                          </p:stCondLst>
                                        </p:cTn>
                                        <p:tgtEl>
                                          <p:spTgt spid="70"/>
                                        </p:tgtEl>
                                        <p:attrNameLst>
                                          <p:attrName>style.visibility</p:attrName>
                                        </p:attrNameLst>
                                      </p:cBhvr>
                                      <p:to>
                                        <p:strVal val="hidden"/>
                                      </p:to>
                                    </p:set>
                                  </p:childTnLst>
                                </p:cTn>
                              </p:par>
                              <p:par>
                                <p:cTn id="17" presetID="2" presetClass="exit" presetSubtype="3" fill="hold" grpId="0" nodeType="withEffect">
                                  <p:stCondLst>
                                    <p:cond delay="0"/>
                                  </p:stCondLst>
                                  <p:childTnLst>
                                    <p:anim calcmode="lin" valueType="num">
                                      <p:cBhvr additive="base">
                                        <p:cTn id="18" dur="1000"/>
                                        <p:tgtEl>
                                          <p:spTgt spid="66"/>
                                        </p:tgtEl>
                                        <p:attrNameLst>
                                          <p:attrName>ppt_x</p:attrName>
                                        </p:attrNameLst>
                                      </p:cBhvr>
                                      <p:tavLst>
                                        <p:tav tm="0">
                                          <p:val>
                                            <p:strVal val="ppt_x"/>
                                          </p:val>
                                        </p:tav>
                                        <p:tav tm="100000">
                                          <p:val>
                                            <p:strVal val="1+ppt_w/2"/>
                                          </p:val>
                                        </p:tav>
                                      </p:tavLst>
                                    </p:anim>
                                    <p:anim calcmode="lin" valueType="num">
                                      <p:cBhvr additive="base">
                                        <p:cTn id="19" dur="1000"/>
                                        <p:tgtEl>
                                          <p:spTgt spid="66"/>
                                        </p:tgtEl>
                                        <p:attrNameLst>
                                          <p:attrName>ppt_y</p:attrName>
                                        </p:attrNameLst>
                                      </p:cBhvr>
                                      <p:tavLst>
                                        <p:tav tm="0">
                                          <p:val>
                                            <p:strVal val="ppt_y"/>
                                          </p:val>
                                        </p:tav>
                                        <p:tav tm="100000">
                                          <p:val>
                                            <p:strVal val="0-ppt_h/2"/>
                                          </p:val>
                                        </p:tav>
                                      </p:tavLst>
                                    </p:anim>
                                    <p:set>
                                      <p:cBhvr>
                                        <p:cTn id="20" dur="1" fill="hold">
                                          <p:stCondLst>
                                            <p:cond delay="999"/>
                                          </p:stCondLst>
                                        </p:cTn>
                                        <p:tgtEl>
                                          <p:spTgt spid="66"/>
                                        </p:tgtEl>
                                        <p:attrNameLst>
                                          <p:attrName>style.visibility</p:attrName>
                                        </p:attrNameLst>
                                      </p:cBhvr>
                                      <p:to>
                                        <p:strVal val="hidden"/>
                                      </p:to>
                                    </p:set>
                                  </p:childTnLst>
                                </p:cTn>
                              </p:par>
                              <p:par>
                                <p:cTn id="21" presetID="2" presetClass="exit" presetSubtype="3" fill="hold" grpId="0" nodeType="withEffect">
                                  <p:stCondLst>
                                    <p:cond delay="0"/>
                                  </p:stCondLst>
                                  <p:childTnLst>
                                    <p:anim calcmode="lin" valueType="num">
                                      <p:cBhvr additive="base">
                                        <p:cTn id="22" dur="1000"/>
                                        <p:tgtEl>
                                          <p:spTgt spid="62"/>
                                        </p:tgtEl>
                                        <p:attrNameLst>
                                          <p:attrName>ppt_x</p:attrName>
                                        </p:attrNameLst>
                                      </p:cBhvr>
                                      <p:tavLst>
                                        <p:tav tm="0">
                                          <p:val>
                                            <p:strVal val="ppt_x"/>
                                          </p:val>
                                        </p:tav>
                                        <p:tav tm="100000">
                                          <p:val>
                                            <p:strVal val="1+ppt_w/2"/>
                                          </p:val>
                                        </p:tav>
                                      </p:tavLst>
                                    </p:anim>
                                    <p:anim calcmode="lin" valueType="num">
                                      <p:cBhvr additive="base">
                                        <p:cTn id="23" dur="1000"/>
                                        <p:tgtEl>
                                          <p:spTgt spid="62"/>
                                        </p:tgtEl>
                                        <p:attrNameLst>
                                          <p:attrName>ppt_y</p:attrName>
                                        </p:attrNameLst>
                                      </p:cBhvr>
                                      <p:tavLst>
                                        <p:tav tm="0">
                                          <p:val>
                                            <p:strVal val="ppt_y"/>
                                          </p:val>
                                        </p:tav>
                                        <p:tav tm="100000">
                                          <p:val>
                                            <p:strVal val="0-ppt_h/2"/>
                                          </p:val>
                                        </p:tav>
                                      </p:tavLst>
                                    </p:anim>
                                    <p:set>
                                      <p:cBhvr>
                                        <p:cTn id="24" dur="1" fill="hold">
                                          <p:stCondLst>
                                            <p:cond delay="999"/>
                                          </p:stCondLst>
                                        </p:cTn>
                                        <p:tgtEl>
                                          <p:spTgt spid="62"/>
                                        </p:tgtEl>
                                        <p:attrNameLst>
                                          <p:attrName>style.visibility</p:attrName>
                                        </p:attrNameLst>
                                      </p:cBhvr>
                                      <p:to>
                                        <p:strVal val="hidden"/>
                                      </p:to>
                                    </p:set>
                                  </p:childTnLst>
                                </p:cTn>
                              </p:par>
                              <p:par>
                                <p:cTn id="25" presetID="2" presetClass="exit" presetSubtype="3" fill="hold" nodeType="withEffect">
                                  <p:stCondLst>
                                    <p:cond delay="0"/>
                                  </p:stCondLst>
                                  <p:childTnLst>
                                    <p:anim calcmode="lin" valueType="num">
                                      <p:cBhvr additive="base">
                                        <p:cTn id="26" dur="1000"/>
                                        <p:tgtEl>
                                          <p:spTgt spid="3"/>
                                        </p:tgtEl>
                                        <p:attrNameLst>
                                          <p:attrName>ppt_x</p:attrName>
                                        </p:attrNameLst>
                                      </p:cBhvr>
                                      <p:tavLst>
                                        <p:tav tm="0">
                                          <p:val>
                                            <p:strVal val="ppt_x"/>
                                          </p:val>
                                        </p:tav>
                                        <p:tav tm="100000">
                                          <p:val>
                                            <p:strVal val="1+ppt_w/2"/>
                                          </p:val>
                                        </p:tav>
                                      </p:tavLst>
                                    </p:anim>
                                    <p:anim calcmode="lin" valueType="num">
                                      <p:cBhvr additive="base">
                                        <p:cTn id="27" dur="1000"/>
                                        <p:tgtEl>
                                          <p:spTgt spid="3"/>
                                        </p:tgtEl>
                                        <p:attrNameLst>
                                          <p:attrName>ppt_y</p:attrName>
                                        </p:attrNameLst>
                                      </p:cBhvr>
                                      <p:tavLst>
                                        <p:tav tm="0">
                                          <p:val>
                                            <p:strVal val="ppt_y"/>
                                          </p:val>
                                        </p:tav>
                                        <p:tav tm="100000">
                                          <p:val>
                                            <p:strVal val="0-ppt_h/2"/>
                                          </p:val>
                                        </p:tav>
                                      </p:tavLst>
                                    </p:anim>
                                    <p:set>
                                      <p:cBhvr>
                                        <p:cTn id="28" dur="1" fill="hold">
                                          <p:stCondLst>
                                            <p:cond delay="999"/>
                                          </p:stCondLst>
                                        </p:cTn>
                                        <p:tgtEl>
                                          <p:spTgt spid="3"/>
                                        </p:tgtEl>
                                        <p:attrNameLst>
                                          <p:attrName>style.visibility</p:attrName>
                                        </p:attrNameLst>
                                      </p:cBhvr>
                                      <p:to>
                                        <p:strVal val="hidden"/>
                                      </p:to>
                                    </p:set>
                                  </p:childTnLst>
                                </p:cTn>
                              </p:par>
                              <p:par>
                                <p:cTn id="29" presetID="2" presetClass="exit" presetSubtype="3" fill="hold" grpId="0" nodeType="withEffect">
                                  <p:stCondLst>
                                    <p:cond delay="0"/>
                                  </p:stCondLst>
                                  <p:childTnLst>
                                    <p:anim calcmode="lin" valueType="num">
                                      <p:cBhvr additive="base">
                                        <p:cTn id="30" dur="1000"/>
                                        <p:tgtEl>
                                          <p:spTgt spid="63"/>
                                        </p:tgtEl>
                                        <p:attrNameLst>
                                          <p:attrName>ppt_x</p:attrName>
                                        </p:attrNameLst>
                                      </p:cBhvr>
                                      <p:tavLst>
                                        <p:tav tm="0">
                                          <p:val>
                                            <p:strVal val="ppt_x"/>
                                          </p:val>
                                        </p:tav>
                                        <p:tav tm="100000">
                                          <p:val>
                                            <p:strVal val="1+ppt_w/2"/>
                                          </p:val>
                                        </p:tav>
                                      </p:tavLst>
                                    </p:anim>
                                    <p:anim calcmode="lin" valueType="num">
                                      <p:cBhvr additive="base">
                                        <p:cTn id="31" dur="1000"/>
                                        <p:tgtEl>
                                          <p:spTgt spid="63"/>
                                        </p:tgtEl>
                                        <p:attrNameLst>
                                          <p:attrName>ppt_y</p:attrName>
                                        </p:attrNameLst>
                                      </p:cBhvr>
                                      <p:tavLst>
                                        <p:tav tm="0">
                                          <p:val>
                                            <p:strVal val="ppt_y"/>
                                          </p:val>
                                        </p:tav>
                                        <p:tav tm="100000">
                                          <p:val>
                                            <p:strVal val="0-ppt_h/2"/>
                                          </p:val>
                                        </p:tav>
                                      </p:tavLst>
                                    </p:anim>
                                    <p:set>
                                      <p:cBhvr>
                                        <p:cTn id="32" dur="1" fill="hold">
                                          <p:stCondLst>
                                            <p:cond delay="999"/>
                                          </p:stCondLst>
                                        </p:cTn>
                                        <p:tgtEl>
                                          <p:spTgt spid="63"/>
                                        </p:tgtEl>
                                        <p:attrNameLst>
                                          <p:attrName>style.visibility</p:attrName>
                                        </p:attrNameLst>
                                      </p:cBhvr>
                                      <p:to>
                                        <p:strVal val="hidden"/>
                                      </p:to>
                                    </p:set>
                                  </p:childTnLst>
                                </p:cTn>
                              </p:par>
                              <p:par>
                                <p:cTn id="33" presetID="2" presetClass="exit" presetSubtype="3" fill="hold" nodeType="withEffect">
                                  <p:stCondLst>
                                    <p:cond delay="0"/>
                                  </p:stCondLst>
                                  <p:childTnLst>
                                    <p:anim calcmode="lin" valueType="num">
                                      <p:cBhvr additive="base">
                                        <p:cTn id="34" dur="1000"/>
                                        <p:tgtEl>
                                          <p:spTgt spid="69"/>
                                        </p:tgtEl>
                                        <p:attrNameLst>
                                          <p:attrName>ppt_x</p:attrName>
                                        </p:attrNameLst>
                                      </p:cBhvr>
                                      <p:tavLst>
                                        <p:tav tm="0">
                                          <p:val>
                                            <p:strVal val="ppt_x"/>
                                          </p:val>
                                        </p:tav>
                                        <p:tav tm="100000">
                                          <p:val>
                                            <p:strVal val="1+ppt_w/2"/>
                                          </p:val>
                                        </p:tav>
                                      </p:tavLst>
                                    </p:anim>
                                    <p:anim calcmode="lin" valueType="num">
                                      <p:cBhvr additive="base">
                                        <p:cTn id="35" dur="1000"/>
                                        <p:tgtEl>
                                          <p:spTgt spid="69"/>
                                        </p:tgtEl>
                                        <p:attrNameLst>
                                          <p:attrName>ppt_y</p:attrName>
                                        </p:attrNameLst>
                                      </p:cBhvr>
                                      <p:tavLst>
                                        <p:tav tm="0">
                                          <p:val>
                                            <p:strVal val="ppt_y"/>
                                          </p:val>
                                        </p:tav>
                                        <p:tav tm="100000">
                                          <p:val>
                                            <p:strVal val="0-ppt_h/2"/>
                                          </p:val>
                                        </p:tav>
                                      </p:tavLst>
                                    </p:anim>
                                    <p:set>
                                      <p:cBhvr>
                                        <p:cTn id="36" dur="1" fill="hold">
                                          <p:stCondLst>
                                            <p:cond delay="9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3" grpId="0" animBg="1"/>
      <p:bldP spid="64" grpId="0" animBg="1"/>
      <p:bldP spid="62" grpId="0"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47800"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3" name="Oval 22"/>
          <p:cNvSpPr/>
          <p:nvPr/>
        </p:nvSpPr>
        <p:spPr>
          <a:xfrm>
            <a:off x="33528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4" name="Oval 23"/>
          <p:cNvSpPr/>
          <p:nvPr/>
        </p:nvSpPr>
        <p:spPr>
          <a:xfrm>
            <a:off x="32766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5" name="Oval 24"/>
          <p:cNvSpPr/>
          <p:nvPr/>
        </p:nvSpPr>
        <p:spPr>
          <a:xfrm>
            <a:off x="14478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6" name="Oval 25"/>
          <p:cNvSpPr/>
          <p:nvPr/>
        </p:nvSpPr>
        <p:spPr>
          <a:xfrm>
            <a:off x="51054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7" name="Oval 26"/>
          <p:cNvSpPr/>
          <p:nvPr/>
        </p:nvSpPr>
        <p:spPr>
          <a:xfrm>
            <a:off x="6934200" y="1447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24503" cy="430887"/>
          </a:xfrm>
          <a:prstGeom prst="rect">
            <a:avLst/>
          </a:prstGeom>
          <a:noFill/>
        </p:spPr>
        <p:txBody>
          <a:bodyPr wrap="none" rtlCol="0">
            <a:spAutoFit/>
          </a:bodyPr>
          <a:lstStyle/>
          <a:p>
            <a:r>
              <a:rPr lang="en-US" sz="2200" i="1" dirty="0" smtClean="0"/>
              <a:t>m</a:t>
            </a:r>
            <a:r>
              <a:rPr lang="en-US" sz="2200" baseline="-25000" dirty="0"/>
              <a:t>2</a:t>
            </a:r>
          </a:p>
        </p:txBody>
      </p:sp>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48" name="Oval 47"/>
          <p:cNvSpPr/>
          <p:nvPr/>
        </p:nvSpPr>
        <p:spPr>
          <a:xfrm>
            <a:off x="14478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9" name="Oval 48"/>
          <p:cNvSpPr/>
          <p:nvPr/>
        </p:nvSpPr>
        <p:spPr>
          <a:xfrm>
            <a:off x="51054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0" name="Oval 49"/>
          <p:cNvSpPr/>
          <p:nvPr/>
        </p:nvSpPr>
        <p:spPr>
          <a:xfrm>
            <a:off x="6934200" y="51054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56" name="Oval 55"/>
          <p:cNvSpPr/>
          <p:nvPr/>
        </p:nvSpPr>
        <p:spPr>
          <a:xfrm>
            <a:off x="15240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7" name="Oval 56"/>
          <p:cNvSpPr/>
          <p:nvPr/>
        </p:nvSpPr>
        <p:spPr>
          <a:xfrm>
            <a:off x="51816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8" name="Oval 57"/>
          <p:cNvSpPr/>
          <p:nvPr/>
        </p:nvSpPr>
        <p:spPr>
          <a:xfrm>
            <a:off x="7010400" y="51816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9" name="Oval 58"/>
          <p:cNvSpPr/>
          <p:nvPr/>
        </p:nvSpPr>
        <p:spPr>
          <a:xfrm>
            <a:off x="5181600" y="3962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0" name="Oval 59"/>
          <p:cNvSpPr/>
          <p:nvPr/>
        </p:nvSpPr>
        <p:spPr>
          <a:xfrm>
            <a:off x="3276600" y="4876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Oval 60"/>
          <p:cNvSpPr/>
          <p:nvPr/>
        </p:nvSpPr>
        <p:spPr>
          <a:xfrm>
            <a:off x="3276600" y="1219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69156"/>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5" name="Oval 54"/>
          <p:cNvSpPr/>
          <p:nvPr/>
        </p:nvSpPr>
        <p:spPr>
          <a:xfrm>
            <a:off x="5181600" y="3048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5" name="Oval 64"/>
          <p:cNvSpPr/>
          <p:nvPr/>
        </p:nvSpPr>
        <p:spPr>
          <a:xfrm>
            <a:off x="15240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7" name="Oval 66"/>
          <p:cNvSpPr/>
          <p:nvPr/>
        </p:nvSpPr>
        <p:spPr>
          <a:xfrm>
            <a:off x="51816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8" name="Oval 67"/>
          <p:cNvSpPr/>
          <p:nvPr/>
        </p:nvSpPr>
        <p:spPr>
          <a:xfrm>
            <a:off x="7010400" y="1524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62" name="Straight Connector 61"/>
          <p:cNvCxnSpPr/>
          <p:nvPr/>
        </p:nvCxnSpPr>
        <p:spPr bwMode="auto">
          <a:xfrm>
            <a:off x="3657600" y="5334000"/>
            <a:ext cx="1676400" cy="838200"/>
          </a:xfrm>
          <a:prstGeom prst="line">
            <a:avLst/>
          </a:prstGeom>
          <a:noFill/>
          <a:ln w="25400" cap="flat" cmpd="sng" algn="ctr">
            <a:solidFill>
              <a:srgbClr val="FFC000"/>
            </a:solidFill>
            <a:prstDash val="solid"/>
            <a:round/>
            <a:headEnd type="none" w="med" len="med"/>
            <a:tailEnd type="none" w="med" len="med"/>
          </a:ln>
          <a:effectLst/>
        </p:spPr>
      </p:cxnSp>
      <p:cxnSp>
        <p:nvCxnSpPr>
          <p:cNvPr id="63" name="Straight Connector 62"/>
          <p:cNvCxnSpPr/>
          <p:nvPr/>
        </p:nvCxnSpPr>
        <p:spPr bwMode="auto">
          <a:xfrm flipH="1">
            <a:off x="3595075" y="1688187"/>
            <a:ext cx="1" cy="776526"/>
          </a:xfrm>
          <a:prstGeom prst="line">
            <a:avLst/>
          </a:prstGeom>
          <a:noFill/>
          <a:ln w="25400" cap="flat" cmpd="sng" algn="ctr">
            <a:solidFill>
              <a:srgbClr val="FFC000"/>
            </a:solidFill>
            <a:prstDash val="solid"/>
            <a:round/>
            <a:headEnd type="none" w="med" len="med"/>
            <a:tailEnd type="none" w="med" len="med"/>
          </a:ln>
          <a:effectLst/>
        </p:spPr>
      </p:cxnSp>
      <p:cxnSp>
        <p:nvCxnSpPr>
          <p:cNvPr id="64" name="Straight Connector 63"/>
          <p:cNvCxnSpPr/>
          <p:nvPr/>
        </p:nvCxnSpPr>
        <p:spPr bwMode="auto">
          <a:xfrm flipH="1">
            <a:off x="3820819" y="781725"/>
            <a:ext cx="1655742" cy="838200"/>
          </a:xfrm>
          <a:prstGeom prst="line">
            <a:avLst/>
          </a:prstGeom>
          <a:noFill/>
          <a:ln w="25400" cap="flat" cmpd="sng" algn="ctr">
            <a:solidFill>
              <a:srgbClr val="FFC000"/>
            </a:solidFill>
            <a:prstDash val="dash"/>
            <a:round/>
            <a:headEnd type="none" w="med" len="med"/>
            <a:tailEnd type="none" w="med" len="med"/>
          </a:ln>
          <a:effectLst/>
        </p:spPr>
      </p:cxnSp>
      <p:cxnSp>
        <p:nvCxnSpPr>
          <p:cNvPr id="66" name="Straight Connector 65"/>
          <p:cNvCxnSpPr/>
          <p:nvPr/>
        </p:nvCxnSpPr>
        <p:spPr bwMode="auto">
          <a:xfrm flipH="1">
            <a:off x="3832534" y="4419600"/>
            <a:ext cx="1655742" cy="838200"/>
          </a:xfrm>
          <a:prstGeom prst="line">
            <a:avLst/>
          </a:prstGeom>
          <a:noFill/>
          <a:ln w="254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311493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0-#ppt_w/2"/>
                                          </p:val>
                                        </p:tav>
                                        <p:tav tm="100000">
                                          <p:val>
                                            <p:strVal val="#ppt_x"/>
                                          </p:val>
                                        </p:tav>
                                      </p:tavLst>
                                    </p:anim>
                                    <p:anim calcmode="lin" valueType="num">
                                      <p:cBhvr additive="base">
                                        <p:cTn id="16" dur="500" fill="hold"/>
                                        <p:tgtEl>
                                          <p:spTgt spid="6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0-#ppt_w/2"/>
                                          </p:val>
                                        </p:tav>
                                        <p:tav tm="100000">
                                          <p:val>
                                            <p:strVal val="#ppt_x"/>
                                          </p:val>
                                        </p:tav>
                                      </p:tavLst>
                                    </p:anim>
                                    <p:anim calcmode="lin" valueType="num">
                                      <p:cBhvr additive="base">
                                        <p:cTn id="20"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5" grpId="0" animBg="1"/>
      <p:bldP spid="67" grpId="0" animBg="1"/>
      <p:bldP spid="68"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47800"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3" name="Oval 22"/>
          <p:cNvSpPr/>
          <p:nvPr/>
        </p:nvSpPr>
        <p:spPr>
          <a:xfrm>
            <a:off x="33528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4" name="Oval 23"/>
          <p:cNvSpPr/>
          <p:nvPr/>
        </p:nvSpPr>
        <p:spPr>
          <a:xfrm>
            <a:off x="32766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5" name="Oval 24"/>
          <p:cNvSpPr/>
          <p:nvPr/>
        </p:nvSpPr>
        <p:spPr>
          <a:xfrm>
            <a:off x="14478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6" name="Oval 25"/>
          <p:cNvSpPr/>
          <p:nvPr/>
        </p:nvSpPr>
        <p:spPr>
          <a:xfrm>
            <a:off x="51054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7" name="Oval 26"/>
          <p:cNvSpPr/>
          <p:nvPr/>
        </p:nvSpPr>
        <p:spPr>
          <a:xfrm>
            <a:off x="6934200" y="1447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24503" cy="430887"/>
          </a:xfrm>
          <a:prstGeom prst="rect">
            <a:avLst/>
          </a:prstGeom>
          <a:noFill/>
        </p:spPr>
        <p:txBody>
          <a:bodyPr wrap="none" rtlCol="0">
            <a:spAutoFit/>
          </a:bodyPr>
          <a:lstStyle/>
          <a:p>
            <a:r>
              <a:rPr lang="en-US" sz="2200" i="1" dirty="0" smtClean="0"/>
              <a:t>m</a:t>
            </a:r>
            <a:r>
              <a:rPr lang="en-US" sz="2200" baseline="-25000" dirty="0"/>
              <a:t>2</a:t>
            </a:r>
          </a:p>
        </p:txBody>
      </p:sp>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48" name="Oval 47"/>
          <p:cNvSpPr/>
          <p:nvPr/>
        </p:nvSpPr>
        <p:spPr>
          <a:xfrm>
            <a:off x="14478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9" name="Oval 48"/>
          <p:cNvSpPr/>
          <p:nvPr/>
        </p:nvSpPr>
        <p:spPr>
          <a:xfrm>
            <a:off x="51054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0" name="Oval 49"/>
          <p:cNvSpPr/>
          <p:nvPr/>
        </p:nvSpPr>
        <p:spPr>
          <a:xfrm>
            <a:off x="6934200" y="51054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56" name="Oval 55"/>
          <p:cNvSpPr/>
          <p:nvPr/>
        </p:nvSpPr>
        <p:spPr>
          <a:xfrm>
            <a:off x="15240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7" name="Oval 56"/>
          <p:cNvSpPr/>
          <p:nvPr/>
        </p:nvSpPr>
        <p:spPr>
          <a:xfrm>
            <a:off x="51816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8" name="Oval 57"/>
          <p:cNvSpPr/>
          <p:nvPr/>
        </p:nvSpPr>
        <p:spPr>
          <a:xfrm>
            <a:off x="7010400" y="51816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9" name="Oval 58"/>
          <p:cNvSpPr/>
          <p:nvPr/>
        </p:nvSpPr>
        <p:spPr>
          <a:xfrm>
            <a:off x="5181600" y="3962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0" name="Oval 59"/>
          <p:cNvSpPr/>
          <p:nvPr/>
        </p:nvSpPr>
        <p:spPr>
          <a:xfrm>
            <a:off x="3276600" y="4876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Oval 60"/>
          <p:cNvSpPr/>
          <p:nvPr/>
        </p:nvSpPr>
        <p:spPr>
          <a:xfrm>
            <a:off x="3276600" y="1219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69156"/>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5" name="Oval 54"/>
          <p:cNvSpPr/>
          <p:nvPr/>
        </p:nvSpPr>
        <p:spPr>
          <a:xfrm>
            <a:off x="5181600" y="3048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5" name="Oval 64"/>
          <p:cNvSpPr/>
          <p:nvPr/>
        </p:nvSpPr>
        <p:spPr>
          <a:xfrm>
            <a:off x="15240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7" name="Oval 66"/>
          <p:cNvSpPr/>
          <p:nvPr/>
        </p:nvSpPr>
        <p:spPr>
          <a:xfrm>
            <a:off x="51816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8" name="Oval 67"/>
          <p:cNvSpPr/>
          <p:nvPr/>
        </p:nvSpPr>
        <p:spPr>
          <a:xfrm>
            <a:off x="7010400" y="1524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69" name="Straight Connector 68"/>
          <p:cNvCxnSpPr/>
          <p:nvPr/>
        </p:nvCxnSpPr>
        <p:spPr bwMode="auto">
          <a:xfrm>
            <a:off x="3657600" y="5334000"/>
            <a:ext cx="1676400" cy="838200"/>
          </a:xfrm>
          <a:prstGeom prst="line">
            <a:avLst/>
          </a:prstGeom>
          <a:noFill/>
          <a:ln w="25400" cap="flat" cmpd="sng" algn="ctr">
            <a:solidFill>
              <a:srgbClr val="FFC000"/>
            </a:solidFill>
            <a:prstDash val="solid"/>
            <a:round/>
            <a:headEnd type="none" w="med" len="med"/>
            <a:tailEnd type="none" w="med" len="med"/>
          </a:ln>
          <a:effectLst/>
        </p:spPr>
      </p:cxnSp>
      <p:cxnSp>
        <p:nvCxnSpPr>
          <p:cNvPr id="70" name="Straight Connector 69"/>
          <p:cNvCxnSpPr/>
          <p:nvPr/>
        </p:nvCxnSpPr>
        <p:spPr bwMode="auto">
          <a:xfrm flipH="1">
            <a:off x="3595075" y="1688187"/>
            <a:ext cx="1" cy="776526"/>
          </a:xfrm>
          <a:prstGeom prst="line">
            <a:avLst/>
          </a:prstGeom>
          <a:noFill/>
          <a:ln w="25400" cap="flat" cmpd="sng" algn="ctr">
            <a:solidFill>
              <a:srgbClr val="FFC000"/>
            </a:solidFill>
            <a:prstDash val="solid"/>
            <a:round/>
            <a:headEnd type="none" w="med" len="med"/>
            <a:tailEnd type="none" w="med" len="med"/>
          </a:ln>
          <a:effectLst/>
        </p:spPr>
      </p:cxnSp>
      <p:cxnSp>
        <p:nvCxnSpPr>
          <p:cNvPr id="71" name="Straight Connector 70"/>
          <p:cNvCxnSpPr/>
          <p:nvPr/>
        </p:nvCxnSpPr>
        <p:spPr bwMode="auto">
          <a:xfrm flipH="1">
            <a:off x="3820819" y="781725"/>
            <a:ext cx="1655742" cy="838200"/>
          </a:xfrm>
          <a:prstGeom prst="line">
            <a:avLst/>
          </a:prstGeom>
          <a:noFill/>
          <a:ln w="25400" cap="flat" cmpd="sng" algn="ctr">
            <a:solidFill>
              <a:srgbClr val="FFC000"/>
            </a:solidFill>
            <a:prstDash val="dash"/>
            <a:round/>
            <a:headEnd type="none" w="med" len="med"/>
            <a:tailEnd type="none" w="med" len="med"/>
          </a:ln>
          <a:effectLst/>
        </p:spPr>
      </p:cxnSp>
      <p:cxnSp>
        <p:nvCxnSpPr>
          <p:cNvPr id="72" name="Straight Connector 71"/>
          <p:cNvCxnSpPr/>
          <p:nvPr/>
        </p:nvCxnSpPr>
        <p:spPr bwMode="auto">
          <a:xfrm flipH="1">
            <a:off x="3832534" y="4419600"/>
            <a:ext cx="1655742" cy="838200"/>
          </a:xfrm>
          <a:prstGeom prst="line">
            <a:avLst/>
          </a:prstGeom>
          <a:noFill/>
          <a:ln w="25400" cap="flat" cmpd="sng" algn="ctr">
            <a:solidFill>
              <a:srgbClr val="FFC000"/>
            </a:solidFill>
            <a:prstDash val="solid"/>
            <a:round/>
            <a:headEnd type="none" w="med" len="med"/>
            <a:tailEnd type="none" w="med" len="med"/>
          </a:ln>
          <a:effectLst/>
        </p:spPr>
      </p:cxnSp>
      <p:sp>
        <p:nvSpPr>
          <p:cNvPr id="3" name="TextBox 2"/>
          <p:cNvSpPr txBox="1"/>
          <p:nvPr/>
        </p:nvSpPr>
        <p:spPr>
          <a:xfrm>
            <a:off x="4727412" y="1143000"/>
            <a:ext cx="569387" cy="369332"/>
          </a:xfrm>
          <a:prstGeom prst="rect">
            <a:avLst/>
          </a:prstGeom>
          <a:noFill/>
        </p:spPr>
        <p:txBody>
          <a:bodyPr wrap="none" rtlCol="0">
            <a:spAutoFit/>
          </a:bodyPr>
          <a:lstStyle/>
          <a:p>
            <a:r>
              <a:rPr lang="en-US" dirty="0" smtClean="0">
                <a:solidFill>
                  <a:srgbClr val="FFC000"/>
                </a:solidFill>
              </a:rPr>
              <a:t>???</a:t>
            </a:r>
            <a:endParaRPr lang="en-US" dirty="0">
              <a:solidFill>
                <a:srgbClr val="FFC000"/>
              </a:solidFill>
            </a:endParaRPr>
          </a:p>
        </p:txBody>
      </p:sp>
    </p:spTree>
    <p:extLst>
      <p:ext uri="{BB962C8B-B14F-4D97-AF65-F5344CB8AC3E}">
        <p14:creationId xmlns:p14="http://schemas.microsoft.com/office/powerpoint/2010/main" val="195183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6576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685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1600200"/>
            <a:ext cx="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28800" y="16002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04800"/>
            <a:ext cx="327334" cy="430887"/>
          </a:xfrm>
          <a:prstGeom prst="rect">
            <a:avLst/>
          </a:prstGeom>
          <a:noFill/>
        </p:spPr>
        <p:txBody>
          <a:bodyPr wrap="none" rtlCol="0">
            <a:spAutoFit/>
          </a:bodyPr>
          <a:lstStyle/>
          <a:p>
            <a:r>
              <a:rPr lang="en-US" sz="2200" dirty="0" smtClean="0"/>
              <a:t>1</a:t>
            </a:r>
            <a:endParaRPr lang="en-US" sz="2200" dirty="0"/>
          </a:p>
        </p:txBody>
      </p:sp>
      <p:sp>
        <p:nvSpPr>
          <p:cNvPr id="18" name="TextBox 17"/>
          <p:cNvSpPr txBox="1"/>
          <p:nvPr/>
        </p:nvSpPr>
        <p:spPr>
          <a:xfrm>
            <a:off x="3505200" y="1219200"/>
            <a:ext cx="327334" cy="430887"/>
          </a:xfrm>
          <a:prstGeom prst="rect">
            <a:avLst/>
          </a:prstGeom>
          <a:noFill/>
        </p:spPr>
        <p:txBody>
          <a:bodyPr wrap="none" rtlCol="0">
            <a:spAutoFit/>
          </a:bodyPr>
          <a:lstStyle/>
          <a:p>
            <a:r>
              <a:rPr lang="en-US" sz="2200" dirty="0"/>
              <a:t>2</a:t>
            </a:r>
          </a:p>
        </p:txBody>
      </p:sp>
      <p:sp>
        <p:nvSpPr>
          <p:cNvPr id="19" name="TextBox 18"/>
          <p:cNvSpPr txBox="1"/>
          <p:nvPr/>
        </p:nvSpPr>
        <p:spPr>
          <a:xfrm>
            <a:off x="1447800" y="2464713"/>
            <a:ext cx="747320" cy="430887"/>
          </a:xfrm>
          <a:prstGeom prst="rect">
            <a:avLst/>
          </a:prstGeom>
          <a:noFill/>
        </p:spPr>
        <p:txBody>
          <a:bodyPr wrap="none" rtlCol="0">
            <a:spAutoFit/>
          </a:bodyPr>
          <a:lstStyle/>
          <a:p>
            <a:r>
              <a:rPr lang="en-US" sz="2200" dirty="0" smtClean="0"/>
              <a:t>10,5</a:t>
            </a:r>
            <a:endParaRPr lang="en-US" sz="2200" dirty="0"/>
          </a:p>
        </p:txBody>
      </p:sp>
      <p:sp>
        <p:nvSpPr>
          <p:cNvPr id="20" name="TextBox 19"/>
          <p:cNvSpPr txBox="1"/>
          <p:nvPr/>
        </p:nvSpPr>
        <p:spPr>
          <a:xfrm>
            <a:off x="3291280" y="2464713"/>
            <a:ext cx="747320" cy="430887"/>
          </a:xfrm>
          <a:prstGeom prst="rect">
            <a:avLst/>
          </a:prstGeom>
          <a:noFill/>
        </p:spPr>
        <p:txBody>
          <a:bodyPr wrap="none" rtlCol="0">
            <a:spAutoFit/>
          </a:bodyPr>
          <a:lstStyle/>
          <a:p>
            <a:r>
              <a:rPr lang="en-US" sz="2200" dirty="0" smtClean="0"/>
              <a:t>0,10</a:t>
            </a:r>
            <a:endParaRPr lang="en-US" sz="2200" dirty="0"/>
          </a:p>
        </p:txBody>
      </p:sp>
      <p:sp>
        <p:nvSpPr>
          <p:cNvPr id="21" name="TextBox 20"/>
          <p:cNvSpPr txBox="1"/>
          <p:nvPr/>
        </p:nvSpPr>
        <p:spPr>
          <a:xfrm>
            <a:off x="5181600" y="24647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22" name="TextBox 21"/>
          <p:cNvSpPr txBox="1"/>
          <p:nvPr/>
        </p:nvSpPr>
        <p:spPr>
          <a:xfrm>
            <a:off x="7010400" y="1550313"/>
            <a:ext cx="604653" cy="430887"/>
          </a:xfrm>
          <a:prstGeom prst="rect">
            <a:avLst/>
          </a:prstGeom>
          <a:noFill/>
        </p:spPr>
        <p:txBody>
          <a:bodyPr wrap="none" rtlCol="0">
            <a:spAutoFit/>
          </a:bodyPr>
          <a:lstStyle/>
          <a:p>
            <a:r>
              <a:rPr lang="en-US" sz="2200" dirty="0" smtClean="0"/>
              <a:t>1, </a:t>
            </a:r>
            <a:r>
              <a:rPr lang="en-US" sz="2200" dirty="0"/>
              <a:t>7</a:t>
            </a:r>
          </a:p>
        </p:txBody>
      </p:sp>
      <p:sp>
        <p:nvSpPr>
          <p:cNvPr id="23" name="Oval 22"/>
          <p:cNvSpPr/>
          <p:nvPr/>
        </p:nvSpPr>
        <p:spPr>
          <a:xfrm>
            <a:off x="33528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4" name="Oval 23"/>
          <p:cNvSpPr/>
          <p:nvPr/>
        </p:nvSpPr>
        <p:spPr>
          <a:xfrm>
            <a:off x="32766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5" name="Oval 24"/>
          <p:cNvSpPr/>
          <p:nvPr/>
        </p:nvSpPr>
        <p:spPr>
          <a:xfrm>
            <a:off x="14478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6" name="Oval 25"/>
          <p:cNvSpPr/>
          <p:nvPr/>
        </p:nvSpPr>
        <p:spPr>
          <a:xfrm>
            <a:off x="5105400" y="2362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7" name="Oval 26"/>
          <p:cNvSpPr/>
          <p:nvPr/>
        </p:nvSpPr>
        <p:spPr>
          <a:xfrm>
            <a:off x="6934200" y="1447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8" name="TextBox 27"/>
          <p:cNvSpPr txBox="1"/>
          <p:nvPr/>
        </p:nvSpPr>
        <p:spPr>
          <a:xfrm>
            <a:off x="4334434" y="7121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30" name="TextBox 29"/>
          <p:cNvSpPr txBox="1"/>
          <p:nvPr/>
        </p:nvSpPr>
        <p:spPr>
          <a:xfrm>
            <a:off x="6324600" y="7121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31" name="TextBox 30"/>
          <p:cNvSpPr txBox="1"/>
          <p:nvPr/>
        </p:nvSpPr>
        <p:spPr>
          <a:xfrm>
            <a:off x="2438400" y="16764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33" name="TextBox 32"/>
          <p:cNvSpPr txBox="1"/>
          <p:nvPr/>
        </p:nvSpPr>
        <p:spPr>
          <a:xfrm>
            <a:off x="4535040" y="16764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34" name="TextBox 33"/>
          <p:cNvSpPr txBox="1"/>
          <p:nvPr/>
        </p:nvSpPr>
        <p:spPr>
          <a:xfrm>
            <a:off x="3657600" y="1905000"/>
            <a:ext cx="524503" cy="430887"/>
          </a:xfrm>
          <a:prstGeom prst="rect">
            <a:avLst/>
          </a:prstGeom>
          <a:noFill/>
        </p:spPr>
        <p:txBody>
          <a:bodyPr wrap="none" rtlCol="0">
            <a:spAutoFit/>
          </a:bodyPr>
          <a:lstStyle/>
          <a:p>
            <a:r>
              <a:rPr lang="en-US" sz="2200" i="1" dirty="0" smtClean="0"/>
              <a:t>m</a:t>
            </a:r>
            <a:r>
              <a:rPr lang="en-US" sz="2200" baseline="-25000" dirty="0"/>
              <a:t>2</a:t>
            </a:r>
          </a:p>
        </p:txBody>
      </p:sp>
      <p:cxnSp>
        <p:nvCxnSpPr>
          <p:cNvPr id="35" name="Straight Connector 34"/>
          <p:cNvCxnSpPr/>
          <p:nvPr/>
        </p:nvCxnSpPr>
        <p:spPr>
          <a:xfrm flipH="1">
            <a:off x="36576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6400" y="43434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28800" y="5257800"/>
            <a:ext cx="1828800" cy="9144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34000" y="3962400"/>
            <a:ext cx="327334" cy="430887"/>
          </a:xfrm>
          <a:prstGeom prst="rect">
            <a:avLst/>
          </a:prstGeom>
          <a:noFill/>
        </p:spPr>
        <p:txBody>
          <a:bodyPr wrap="none" rtlCol="0">
            <a:spAutoFit/>
          </a:bodyPr>
          <a:lstStyle/>
          <a:p>
            <a:r>
              <a:rPr lang="en-US" sz="2200" dirty="0" smtClean="0"/>
              <a:t>1</a:t>
            </a:r>
            <a:endParaRPr lang="en-US" sz="2200" dirty="0"/>
          </a:p>
        </p:txBody>
      </p:sp>
      <p:sp>
        <p:nvSpPr>
          <p:cNvPr id="41" name="TextBox 40"/>
          <p:cNvSpPr txBox="1"/>
          <p:nvPr/>
        </p:nvSpPr>
        <p:spPr>
          <a:xfrm>
            <a:off x="3505200" y="4876800"/>
            <a:ext cx="327334" cy="430887"/>
          </a:xfrm>
          <a:prstGeom prst="rect">
            <a:avLst/>
          </a:prstGeom>
          <a:noFill/>
        </p:spPr>
        <p:txBody>
          <a:bodyPr wrap="none" rtlCol="0">
            <a:spAutoFit/>
          </a:bodyPr>
          <a:lstStyle/>
          <a:p>
            <a:r>
              <a:rPr lang="en-US" sz="2200" dirty="0"/>
              <a:t>2</a:t>
            </a:r>
          </a:p>
        </p:txBody>
      </p:sp>
      <p:sp>
        <p:nvSpPr>
          <p:cNvPr id="42" name="TextBox 41"/>
          <p:cNvSpPr txBox="1"/>
          <p:nvPr/>
        </p:nvSpPr>
        <p:spPr>
          <a:xfrm>
            <a:off x="1447800" y="6122313"/>
            <a:ext cx="747320" cy="430887"/>
          </a:xfrm>
          <a:prstGeom prst="rect">
            <a:avLst/>
          </a:prstGeom>
          <a:noFill/>
        </p:spPr>
        <p:txBody>
          <a:bodyPr wrap="none" rtlCol="0">
            <a:spAutoFit/>
          </a:bodyPr>
          <a:lstStyle/>
          <a:p>
            <a:r>
              <a:rPr lang="en-US" sz="2200" dirty="0" smtClean="0"/>
              <a:t>10,5</a:t>
            </a:r>
            <a:endParaRPr lang="en-US" sz="2200" dirty="0"/>
          </a:p>
        </p:txBody>
      </p:sp>
      <p:sp>
        <p:nvSpPr>
          <p:cNvPr id="44" name="TextBox 43"/>
          <p:cNvSpPr txBox="1"/>
          <p:nvPr/>
        </p:nvSpPr>
        <p:spPr>
          <a:xfrm>
            <a:off x="5181600" y="6122313"/>
            <a:ext cx="604653" cy="430887"/>
          </a:xfrm>
          <a:prstGeom prst="rect">
            <a:avLst/>
          </a:prstGeom>
          <a:noFill/>
        </p:spPr>
        <p:txBody>
          <a:bodyPr wrap="none" rtlCol="0">
            <a:spAutoFit/>
          </a:bodyPr>
          <a:lstStyle/>
          <a:p>
            <a:r>
              <a:rPr lang="en-US" sz="2200" dirty="0"/>
              <a:t>5</a:t>
            </a:r>
            <a:r>
              <a:rPr lang="en-US" sz="2200" dirty="0" smtClean="0"/>
              <a:t>, </a:t>
            </a:r>
            <a:r>
              <a:rPr lang="en-US" sz="2200" dirty="0"/>
              <a:t>6</a:t>
            </a:r>
          </a:p>
        </p:txBody>
      </p:sp>
      <p:sp>
        <p:nvSpPr>
          <p:cNvPr id="45" name="TextBox 44"/>
          <p:cNvSpPr txBox="1"/>
          <p:nvPr/>
        </p:nvSpPr>
        <p:spPr>
          <a:xfrm>
            <a:off x="7010400" y="5207913"/>
            <a:ext cx="604653" cy="430887"/>
          </a:xfrm>
          <a:prstGeom prst="rect">
            <a:avLst/>
          </a:prstGeom>
          <a:noFill/>
        </p:spPr>
        <p:txBody>
          <a:bodyPr wrap="none" rtlCol="0">
            <a:spAutoFit/>
          </a:bodyPr>
          <a:lstStyle/>
          <a:p>
            <a:r>
              <a:rPr lang="en-US" sz="2200" dirty="0" smtClean="0"/>
              <a:t>1, </a:t>
            </a:r>
            <a:r>
              <a:rPr lang="en-US" sz="2200" dirty="0"/>
              <a:t>7</a:t>
            </a:r>
          </a:p>
        </p:txBody>
      </p:sp>
      <p:sp>
        <p:nvSpPr>
          <p:cNvPr id="48" name="Oval 47"/>
          <p:cNvSpPr/>
          <p:nvPr/>
        </p:nvSpPr>
        <p:spPr>
          <a:xfrm>
            <a:off x="14478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9" name="Oval 48"/>
          <p:cNvSpPr/>
          <p:nvPr/>
        </p:nvSpPr>
        <p:spPr>
          <a:xfrm>
            <a:off x="5105400" y="6019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0" name="Oval 49"/>
          <p:cNvSpPr/>
          <p:nvPr/>
        </p:nvSpPr>
        <p:spPr>
          <a:xfrm>
            <a:off x="6934200" y="51054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1" name="TextBox 50"/>
          <p:cNvSpPr txBox="1"/>
          <p:nvPr/>
        </p:nvSpPr>
        <p:spPr>
          <a:xfrm>
            <a:off x="4334434" y="4369713"/>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smtClean="0"/>
              <a:t>1</a:t>
            </a:r>
            <a:endParaRPr lang="en-US" sz="2200" baseline="-25000" dirty="0"/>
          </a:p>
        </p:txBody>
      </p:sp>
      <p:sp>
        <p:nvSpPr>
          <p:cNvPr id="52" name="TextBox 51"/>
          <p:cNvSpPr txBox="1"/>
          <p:nvPr/>
        </p:nvSpPr>
        <p:spPr>
          <a:xfrm>
            <a:off x="6324600" y="4369713"/>
            <a:ext cx="375424" cy="430887"/>
          </a:xfrm>
          <a:prstGeom prst="rect">
            <a:avLst/>
          </a:prstGeom>
          <a:noFill/>
        </p:spPr>
        <p:txBody>
          <a:bodyPr wrap="none" rtlCol="0">
            <a:spAutoFit/>
          </a:bodyPr>
          <a:lstStyle/>
          <a:p>
            <a:r>
              <a:rPr lang="en-US" sz="2200" i="1" dirty="0" smtClean="0"/>
              <a:t>r</a:t>
            </a:r>
            <a:r>
              <a:rPr lang="en-US" sz="2200" baseline="-25000" dirty="0" smtClean="0"/>
              <a:t>1</a:t>
            </a:r>
            <a:endParaRPr lang="en-US" sz="2200" baseline="-25000" dirty="0"/>
          </a:p>
        </p:txBody>
      </p:sp>
      <p:sp>
        <p:nvSpPr>
          <p:cNvPr id="53" name="TextBox 52"/>
          <p:cNvSpPr txBox="1"/>
          <p:nvPr/>
        </p:nvSpPr>
        <p:spPr>
          <a:xfrm>
            <a:off x="2438400" y="5334000"/>
            <a:ext cx="332142" cy="430887"/>
          </a:xfrm>
          <a:prstGeom prst="rect">
            <a:avLst/>
          </a:prstGeom>
          <a:noFill/>
        </p:spPr>
        <p:txBody>
          <a:bodyPr wrap="none" rtlCol="0">
            <a:spAutoFit/>
          </a:bodyPr>
          <a:lstStyle/>
          <a:p>
            <a:r>
              <a:rPr lang="en-US" sz="2200" b="1" dirty="0" smtClean="0">
                <a:latin typeface="French Script MT" panose="03020402040607040605" pitchFamily="66" charset="0"/>
              </a:rPr>
              <a:t>l</a:t>
            </a:r>
            <a:r>
              <a:rPr lang="en-US" sz="2200" baseline="-25000" dirty="0"/>
              <a:t>2</a:t>
            </a:r>
          </a:p>
        </p:txBody>
      </p:sp>
      <p:sp>
        <p:nvSpPr>
          <p:cNvPr id="54" name="TextBox 53"/>
          <p:cNvSpPr txBox="1"/>
          <p:nvPr/>
        </p:nvSpPr>
        <p:spPr>
          <a:xfrm>
            <a:off x="4535040" y="5334000"/>
            <a:ext cx="375424" cy="430887"/>
          </a:xfrm>
          <a:prstGeom prst="rect">
            <a:avLst/>
          </a:prstGeom>
          <a:noFill/>
        </p:spPr>
        <p:txBody>
          <a:bodyPr wrap="none" rtlCol="0">
            <a:spAutoFit/>
          </a:bodyPr>
          <a:lstStyle/>
          <a:p>
            <a:r>
              <a:rPr lang="en-US" sz="2200" i="1" dirty="0" smtClean="0"/>
              <a:t>r</a:t>
            </a:r>
            <a:r>
              <a:rPr lang="en-US" sz="2200" baseline="-25000" dirty="0"/>
              <a:t>2</a:t>
            </a:r>
          </a:p>
        </p:txBody>
      </p:sp>
      <p:sp>
        <p:nvSpPr>
          <p:cNvPr id="56" name="Oval 55"/>
          <p:cNvSpPr/>
          <p:nvPr/>
        </p:nvSpPr>
        <p:spPr>
          <a:xfrm>
            <a:off x="15240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7" name="Oval 56"/>
          <p:cNvSpPr/>
          <p:nvPr/>
        </p:nvSpPr>
        <p:spPr>
          <a:xfrm>
            <a:off x="5181600" y="6096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8" name="Oval 57"/>
          <p:cNvSpPr/>
          <p:nvPr/>
        </p:nvSpPr>
        <p:spPr>
          <a:xfrm>
            <a:off x="7010400" y="51816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9" name="Oval 58"/>
          <p:cNvSpPr/>
          <p:nvPr/>
        </p:nvSpPr>
        <p:spPr>
          <a:xfrm>
            <a:off x="5181600" y="3962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0" name="Oval 59"/>
          <p:cNvSpPr/>
          <p:nvPr/>
        </p:nvSpPr>
        <p:spPr>
          <a:xfrm>
            <a:off x="3276600" y="48768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1" name="Oval 60"/>
          <p:cNvSpPr/>
          <p:nvPr/>
        </p:nvSpPr>
        <p:spPr>
          <a:xfrm>
            <a:off x="3276600" y="1219200"/>
            <a:ext cx="762000" cy="6858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489448" y="711556"/>
            <a:ext cx="253752" cy="2790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489510" y="4369156"/>
            <a:ext cx="253628" cy="2535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5" name="Oval 54"/>
          <p:cNvSpPr/>
          <p:nvPr/>
        </p:nvSpPr>
        <p:spPr>
          <a:xfrm>
            <a:off x="5181600" y="3048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5" name="Oval 64"/>
          <p:cNvSpPr/>
          <p:nvPr/>
        </p:nvSpPr>
        <p:spPr>
          <a:xfrm>
            <a:off x="15240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7" name="Oval 66"/>
          <p:cNvSpPr/>
          <p:nvPr/>
        </p:nvSpPr>
        <p:spPr>
          <a:xfrm>
            <a:off x="5181600" y="24384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8" name="Oval 67"/>
          <p:cNvSpPr/>
          <p:nvPr/>
        </p:nvSpPr>
        <p:spPr>
          <a:xfrm>
            <a:off x="7010400" y="1524000"/>
            <a:ext cx="6096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69" name="Straight Connector 68"/>
          <p:cNvCxnSpPr/>
          <p:nvPr/>
        </p:nvCxnSpPr>
        <p:spPr bwMode="auto">
          <a:xfrm>
            <a:off x="3657600" y="5334000"/>
            <a:ext cx="1676400" cy="838200"/>
          </a:xfrm>
          <a:prstGeom prst="line">
            <a:avLst/>
          </a:prstGeom>
          <a:noFill/>
          <a:ln w="25400" cap="flat" cmpd="sng" algn="ctr">
            <a:solidFill>
              <a:srgbClr val="FFC000"/>
            </a:solidFill>
            <a:prstDash val="solid"/>
            <a:round/>
            <a:headEnd type="none" w="med" len="med"/>
            <a:tailEnd type="none" w="med" len="med"/>
          </a:ln>
          <a:effectLst/>
        </p:spPr>
      </p:cxnSp>
      <p:cxnSp>
        <p:nvCxnSpPr>
          <p:cNvPr id="70" name="Straight Connector 69"/>
          <p:cNvCxnSpPr/>
          <p:nvPr/>
        </p:nvCxnSpPr>
        <p:spPr bwMode="auto">
          <a:xfrm flipH="1">
            <a:off x="3595075" y="1688187"/>
            <a:ext cx="1" cy="776526"/>
          </a:xfrm>
          <a:prstGeom prst="line">
            <a:avLst/>
          </a:prstGeom>
          <a:noFill/>
          <a:ln w="25400" cap="flat" cmpd="sng" algn="ctr">
            <a:solidFill>
              <a:srgbClr val="FFC000"/>
            </a:solidFill>
            <a:prstDash val="solid"/>
            <a:round/>
            <a:headEnd type="none" w="med" len="med"/>
            <a:tailEnd type="none" w="med" len="med"/>
          </a:ln>
          <a:effectLst/>
        </p:spPr>
      </p:cxnSp>
      <p:cxnSp>
        <p:nvCxnSpPr>
          <p:cNvPr id="71" name="Straight Connector 70"/>
          <p:cNvCxnSpPr/>
          <p:nvPr/>
        </p:nvCxnSpPr>
        <p:spPr bwMode="auto">
          <a:xfrm flipH="1">
            <a:off x="3820819" y="781725"/>
            <a:ext cx="1655742" cy="838200"/>
          </a:xfrm>
          <a:prstGeom prst="line">
            <a:avLst/>
          </a:prstGeom>
          <a:noFill/>
          <a:ln w="25400" cap="flat" cmpd="sng" algn="ctr">
            <a:solidFill>
              <a:srgbClr val="FFC000"/>
            </a:solidFill>
            <a:prstDash val="dash"/>
            <a:round/>
            <a:headEnd type="none" w="med" len="med"/>
            <a:tailEnd type="none" w="med" len="med"/>
          </a:ln>
          <a:effectLst/>
        </p:spPr>
      </p:cxnSp>
      <p:cxnSp>
        <p:nvCxnSpPr>
          <p:cNvPr id="72" name="Straight Connector 71"/>
          <p:cNvCxnSpPr/>
          <p:nvPr/>
        </p:nvCxnSpPr>
        <p:spPr bwMode="auto">
          <a:xfrm flipH="1">
            <a:off x="3832534" y="4419600"/>
            <a:ext cx="1655742" cy="838200"/>
          </a:xfrm>
          <a:prstGeom prst="line">
            <a:avLst/>
          </a:prstGeom>
          <a:noFill/>
          <a:ln w="25400" cap="flat" cmpd="sng" algn="ctr">
            <a:solidFill>
              <a:srgbClr val="FFC000"/>
            </a:solidFill>
            <a:prstDash val="solid"/>
            <a:round/>
            <a:headEnd type="none" w="med" len="med"/>
            <a:tailEnd type="none" w="med" len="med"/>
          </a:ln>
          <a:effectLst/>
        </p:spPr>
      </p:cxnSp>
      <p:cxnSp>
        <p:nvCxnSpPr>
          <p:cNvPr id="62" name="Straight Connector 61"/>
          <p:cNvCxnSpPr>
            <a:endCxn id="68" idx="1"/>
          </p:cNvCxnSpPr>
          <p:nvPr/>
        </p:nvCxnSpPr>
        <p:spPr bwMode="auto">
          <a:xfrm>
            <a:off x="5494447" y="795282"/>
            <a:ext cx="1605227" cy="806833"/>
          </a:xfrm>
          <a:prstGeom prst="line">
            <a:avLst/>
          </a:prstGeom>
          <a:noFill/>
          <a:ln w="254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374675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afterEffect">
                                  <p:stCondLst>
                                    <p:cond delay="0"/>
                                  </p:stCondLst>
                                  <p:childTnLst>
                                    <p:animEffect transition="out" filter="wipe(down)">
                                      <p:cBhvr>
                                        <p:cTn id="6" dur="500"/>
                                        <p:tgtEl>
                                          <p:spTgt spid="71"/>
                                        </p:tgtEl>
                                      </p:cBhvr>
                                    </p:animEffect>
                                    <p:set>
                                      <p:cBhvr>
                                        <p:cTn id="7" dur="1" fill="hold">
                                          <p:stCondLst>
                                            <p:cond delay="499"/>
                                          </p:stCondLst>
                                        </p:cTn>
                                        <p:tgtEl>
                                          <p:spTgt spid="71"/>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up)">
                                      <p:cBhvr>
                                        <p:cTn id="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b="1" dirty="0">
                <a:solidFill>
                  <a:srgbClr val="0000FF"/>
                </a:solidFill>
              </a:rPr>
              <a:t>1. An informal introduction</a:t>
            </a:r>
          </a:p>
        </p:txBody>
      </p:sp>
    </p:spTree>
    <p:extLst>
      <p:ext uri="{BB962C8B-B14F-4D97-AF65-F5344CB8AC3E}">
        <p14:creationId xmlns:p14="http://schemas.microsoft.com/office/powerpoint/2010/main" val="3047654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rPr>
              <a:t>Various approaches, interdisciplinary</a:t>
            </a:r>
          </a:p>
        </p:txBody>
      </p:sp>
      <p:sp>
        <p:nvSpPr>
          <p:cNvPr id="3" name="Content Placeholder 2"/>
          <p:cNvSpPr>
            <a:spLocks noGrp="1"/>
          </p:cNvSpPr>
          <p:nvPr>
            <p:ph sz="half" idx="1"/>
          </p:nvPr>
        </p:nvSpPr>
        <p:spPr/>
        <p:txBody>
          <a:bodyPr/>
          <a:lstStyle/>
          <a:p>
            <a:pPr marL="0" indent="0">
              <a:buNone/>
            </a:pPr>
            <a:r>
              <a:rPr lang="en-US" dirty="0" smtClean="0">
                <a:solidFill>
                  <a:srgbClr val="FF0000"/>
                </a:solidFill>
              </a:rPr>
              <a:t>Computer science</a:t>
            </a:r>
          </a:p>
          <a:p>
            <a:r>
              <a:rPr lang="en-US" sz="2400" dirty="0"/>
              <a:t>Modeling logical non-omniscience and limited reasoning</a:t>
            </a:r>
          </a:p>
          <a:p>
            <a:r>
              <a:rPr lang="en-US" sz="2400" dirty="0"/>
              <a:t>Inspired by </a:t>
            </a:r>
            <a:r>
              <a:rPr lang="en-US" sz="2400" dirty="0" err="1"/>
              <a:t>Kripke</a:t>
            </a:r>
            <a:r>
              <a:rPr lang="en-US" sz="2400" dirty="0"/>
              <a:t> structures</a:t>
            </a:r>
          </a:p>
          <a:p>
            <a:r>
              <a:rPr lang="en-US" sz="2400" dirty="0"/>
              <a:t>Analyst’s description of agents’ reasoning</a:t>
            </a:r>
          </a:p>
          <a:p>
            <a:r>
              <a:rPr lang="en-US" sz="2400" dirty="0"/>
              <a:t>Seminal work: Fagin and Halpern (AI 1988)</a:t>
            </a:r>
          </a:p>
          <a:p>
            <a:endParaRPr lang="en-US" sz="2400" dirty="0"/>
          </a:p>
        </p:txBody>
      </p:sp>
      <p:sp>
        <p:nvSpPr>
          <p:cNvPr id="4" name="Content Placeholder 3"/>
          <p:cNvSpPr>
            <a:spLocks noGrp="1"/>
          </p:cNvSpPr>
          <p:nvPr>
            <p:ph sz="half" idx="2"/>
          </p:nvPr>
        </p:nvSpPr>
        <p:spPr/>
        <p:txBody>
          <a:bodyPr/>
          <a:lstStyle/>
          <a:p>
            <a:pPr marL="0" indent="0">
              <a:buNone/>
            </a:pPr>
            <a:r>
              <a:rPr lang="en-US" dirty="0" smtClean="0">
                <a:solidFill>
                  <a:srgbClr val="FF0000"/>
                </a:solidFill>
              </a:rPr>
              <a:t>Economics</a:t>
            </a:r>
            <a:endParaRPr lang="en-US" sz="2400" dirty="0">
              <a:solidFill>
                <a:srgbClr val="FF0000"/>
              </a:solidFill>
            </a:endParaRPr>
          </a:p>
          <a:p>
            <a:r>
              <a:rPr lang="en-US" sz="2400" dirty="0"/>
              <a:t>Focused on modeling lack of conception while keeping everything else standard</a:t>
            </a:r>
          </a:p>
          <a:p>
            <a:r>
              <a:rPr lang="en-US" sz="2400" dirty="0"/>
              <a:t>Inspired by </a:t>
            </a:r>
            <a:r>
              <a:rPr lang="en-US" sz="2400" dirty="0" err="1"/>
              <a:t>Aumann</a:t>
            </a:r>
            <a:r>
              <a:rPr lang="en-US" sz="2400" dirty="0"/>
              <a:t> structures and </a:t>
            </a:r>
            <a:r>
              <a:rPr lang="en-US" sz="2400" dirty="0" err="1"/>
              <a:t>Harsanyi</a:t>
            </a:r>
            <a:r>
              <a:rPr lang="en-US" sz="2400" dirty="0"/>
              <a:t> type spaces</a:t>
            </a:r>
          </a:p>
          <a:p>
            <a:r>
              <a:rPr lang="en-US" sz="2400" dirty="0"/>
              <a:t>Players’ descriptions of players’ reasoning</a:t>
            </a:r>
          </a:p>
        </p:txBody>
      </p:sp>
    </p:spTree>
    <p:extLst>
      <p:ext uri="{BB962C8B-B14F-4D97-AF65-F5344CB8AC3E}">
        <p14:creationId xmlns:p14="http://schemas.microsoft.com/office/powerpoint/2010/main" val="2183511848"/>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Does discovery always lead to common awareness?</a:t>
            </a:r>
          </a:p>
          <a:p>
            <a:r>
              <a:rPr lang="en-US" dirty="0" err="1"/>
              <a:t>R</a:t>
            </a:r>
            <a:r>
              <a:rPr lang="en-US" dirty="0" err="1" smtClean="0"/>
              <a:t>ationalizable</a:t>
            </a:r>
            <a:r>
              <a:rPr lang="en-US" dirty="0" smtClean="0"/>
              <a:t> discoveries versus non-</a:t>
            </a:r>
            <a:r>
              <a:rPr lang="en-US" dirty="0" err="1" smtClean="0"/>
              <a:t>rationalizable</a:t>
            </a:r>
            <a:r>
              <a:rPr lang="en-US" dirty="0" smtClean="0"/>
              <a:t> discoveries</a:t>
            </a:r>
            <a:r>
              <a:rPr lang="en-US" dirty="0"/>
              <a:t>:</a:t>
            </a:r>
            <a:r>
              <a:rPr lang="en-US" dirty="0" smtClean="0"/>
              <a:t> Does rational play select among discoveries and thus representations of the strategic context?</a:t>
            </a:r>
            <a:endParaRPr lang="en-US" dirty="0"/>
          </a:p>
        </p:txBody>
      </p:sp>
    </p:spTree>
    <p:extLst>
      <p:ext uri="{BB962C8B-B14F-4D97-AF65-F5344CB8AC3E}">
        <p14:creationId xmlns:p14="http://schemas.microsoft.com/office/powerpoint/2010/main" val="3331572605"/>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2644588" y="3994547"/>
            <a:ext cx="2151529" cy="2250281"/>
          </a:xfrm>
          <a:custGeom>
            <a:avLst/>
            <a:gdLst>
              <a:gd name="connsiteX0" fmla="*/ 0 w 3657600"/>
              <a:gd name="connsiteY0" fmla="*/ 0 h 3600450"/>
              <a:gd name="connsiteX1" fmla="*/ 142875 w 3657600"/>
              <a:gd name="connsiteY1" fmla="*/ 600075 h 3600450"/>
              <a:gd name="connsiteX2" fmla="*/ 561975 w 3657600"/>
              <a:gd name="connsiteY2" fmla="*/ 1057275 h 3600450"/>
              <a:gd name="connsiteX3" fmla="*/ 1857375 w 3657600"/>
              <a:gd name="connsiteY3" fmla="*/ 1914525 h 3600450"/>
              <a:gd name="connsiteX4" fmla="*/ 3048000 w 3657600"/>
              <a:gd name="connsiteY4" fmla="*/ 2524125 h 3600450"/>
              <a:gd name="connsiteX5" fmla="*/ 3495675 w 3657600"/>
              <a:gd name="connsiteY5" fmla="*/ 2933700 h 3600450"/>
              <a:gd name="connsiteX6" fmla="*/ 3657600 w 3657600"/>
              <a:gd name="connsiteY6" fmla="*/ 360045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3600450">
                <a:moveTo>
                  <a:pt x="0" y="0"/>
                </a:moveTo>
                <a:cubicBezTo>
                  <a:pt x="24606" y="211931"/>
                  <a:pt x="49213" y="423863"/>
                  <a:pt x="142875" y="600075"/>
                </a:cubicBezTo>
                <a:cubicBezTo>
                  <a:pt x="236537" y="776287"/>
                  <a:pt x="276225" y="838200"/>
                  <a:pt x="561975" y="1057275"/>
                </a:cubicBezTo>
                <a:cubicBezTo>
                  <a:pt x="847725" y="1276350"/>
                  <a:pt x="1443037" y="1670050"/>
                  <a:pt x="1857375" y="1914525"/>
                </a:cubicBezTo>
                <a:cubicBezTo>
                  <a:pt x="2271713" y="2159000"/>
                  <a:pt x="2774950" y="2354263"/>
                  <a:pt x="3048000" y="2524125"/>
                </a:cubicBezTo>
                <a:cubicBezTo>
                  <a:pt x="3321050" y="2693987"/>
                  <a:pt x="3394075" y="2754313"/>
                  <a:pt x="3495675" y="2933700"/>
                </a:cubicBezTo>
                <a:cubicBezTo>
                  <a:pt x="3597275" y="3113087"/>
                  <a:pt x="3627437" y="3356768"/>
                  <a:pt x="3657600" y="36004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9" name="Freeform 8"/>
          <p:cNvSpPr/>
          <p:nvPr/>
        </p:nvSpPr>
        <p:spPr>
          <a:xfrm>
            <a:off x="3720353" y="3429000"/>
            <a:ext cx="2159034" cy="2244328"/>
          </a:xfrm>
          <a:custGeom>
            <a:avLst/>
            <a:gdLst>
              <a:gd name="connsiteX0" fmla="*/ 0 w 3670357"/>
              <a:gd name="connsiteY0" fmla="*/ 0 h 3590925"/>
              <a:gd name="connsiteX1" fmla="*/ 152400 w 3670357"/>
              <a:gd name="connsiteY1" fmla="*/ 514350 h 3590925"/>
              <a:gd name="connsiteX2" fmla="*/ 638175 w 3670357"/>
              <a:gd name="connsiteY2" fmla="*/ 1009650 h 3590925"/>
              <a:gd name="connsiteX3" fmla="*/ 2190750 w 3670357"/>
              <a:gd name="connsiteY3" fmla="*/ 1971675 h 3590925"/>
              <a:gd name="connsiteX4" fmla="*/ 3438525 w 3670357"/>
              <a:gd name="connsiteY4" fmla="*/ 2657475 h 3590925"/>
              <a:gd name="connsiteX5" fmla="*/ 3667125 w 3670357"/>
              <a:gd name="connsiteY5"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357" h="3590925">
                <a:moveTo>
                  <a:pt x="0" y="0"/>
                </a:moveTo>
                <a:cubicBezTo>
                  <a:pt x="23019" y="173037"/>
                  <a:pt x="46038" y="346075"/>
                  <a:pt x="152400" y="514350"/>
                </a:cubicBezTo>
                <a:cubicBezTo>
                  <a:pt x="258762" y="682625"/>
                  <a:pt x="298450" y="766763"/>
                  <a:pt x="638175" y="1009650"/>
                </a:cubicBezTo>
                <a:cubicBezTo>
                  <a:pt x="977900" y="1252538"/>
                  <a:pt x="1724025" y="1697038"/>
                  <a:pt x="2190750" y="1971675"/>
                </a:cubicBezTo>
                <a:cubicBezTo>
                  <a:pt x="2657475" y="2246312"/>
                  <a:pt x="3192463" y="2387600"/>
                  <a:pt x="3438525" y="2657475"/>
                </a:cubicBezTo>
                <a:cubicBezTo>
                  <a:pt x="3684587" y="2927350"/>
                  <a:pt x="3675856" y="3259137"/>
                  <a:pt x="36671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 name="Freeform 9"/>
          <p:cNvSpPr/>
          <p:nvPr/>
        </p:nvSpPr>
        <p:spPr>
          <a:xfrm>
            <a:off x="2638985" y="2851547"/>
            <a:ext cx="2005853" cy="2131219"/>
          </a:xfrm>
          <a:custGeom>
            <a:avLst/>
            <a:gdLst>
              <a:gd name="connsiteX0" fmla="*/ 0 w 3409950"/>
              <a:gd name="connsiteY0" fmla="*/ 0 h 3409950"/>
              <a:gd name="connsiteX1" fmla="*/ 1333500 w 3409950"/>
              <a:gd name="connsiteY1" fmla="*/ 2143125 h 3409950"/>
              <a:gd name="connsiteX2" fmla="*/ 340995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0" y="0"/>
                </a:moveTo>
                <a:cubicBezTo>
                  <a:pt x="382587" y="787400"/>
                  <a:pt x="765175" y="1574800"/>
                  <a:pt x="1333500" y="2143125"/>
                </a:cubicBezTo>
                <a:cubicBezTo>
                  <a:pt x="1901825" y="2711450"/>
                  <a:pt x="2655887" y="3060700"/>
                  <a:pt x="3409950" y="34099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12" name="Straight Connector 11"/>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18" name="TextBox 17"/>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19" name="TextBox 18"/>
          <p:cNvSpPr txBox="1"/>
          <p:nvPr/>
        </p:nvSpPr>
        <p:spPr>
          <a:xfrm>
            <a:off x="245496" y="3969321"/>
            <a:ext cx="483324" cy="255768"/>
          </a:xfrm>
          <a:prstGeom prst="rect">
            <a:avLst/>
          </a:prstGeom>
          <a:noFill/>
        </p:spPr>
        <p:txBody>
          <a:bodyPr wrap="none" lIns="55175" tIns="27587" rIns="55175" bIns="27587" rtlCol="0">
            <a:spAutoFit/>
          </a:bodyPr>
          <a:lstStyle/>
          <a:p>
            <a:r>
              <a:rPr lang="en-US" sz="1300" dirty="0"/>
              <a:t>10, 5</a:t>
            </a:r>
          </a:p>
        </p:txBody>
      </p:sp>
      <p:sp>
        <p:nvSpPr>
          <p:cNvPr id="20" name="TextBox 19"/>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21" name="TextBox 20"/>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22" name="TextBox 21"/>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23" name="Oval 22"/>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4" name="Oval 23"/>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5" name="Oval 24"/>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6" name="Oval 25"/>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7" name="Oval 26"/>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8" name="TextBox 27"/>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29" name="TextBox 28"/>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30" name="TextBox 29"/>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31" name="TextBox 30"/>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32" name="TextBox 31"/>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33" name="Straight Connector 32"/>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38" name="TextBox 37"/>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39" name="TextBox 38"/>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40" name="TextBox 39"/>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41" name="TextBox 40"/>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42" name="Oval 41"/>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3" name="Oval 42"/>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4" name="Oval 43"/>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5" name="TextBox 44"/>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46" name="TextBox 45"/>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47" name="TextBox 46"/>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48" name="TextBox 47"/>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49" name="Oval 48"/>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0" name="Oval 49"/>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1" name="Oval 50"/>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2" name="Oval 51"/>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3" name="Oval 52"/>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4" name="Oval 53"/>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55" name="Picture 5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6" name="Straight Connector 55"/>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62" name="TextBox 61"/>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63" name="TextBox 62"/>
          <p:cNvSpPr txBox="1"/>
          <p:nvPr/>
        </p:nvSpPr>
        <p:spPr>
          <a:xfrm>
            <a:off x="2420471" y="1683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64" name="TextBox 63"/>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65" name="TextBox 64"/>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66" name="TextBox 65"/>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69" name="TextBox 68"/>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70" name="TextBox 69"/>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71" name="TextBox 70"/>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72" name="TextBox 71"/>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73" name="TextBox 72"/>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74" name="Picture 7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75" name="Straight Connector 74"/>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916706" y="445071"/>
            <a:ext cx="446456" cy="255768"/>
          </a:xfrm>
          <a:prstGeom prst="rect">
            <a:avLst/>
          </a:prstGeom>
          <a:noFill/>
        </p:spPr>
        <p:txBody>
          <a:bodyPr wrap="none" lIns="55175" tIns="27587" rIns="55175" bIns="27587" rtlCol="0">
            <a:spAutoFit/>
          </a:bodyPr>
          <a:lstStyle/>
          <a:p>
            <a:r>
              <a:rPr lang="en-US" sz="1300" dirty="0"/>
              <a:t>-1, 8</a:t>
            </a:r>
          </a:p>
        </p:txBody>
      </p:sp>
      <p:sp>
        <p:nvSpPr>
          <p:cNvPr id="77" name="TextBox 76"/>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78" name="Straight Connector 77"/>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83" name="TextBox 82"/>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84" name="TextBox 83"/>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85" name="Picture 84"/>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6" name="TextBox 85"/>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87" name="TextBox 86"/>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88" name="TextBox 87"/>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89" name="TextBox 88"/>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90" name="TextBox 89"/>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91" name="TextBox 90"/>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92" name="Picture 9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93" name="Straight Connector 92"/>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02933" y="2731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95" name="TextBox 94"/>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103" name="Freeform 102"/>
          <p:cNvSpPr/>
          <p:nvPr/>
        </p:nvSpPr>
        <p:spPr>
          <a:xfrm>
            <a:off x="493059" y="4000500"/>
            <a:ext cx="1977838" cy="2387203"/>
          </a:xfrm>
          <a:custGeom>
            <a:avLst/>
            <a:gdLst>
              <a:gd name="connsiteX0" fmla="*/ 0 w 3362325"/>
              <a:gd name="connsiteY0" fmla="*/ 0 h 3819525"/>
              <a:gd name="connsiteX1" fmla="*/ 1457325 w 3362325"/>
              <a:gd name="connsiteY1" fmla="*/ 2981325 h 3819525"/>
              <a:gd name="connsiteX2" fmla="*/ 3362325 w 3362325"/>
              <a:gd name="connsiteY2" fmla="*/ 3819525 h 3819525"/>
            </a:gdLst>
            <a:ahLst/>
            <a:cxnLst>
              <a:cxn ang="0">
                <a:pos x="connsiteX0" y="connsiteY0"/>
              </a:cxn>
              <a:cxn ang="0">
                <a:pos x="connsiteX1" y="connsiteY1"/>
              </a:cxn>
              <a:cxn ang="0">
                <a:pos x="connsiteX2" y="connsiteY2"/>
              </a:cxn>
            </a:cxnLst>
            <a:rect l="l" t="t" r="r" b="b"/>
            <a:pathLst>
              <a:path w="3362325" h="3819525">
                <a:moveTo>
                  <a:pt x="0" y="0"/>
                </a:moveTo>
                <a:cubicBezTo>
                  <a:pt x="448468" y="1172368"/>
                  <a:pt x="896937" y="2344737"/>
                  <a:pt x="1457325" y="2981325"/>
                </a:cubicBezTo>
                <a:cubicBezTo>
                  <a:pt x="2017713" y="3617913"/>
                  <a:pt x="2690019" y="3718719"/>
                  <a:pt x="3362325" y="38195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Tree>
    <p:extLst>
      <p:ext uri="{BB962C8B-B14F-4D97-AF65-F5344CB8AC3E}">
        <p14:creationId xmlns:p14="http://schemas.microsoft.com/office/powerpoint/2010/main" val="17509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9" grpId="0"/>
      <p:bldP spid="70" grpId="0"/>
      <p:bldP spid="71" grpId="0"/>
      <p:bldP spid="72" grpId="0"/>
      <p:bldP spid="73" grpId="0"/>
      <p:bldP spid="76" grpId="0"/>
      <p:bldP spid="77" grpId="0"/>
      <p:bldP spid="82" grpId="0"/>
      <p:bldP spid="83" grpId="0"/>
      <p:bldP spid="84" grpId="0"/>
      <p:bldP spid="86" grpId="0"/>
      <p:bldP spid="87" grpId="0"/>
      <p:bldP spid="88" grpId="0"/>
      <p:bldP spid="89" grpId="0"/>
      <p:bldP spid="90" grpId="0"/>
      <p:bldP spid="91" grpId="0"/>
      <p:bldP spid="94" grpId="0"/>
      <p:bldP spid="95" grpId="0"/>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871883" y="1143000"/>
            <a:ext cx="2695015" cy="2244328"/>
          </a:xfrm>
          <a:custGeom>
            <a:avLst/>
            <a:gdLst>
              <a:gd name="connsiteX0" fmla="*/ 0 w 4581525"/>
              <a:gd name="connsiteY0" fmla="*/ 0 h 3590925"/>
              <a:gd name="connsiteX1" fmla="*/ 114300 w 4581525"/>
              <a:gd name="connsiteY1" fmla="*/ 428625 h 3590925"/>
              <a:gd name="connsiteX2" fmla="*/ 523875 w 4581525"/>
              <a:gd name="connsiteY2" fmla="*/ 857250 h 3590925"/>
              <a:gd name="connsiteX3" fmla="*/ 1438275 w 4581525"/>
              <a:gd name="connsiteY3" fmla="*/ 1209675 h 3590925"/>
              <a:gd name="connsiteX4" fmla="*/ 3381375 w 4581525"/>
              <a:gd name="connsiteY4" fmla="*/ 1971675 h 3590925"/>
              <a:gd name="connsiteX5" fmla="*/ 4124325 w 4581525"/>
              <a:gd name="connsiteY5" fmla="*/ 2686050 h 3590925"/>
              <a:gd name="connsiteX6" fmla="*/ 4581525 w 4581525"/>
              <a:gd name="connsiteY6"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1525" h="3590925">
                <a:moveTo>
                  <a:pt x="0" y="0"/>
                </a:moveTo>
                <a:cubicBezTo>
                  <a:pt x="13494" y="142875"/>
                  <a:pt x="26988" y="285750"/>
                  <a:pt x="114300" y="428625"/>
                </a:cubicBezTo>
                <a:cubicBezTo>
                  <a:pt x="201612" y="571500"/>
                  <a:pt x="303213" y="727075"/>
                  <a:pt x="523875" y="857250"/>
                </a:cubicBezTo>
                <a:cubicBezTo>
                  <a:pt x="744537" y="987425"/>
                  <a:pt x="1438275" y="1209675"/>
                  <a:pt x="1438275" y="1209675"/>
                </a:cubicBezTo>
                <a:cubicBezTo>
                  <a:pt x="1914525" y="1395413"/>
                  <a:pt x="2933700" y="1725613"/>
                  <a:pt x="3381375" y="1971675"/>
                </a:cubicBezTo>
                <a:cubicBezTo>
                  <a:pt x="3829050" y="2217737"/>
                  <a:pt x="3924300" y="2416175"/>
                  <a:pt x="4124325" y="2686050"/>
                </a:cubicBezTo>
                <a:cubicBezTo>
                  <a:pt x="4324350" y="2955925"/>
                  <a:pt x="4452937" y="3273425"/>
                  <a:pt x="45815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5" name="Freeform 4"/>
          <p:cNvSpPr/>
          <p:nvPr/>
        </p:nvSpPr>
        <p:spPr>
          <a:xfrm>
            <a:off x="5866279" y="571500"/>
            <a:ext cx="2969559" cy="2143125"/>
          </a:xfrm>
          <a:custGeom>
            <a:avLst/>
            <a:gdLst>
              <a:gd name="connsiteX0" fmla="*/ 0 w 5048250"/>
              <a:gd name="connsiteY0" fmla="*/ 0 h 3429000"/>
              <a:gd name="connsiteX1" fmla="*/ 257175 w 5048250"/>
              <a:gd name="connsiteY1" fmla="*/ 600075 h 3429000"/>
              <a:gd name="connsiteX2" fmla="*/ 1504950 w 5048250"/>
              <a:gd name="connsiteY2" fmla="*/ 1400175 h 3429000"/>
              <a:gd name="connsiteX3" fmla="*/ 4314825 w 5048250"/>
              <a:gd name="connsiteY3" fmla="*/ 2743200 h 3429000"/>
              <a:gd name="connsiteX4" fmla="*/ 5048250 w 5048250"/>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0" h="3429000">
                <a:moveTo>
                  <a:pt x="0" y="0"/>
                </a:moveTo>
                <a:cubicBezTo>
                  <a:pt x="3175" y="183356"/>
                  <a:pt x="6350" y="366713"/>
                  <a:pt x="257175" y="600075"/>
                </a:cubicBezTo>
                <a:cubicBezTo>
                  <a:pt x="508000" y="833437"/>
                  <a:pt x="828675" y="1042988"/>
                  <a:pt x="1504950" y="1400175"/>
                </a:cubicBezTo>
                <a:cubicBezTo>
                  <a:pt x="2181225" y="1757362"/>
                  <a:pt x="3724275" y="2405063"/>
                  <a:pt x="4314825" y="2743200"/>
                </a:cubicBezTo>
                <a:cubicBezTo>
                  <a:pt x="4905375" y="3081338"/>
                  <a:pt x="4976812" y="3255169"/>
                  <a:pt x="5048250" y="342900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6" name="Freeform 5"/>
          <p:cNvSpPr/>
          <p:nvPr/>
        </p:nvSpPr>
        <p:spPr>
          <a:xfrm>
            <a:off x="1736912" y="1708547"/>
            <a:ext cx="1983441" cy="2262188"/>
          </a:xfrm>
          <a:custGeom>
            <a:avLst/>
            <a:gdLst>
              <a:gd name="connsiteX0" fmla="*/ 3371850 w 3371850"/>
              <a:gd name="connsiteY0" fmla="*/ 0 h 3619500"/>
              <a:gd name="connsiteX1" fmla="*/ 3181350 w 3371850"/>
              <a:gd name="connsiteY1" fmla="*/ 704850 h 3619500"/>
              <a:gd name="connsiteX2" fmla="*/ 2476500 w 3371850"/>
              <a:gd name="connsiteY2" fmla="*/ 1009650 h 3619500"/>
              <a:gd name="connsiteX3" fmla="*/ 1638300 w 3371850"/>
              <a:gd name="connsiteY3" fmla="*/ 1266825 h 3619500"/>
              <a:gd name="connsiteX4" fmla="*/ 1114425 w 3371850"/>
              <a:gd name="connsiteY4" fmla="*/ 1714500 h 3619500"/>
              <a:gd name="connsiteX5" fmla="*/ 600075 w 3371850"/>
              <a:gd name="connsiteY5" fmla="*/ 2847975 h 3619500"/>
              <a:gd name="connsiteX6" fmla="*/ 0 w 3371850"/>
              <a:gd name="connsiteY6" fmla="*/ 3619500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850" h="3619500">
                <a:moveTo>
                  <a:pt x="3371850" y="0"/>
                </a:moveTo>
                <a:cubicBezTo>
                  <a:pt x="3351212" y="268287"/>
                  <a:pt x="3330575" y="536575"/>
                  <a:pt x="3181350" y="704850"/>
                </a:cubicBezTo>
                <a:cubicBezTo>
                  <a:pt x="3032125" y="873125"/>
                  <a:pt x="2733675" y="915988"/>
                  <a:pt x="2476500" y="1009650"/>
                </a:cubicBezTo>
                <a:cubicBezTo>
                  <a:pt x="2219325" y="1103313"/>
                  <a:pt x="1865312" y="1149350"/>
                  <a:pt x="1638300" y="1266825"/>
                </a:cubicBezTo>
                <a:cubicBezTo>
                  <a:pt x="1411288" y="1384300"/>
                  <a:pt x="1287462" y="1450975"/>
                  <a:pt x="1114425" y="1714500"/>
                </a:cubicBezTo>
                <a:cubicBezTo>
                  <a:pt x="941388" y="1978025"/>
                  <a:pt x="785812" y="2530475"/>
                  <a:pt x="600075" y="2847975"/>
                </a:cubicBezTo>
                <a:cubicBezTo>
                  <a:pt x="414338" y="3165475"/>
                  <a:pt x="207169" y="33924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7" name="Freeform 6"/>
          <p:cNvSpPr/>
          <p:nvPr/>
        </p:nvSpPr>
        <p:spPr>
          <a:xfrm>
            <a:off x="492923" y="1714500"/>
            <a:ext cx="2151665" cy="2196703"/>
          </a:xfrm>
          <a:custGeom>
            <a:avLst/>
            <a:gdLst>
              <a:gd name="connsiteX0" fmla="*/ 3657830 w 3657830"/>
              <a:gd name="connsiteY0" fmla="*/ 0 h 3514725"/>
              <a:gd name="connsiteX1" fmla="*/ 1248005 w 3657830"/>
              <a:gd name="connsiteY1" fmla="*/ 571500 h 3514725"/>
              <a:gd name="connsiteX2" fmla="*/ 181205 w 3657830"/>
              <a:gd name="connsiteY2" fmla="*/ 1914525 h 3514725"/>
              <a:gd name="connsiteX3" fmla="*/ 9755 w 3657830"/>
              <a:gd name="connsiteY3" fmla="*/ 3514725 h 3514725"/>
            </a:gdLst>
            <a:ahLst/>
            <a:cxnLst>
              <a:cxn ang="0">
                <a:pos x="connsiteX0" y="connsiteY0"/>
              </a:cxn>
              <a:cxn ang="0">
                <a:pos x="connsiteX1" y="connsiteY1"/>
              </a:cxn>
              <a:cxn ang="0">
                <a:pos x="connsiteX2" y="connsiteY2"/>
              </a:cxn>
              <a:cxn ang="0">
                <a:pos x="connsiteX3" y="connsiteY3"/>
              </a:cxn>
            </a:cxnLst>
            <a:rect l="l" t="t" r="r" b="b"/>
            <a:pathLst>
              <a:path w="3657830" h="3514725">
                <a:moveTo>
                  <a:pt x="3657830" y="0"/>
                </a:moveTo>
                <a:cubicBezTo>
                  <a:pt x="2742636" y="126206"/>
                  <a:pt x="1827443" y="252412"/>
                  <a:pt x="1248005" y="571500"/>
                </a:cubicBezTo>
                <a:cubicBezTo>
                  <a:pt x="668567" y="890588"/>
                  <a:pt x="387580" y="1423988"/>
                  <a:pt x="181205" y="1914525"/>
                </a:cubicBezTo>
                <a:cubicBezTo>
                  <a:pt x="-25170" y="2405063"/>
                  <a:pt x="-7708" y="2959894"/>
                  <a:pt x="9755" y="3514725"/>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8" name="Freeform 7"/>
          <p:cNvSpPr/>
          <p:nvPr/>
        </p:nvSpPr>
        <p:spPr>
          <a:xfrm>
            <a:off x="2644588" y="3994547"/>
            <a:ext cx="2151529" cy="2250281"/>
          </a:xfrm>
          <a:custGeom>
            <a:avLst/>
            <a:gdLst>
              <a:gd name="connsiteX0" fmla="*/ 0 w 3657600"/>
              <a:gd name="connsiteY0" fmla="*/ 0 h 3600450"/>
              <a:gd name="connsiteX1" fmla="*/ 142875 w 3657600"/>
              <a:gd name="connsiteY1" fmla="*/ 600075 h 3600450"/>
              <a:gd name="connsiteX2" fmla="*/ 561975 w 3657600"/>
              <a:gd name="connsiteY2" fmla="*/ 1057275 h 3600450"/>
              <a:gd name="connsiteX3" fmla="*/ 1857375 w 3657600"/>
              <a:gd name="connsiteY3" fmla="*/ 1914525 h 3600450"/>
              <a:gd name="connsiteX4" fmla="*/ 3048000 w 3657600"/>
              <a:gd name="connsiteY4" fmla="*/ 2524125 h 3600450"/>
              <a:gd name="connsiteX5" fmla="*/ 3495675 w 3657600"/>
              <a:gd name="connsiteY5" fmla="*/ 2933700 h 3600450"/>
              <a:gd name="connsiteX6" fmla="*/ 3657600 w 3657600"/>
              <a:gd name="connsiteY6" fmla="*/ 360045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3600450">
                <a:moveTo>
                  <a:pt x="0" y="0"/>
                </a:moveTo>
                <a:cubicBezTo>
                  <a:pt x="24606" y="211931"/>
                  <a:pt x="49213" y="423863"/>
                  <a:pt x="142875" y="600075"/>
                </a:cubicBezTo>
                <a:cubicBezTo>
                  <a:pt x="236537" y="776287"/>
                  <a:pt x="276225" y="838200"/>
                  <a:pt x="561975" y="1057275"/>
                </a:cubicBezTo>
                <a:cubicBezTo>
                  <a:pt x="847725" y="1276350"/>
                  <a:pt x="1443037" y="1670050"/>
                  <a:pt x="1857375" y="1914525"/>
                </a:cubicBezTo>
                <a:cubicBezTo>
                  <a:pt x="2271713" y="2159000"/>
                  <a:pt x="2774950" y="2354263"/>
                  <a:pt x="3048000" y="2524125"/>
                </a:cubicBezTo>
                <a:cubicBezTo>
                  <a:pt x="3321050" y="2693987"/>
                  <a:pt x="3394075" y="2754313"/>
                  <a:pt x="3495675" y="2933700"/>
                </a:cubicBezTo>
                <a:cubicBezTo>
                  <a:pt x="3597275" y="3113087"/>
                  <a:pt x="3627437" y="3356768"/>
                  <a:pt x="3657600" y="36004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9" name="Freeform 8"/>
          <p:cNvSpPr/>
          <p:nvPr/>
        </p:nvSpPr>
        <p:spPr>
          <a:xfrm>
            <a:off x="3720353" y="3429000"/>
            <a:ext cx="2159034" cy="2244328"/>
          </a:xfrm>
          <a:custGeom>
            <a:avLst/>
            <a:gdLst>
              <a:gd name="connsiteX0" fmla="*/ 0 w 3670357"/>
              <a:gd name="connsiteY0" fmla="*/ 0 h 3590925"/>
              <a:gd name="connsiteX1" fmla="*/ 152400 w 3670357"/>
              <a:gd name="connsiteY1" fmla="*/ 514350 h 3590925"/>
              <a:gd name="connsiteX2" fmla="*/ 638175 w 3670357"/>
              <a:gd name="connsiteY2" fmla="*/ 1009650 h 3590925"/>
              <a:gd name="connsiteX3" fmla="*/ 2190750 w 3670357"/>
              <a:gd name="connsiteY3" fmla="*/ 1971675 h 3590925"/>
              <a:gd name="connsiteX4" fmla="*/ 3438525 w 3670357"/>
              <a:gd name="connsiteY4" fmla="*/ 2657475 h 3590925"/>
              <a:gd name="connsiteX5" fmla="*/ 3667125 w 3670357"/>
              <a:gd name="connsiteY5"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357" h="3590925">
                <a:moveTo>
                  <a:pt x="0" y="0"/>
                </a:moveTo>
                <a:cubicBezTo>
                  <a:pt x="23019" y="173037"/>
                  <a:pt x="46038" y="346075"/>
                  <a:pt x="152400" y="514350"/>
                </a:cubicBezTo>
                <a:cubicBezTo>
                  <a:pt x="258762" y="682625"/>
                  <a:pt x="298450" y="766763"/>
                  <a:pt x="638175" y="1009650"/>
                </a:cubicBezTo>
                <a:cubicBezTo>
                  <a:pt x="977900" y="1252538"/>
                  <a:pt x="1724025" y="1697038"/>
                  <a:pt x="2190750" y="1971675"/>
                </a:cubicBezTo>
                <a:cubicBezTo>
                  <a:pt x="2657475" y="2246312"/>
                  <a:pt x="3192463" y="2387600"/>
                  <a:pt x="3438525" y="2657475"/>
                </a:cubicBezTo>
                <a:cubicBezTo>
                  <a:pt x="3684587" y="2927350"/>
                  <a:pt x="3675856" y="3259137"/>
                  <a:pt x="36671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 name="Freeform 9"/>
          <p:cNvSpPr/>
          <p:nvPr/>
        </p:nvSpPr>
        <p:spPr>
          <a:xfrm>
            <a:off x="2638985" y="2851547"/>
            <a:ext cx="2005853" cy="2131219"/>
          </a:xfrm>
          <a:custGeom>
            <a:avLst/>
            <a:gdLst>
              <a:gd name="connsiteX0" fmla="*/ 0 w 3409950"/>
              <a:gd name="connsiteY0" fmla="*/ 0 h 3409950"/>
              <a:gd name="connsiteX1" fmla="*/ 1333500 w 3409950"/>
              <a:gd name="connsiteY1" fmla="*/ 2143125 h 3409950"/>
              <a:gd name="connsiteX2" fmla="*/ 340995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0" y="0"/>
                </a:moveTo>
                <a:cubicBezTo>
                  <a:pt x="382587" y="787400"/>
                  <a:pt x="765175" y="1574800"/>
                  <a:pt x="1333500" y="2143125"/>
                </a:cubicBezTo>
                <a:cubicBezTo>
                  <a:pt x="1901825" y="2711450"/>
                  <a:pt x="2655887" y="3060700"/>
                  <a:pt x="3409950" y="34099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 name="Freeform 10"/>
          <p:cNvSpPr/>
          <p:nvPr/>
        </p:nvSpPr>
        <p:spPr>
          <a:xfrm>
            <a:off x="4794846" y="565547"/>
            <a:ext cx="2690684" cy="2053828"/>
          </a:xfrm>
          <a:custGeom>
            <a:avLst/>
            <a:gdLst>
              <a:gd name="connsiteX0" fmla="*/ 2162 w 4574162"/>
              <a:gd name="connsiteY0" fmla="*/ 0 h 3286125"/>
              <a:gd name="connsiteX1" fmla="*/ 202187 w 4574162"/>
              <a:gd name="connsiteY1" fmla="*/ 923925 h 3286125"/>
              <a:gd name="connsiteX2" fmla="*/ 1278512 w 4574162"/>
              <a:gd name="connsiteY2" fmla="*/ 1685925 h 3286125"/>
              <a:gd name="connsiteX3" fmla="*/ 3755012 w 4574162"/>
              <a:gd name="connsiteY3" fmla="*/ 2638425 h 3286125"/>
              <a:gd name="connsiteX4" fmla="*/ 4574162 w 4574162"/>
              <a:gd name="connsiteY4" fmla="*/ 3286125 h 328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4162" h="3286125">
                <a:moveTo>
                  <a:pt x="2162" y="0"/>
                </a:moveTo>
                <a:cubicBezTo>
                  <a:pt x="-4188" y="321468"/>
                  <a:pt x="-10538" y="642937"/>
                  <a:pt x="202187" y="923925"/>
                </a:cubicBezTo>
                <a:cubicBezTo>
                  <a:pt x="414912" y="1204913"/>
                  <a:pt x="686375" y="1400175"/>
                  <a:pt x="1278512" y="1685925"/>
                </a:cubicBezTo>
                <a:cubicBezTo>
                  <a:pt x="1870649" y="1971675"/>
                  <a:pt x="3205737" y="2371725"/>
                  <a:pt x="3755012" y="2638425"/>
                </a:cubicBezTo>
                <a:cubicBezTo>
                  <a:pt x="4304287" y="2905125"/>
                  <a:pt x="4439224" y="3095625"/>
                  <a:pt x="4574162" y="32861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12" name="Straight Connector 11"/>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18" name="TextBox 17"/>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19" name="TextBox 18"/>
          <p:cNvSpPr txBox="1"/>
          <p:nvPr/>
        </p:nvSpPr>
        <p:spPr>
          <a:xfrm>
            <a:off x="245496" y="3969321"/>
            <a:ext cx="483324" cy="255768"/>
          </a:xfrm>
          <a:prstGeom prst="rect">
            <a:avLst/>
          </a:prstGeom>
          <a:noFill/>
        </p:spPr>
        <p:txBody>
          <a:bodyPr wrap="none" lIns="55175" tIns="27587" rIns="55175" bIns="27587" rtlCol="0">
            <a:spAutoFit/>
          </a:bodyPr>
          <a:lstStyle/>
          <a:p>
            <a:r>
              <a:rPr lang="en-US" sz="1300" dirty="0"/>
              <a:t>10, 5</a:t>
            </a:r>
          </a:p>
        </p:txBody>
      </p:sp>
      <p:sp>
        <p:nvSpPr>
          <p:cNvPr id="20" name="TextBox 19"/>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21" name="TextBox 20"/>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22" name="TextBox 21"/>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23" name="Oval 22"/>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4" name="Oval 23"/>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5" name="Oval 24"/>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6" name="Oval 25"/>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7" name="Oval 26"/>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8" name="TextBox 27"/>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29" name="TextBox 28"/>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30" name="TextBox 29"/>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31" name="TextBox 30"/>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32" name="TextBox 31"/>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33" name="Straight Connector 32"/>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38" name="TextBox 37"/>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39" name="TextBox 38"/>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40" name="TextBox 39"/>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41" name="TextBox 40"/>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42" name="Oval 41"/>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3" name="Oval 42"/>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4" name="Oval 43"/>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5" name="TextBox 44"/>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46" name="TextBox 45"/>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47" name="TextBox 46"/>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48" name="TextBox 47"/>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49" name="Oval 48"/>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0" name="Oval 49"/>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1" name="Oval 50"/>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2" name="Oval 51"/>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3" name="Oval 52"/>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4" name="Oval 53"/>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55" name="Picture 5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6" name="Straight Connector 55"/>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62" name="TextBox 61"/>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63" name="TextBox 62"/>
          <p:cNvSpPr txBox="1"/>
          <p:nvPr/>
        </p:nvSpPr>
        <p:spPr>
          <a:xfrm>
            <a:off x="2420471" y="1683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64" name="TextBox 63"/>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65" name="TextBox 64"/>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66" name="TextBox 65"/>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67" name="Oval 66"/>
          <p:cNvSpPr/>
          <p:nvPr/>
        </p:nvSpPr>
        <p:spPr>
          <a:xfrm>
            <a:off x="3541059"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8" name="Oval 67"/>
          <p:cNvSpPr/>
          <p:nvPr/>
        </p:nvSpPr>
        <p:spPr>
          <a:xfrm>
            <a:off x="5916706" y="381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9" name="TextBox 68"/>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70" name="TextBox 69"/>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71" name="TextBox 70"/>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72" name="TextBox 71"/>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73" name="TextBox 72"/>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74" name="Picture 7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75" name="Straight Connector 74"/>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916706" y="445071"/>
            <a:ext cx="446456" cy="255768"/>
          </a:xfrm>
          <a:prstGeom prst="rect">
            <a:avLst/>
          </a:prstGeom>
          <a:noFill/>
        </p:spPr>
        <p:txBody>
          <a:bodyPr wrap="none" lIns="55175" tIns="27587" rIns="55175" bIns="27587" rtlCol="0">
            <a:spAutoFit/>
          </a:bodyPr>
          <a:lstStyle/>
          <a:p>
            <a:r>
              <a:rPr lang="en-US" sz="1300" dirty="0"/>
              <a:t>-1, 8</a:t>
            </a:r>
          </a:p>
        </p:txBody>
      </p:sp>
      <p:sp>
        <p:nvSpPr>
          <p:cNvPr id="77" name="TextBox 76"/>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78" name="Straight Connector 77"/>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83" name="TextBox 82"/>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84" name="TextBox 83"/>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85" name="Picture 84"/>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6" name="TextBox 85"/>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87" name="TextBox 86"/>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88" name="TextBox 87"/>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89" name="TextBox 88"/>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90" name="TextBox 89"/>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91" name="TextBox 90"/>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92" name="Picture 9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93" name="Straight Connector 92"/>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02933" y="2731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95" name="TextBox 94"/>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96" name="Oval 95"/>
          <p:cNvSpPr/>
          <p:nvPr/>
        </p:nvSpPr>
        <p:spPr>
          <a:xfrm>
            <a:off x="8606118" y="2667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7" name="Oval 96"/>
          <p:cNvSpPr/>
          <p:nvPr/>
        </p:nvSpPr>
        <p:spPr>
          <a:xfrm>
            <a:off x="7306235"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8" name="Oval 97"/>
          <p:cNvSpPr/>
          <p:nvPr/>
        </p:nvSpPr>
        <p:spPr>
          <a:xfrm>
            <a:off x="8382000"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9" name="Oval 98"/>
          <p:cNvSpPr/>
          <p:nvPr/>
        </p:nvSpPr>
        <p:spPr>
          <a:xfrm>
            <a:off x="8650941" y="2714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0" name="Oval 99"/>
          <p:cNvSpPr/>
          <p:nvPr/>
        </p:nvSpPr>
        <p:spPr>
          <a:xfrm>
            <a:off x="730623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1" name="Oval 100"/>
          <p:cNvSpPr/>
          <p:nvPr/>
        </p:nvSpPr>
        <p:spPr>
          <a:xfrm>
            <a:off x="5154706"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2" name="Freeform 101"/>
          <p:cNvSpPr/>
          <p:nvPr/>
        </p:nvSpPr>
        <p:spPr>
          <a:xfrm>
            <a:off x="1570718" y="1137047"/>
            <a:ext cx="2149635" cy="2059781"/>
          </a:xfrm>
          <a:custGeom>
            <a:avLst/>
            <a:gdLst>
              <a:gd name="connsiteX0" fmla="*/ 3654379 w 3654379"/>
              <a:gd name="connsiteY0" fmla="*/ 0 h 3295650"/>
              <a:gd name="connsiteX1" fmla="*/ 2254204 w 3654379"/>
              <a:gd name="connsiteY1" fmla="*/ 1533525 h 3295650"/>
              <a:gd name="connsiteX2" fmla="*/ 768304 w 3654379"/>
              <a:gd name="connsiteY2" fmla="*/ 2095500 h 3295650"/>
              <a:gd name="connsiteX3" fmla="*/ 111079 w 3654379"/>
              <a:gd name="connsiteY3" fmla="*/ 2752725 h 3295650"/>
              <a:gd name="connsiteX4" fmla="*/ 6304 w 3654379"/>
              <a:gd name="connsiteY4" fmla="*/ 3295650 h 329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379" h="3295650">
                <a:moveTo>
                  <a:pt x="3654379" y="0"/>
                </a:moveTo>
                <a:cubicBezTo>
                  <a:pt x="3194797" y="592137"/>
                  <a:pt x="2735216" y="1184275"/>
                  <a:pt x="2254204" y="1533525"/>
                </a:cubicBezTo>
                <a:cubicBezTo>
                  <a:pt x="1773191" y="1882775"/>
                  <a:pt x="1125491" y="1892300"/>
                  <a:pt x="768304" y="2095500"/>
                </a:cubicBezTo>
                <a:cubicBezTo>
                  <a:pt x="411117" y="2298700"/>
                  <a:pt x="238079" y="2552700"/>
                  <a:pt x="111079" y="2752725"/>
                </a:cubicBezTo>
                <a:cubicBezTo>
                  <a:pt x="-15921" y="2952750"/>
                  <a:pt x="-4809" y="3124200"/>
                  <a:pt x="6304" y="329565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3" name="Freeform 102"/>
          <p:cNvSpPr/>
          <p:nvPr/>
        </p:nvSpPr>
        <p:spPr>
          <a:xfrm>
            <a:off x="493059" y="4000500"/>
            <a:ext cx="1977838" cy="2387203"/>
          </a:xfrm>
          <a:custGeom>
            <a:avLst/>
            <a:gdLst>
              <a:gd name="connsiteX0" fmla="*/ 0 w 3362325"/>
              <a:gd name="connsiteY0" fmla="*/ 0 h 3819525"/>
              <a:gd name="connsiteX1" fmla="*/ 1457325 w 3362325"/>
              <a:gd name="connsiteY1" fmla="*/ 2981325 h 3819525"/>
              <a:gd name="connsiteX2" fmla="*/ 3362325 w 3362325"/>
              <a:gd name="connsiteY2" fmla="*/ 3819525 h 3819525"/>
            </a:gdLst>
            <a:ahLst/>
            <a:cxnLst>
              <a:cxn ang="0">
                <a:pos x="connsiteX0" y="connsiteY0"/>
              </a:cxn>
              <a:cxn ang="0">
                <a:pos x="connsiteX1" y="connsiteY1"/>
              </a:cxn>
              <a:cxn ang="0">
                <a:pos x="connsiteX2" y="connsiteY2"/>
              </a:cxn>
            </a:cxnLst>
            <a:rect l="l" t="t" r="r" b="b"/>
            <a:pathLst>
              <a:path w="3362325" h="3819525">
                <a:moveTo>
                  <a:pt x="0" y="0"/>
                </a:moveTo>
                <a:cubicBezTo>
                  <a:pt x="448468" y="1172368"/>
                  <a:pt x="896937" y="2344737"/>
                  <a:pt x="1457325" y="2981325"/>
                </a:cubicBezTo>
                <a:cubicBezTo>
                  <a:pt x="2017713" y="3617913"/>
                  <a:pt x="2690019" y="3718719"/>
                  <a:pt x="3362325" y="38195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4" name="Freeform 103"/>
          <p:cNvSpPr/>
          <p:nvPr/>
        </p:nvSpPr>
        <p:spPr>
          <a:xfrm>
            <a:off x="3882838" y="1137047"/>
            <a:ext cx="2022528" cy="2262188"/>
          </a:xfrm>
          <a:custGeom>
            <a:avLst/>
            <a:gdLst>
              <a:gd name="connsiteX0" fmla="*/ 3381375 w 3438297"/>
              <a:gd name="connsiteY0" fmla="*/ 0 h 3619500"/>
              <a:gd name="connsiteX1" fmla="*/ 3390900 w 3438297"/>
              <a:gd name="connsiteY1" fmla="*/ 876300 h 3619500"/>
              <a:gd name="connsiteX2" fmla="*/ 2867025 w 3438297"/>
              <a:gd name="connsiteY2" fmla="*/ 1638300 h 3619500"/>
              <a:gd name="connsiteX3" fmla="*/ 1447800 w 3438297"/>
              <a:gd name="connsiteY3" fmla="*/ 2809875 h 3619500"/>
              <a:gd name="connsiteX4" fmla="*/ 0 w 3438297"/>
              <a:gd name="connsiteY4" fmla="*/ 3619500 h 361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297" h="3619500">
                <a:moveTo>
                  <a:pt x="3381375" y="0"/>
                </a:moveTo>
                <a:cubicBezTo>
                  <a:pt x="3429000" y="301625"/>
                  <a:pt x="3476625" y="603250"/>
                  <a:pt x="3390900" y="876300"/>
                </a:cubicBezTo>
                <a:cubicBezTo>
                  <a:pt x="3305175" y="1149350"/>
                  <a:pt x="3190875" y="1316038"/>
                  <a:pt x="2867025" y="1638300"/>
                </a:cubicBezTo>
                <a:cubicBezTo>
                  <a:pt x="2543175" y="1960562"/>
                  <a:pt x="1925638" y="2479675"/>
                  <a:pt x="1447800" y="2809875"/>
                </a:cubicBezTo>
                <a:cubicBezTo>
                  <a:pt x="969962" y="3140075"/>
                  <a:pt x="484981" y="33797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5" name="Freeform 104"/>
          <p:cNvSpPr/>
          <p:nvPr/>
        </p:nvSpPr>
        <p:spPr>
          <a:xfrm>
            <a:off x="2700617" y="1720453"/>
            <a:ext cx="2118558" cy="2190750"/>
          </a:xfrm>
          <a:custGeom>
            <a:avLst/>
            <a:gdLst>
              <a:gd name="connsiteX0" fmla="*/ 3562350 w 3601548"/>
              <a:gd name="connsiteY0" fmla="*/ 0 h 3505200"/>
              <a:gd name="connsiteX1" fmla="*/ 3581400 w 3601548"/>
              <a:gd name="connsiteY1" fmla="*/ 409575 h 3505200"/>
              <a:gd name="connsiteX2" fmla="*/ 3314700 w 3601548"/>
              <a:gd name="connsiteY2" fmla="*/ 876300 h 3505200"/>
              <a:gd name="connsiteX3" fmla="*/ 2667000 w 3601548"/>
              <a:gd name="connsiteY3" fmla="*/ 1362075 h 3505200"/>
              <a:gd name="connsiteX4" fmla="*/ 800100 w 3601548"/>
              <a:gd name="connsiteY4" fmla="*/ 2657475 h 3505200"/>
              <a:gd name="connsiteX5" fmla="*/ 0 w 3601548"/>
              <a:gd name="connsiteY5" fmla="*/ 350520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548" h="3505200">
                <a:moveTo>
                  <a:pt x="3562350" y="0"/>
                </a:moveTo>
                <a:cubicBezTo>
                  <a:pt x="3592512" y="131762"/>
                  <a:pt x="3622675" y="263525"/>
                  <a:pt x="3581400" y="409575"/>
                </a:cubicBezTo>
                <a:cubicBezTo>
                  <a:pt x="3540125" y="555625"/>
                  <a:pt x="3467100" y="717550"/>
                  <a:pt x="3314700" y="876300"/>
                </a:cubicBezTo>
                <a:cubicBezTo>
                  <a:pt x="3162300" y="1035050"/>
                  <a:pt x="3086100" y="1065213"/>
                  <a:pt x="2667000" y="1362075"/>
                </a:cubicBezTo>
                <a:cubicBezTo>
                  <a:pt x="2247900" y="1658938"/>
                  <a:pt x="1244600" y="2300288"/>
                  <a:pt x="800100" y="2657475"/>
                </a:cubicBezTo>
                <a:cubicBezTo>
                  <a:pt x="355600" y="3014662"/>
                  <a:pt x="177800" y="3259931"/>
                  <a:pt x="0" y="35052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6" name="Freeform 105"/>
          <p:cNvSpPr/>
          <p:nvPr/>
        </p:nvSpPr>
        <p:spPr>
          <a:xfrm>
            <a:off x="3717908" y="3429000"/>
            <a:ext cx="2691857" cy="2053828"/>
          </a:xfrm>
          <a:custGeom>
            <a:avLst/>
            <a:gdLst>
              <a:gd name="connsiteX0" fmla="*/ 4576157 w 4576157"/>
              <a:gd name="connsiteY0" fmla="*/ 14359 h 3319534"/>
              <a:gd name="connsiteX1" fmla="*/ 2728307 w 4576157"/>
              <a:gd name="connsiteY1" fmla="*/ 204859 h 3319534"/>
              <a:gd name="connsiteX2" fmla="*/ 1147157 w 4576157"/>
              <a:gd name="connsiteY2" fmla="*/ 1443109 h 3319534"/>
              <a:gd name="connsiteX3" fmla="*/ 175607 w 4576157"/>
              <a:gd name="connsiteY3" fmla="*/ 2776609 h 3319534"/>
              <a:gd name="connsiteX4" fmla="*/ 4157 w 4576157"/>
              <a:gd name="connsiteY4" fmla="*/ 3319534 h 331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157" h="3319534">
                <a:moveTo>
                  <a:pt x="4576157" y="14359"/>
                </a:moveTo>
                <a:cubicBezTo>
                  <a:pt x="3937982" y="-9454"/>
                  <a:pt x="3299807" y="-33266"/>
                  <a:pt x="2728307" y="204859"/>
                </a:cubicBezTo>
                <a:cubicBezTo>
                  <a:pt x="2156807" y="442984"/>
                  <a:pt x="1572607" y="1014484"/>
                  <a:pt x="1147157" y="1443109"/>
                </a:cubicBezTo>
                <a:cubicBezTo>
                  <a:pt x="721707" y="1871734"/>
                  <a:pt x="366107" y="2463871"/>
                  <a:pt x="175607" y="2776609"/>
                </a:cubicBezTo>
                <a:cubicBezTo>
                  <a:pt x="-14893" y="3089347"/>
                  <a:pt x="-5368" y="3204440"/>
                  <a:pt x="4157" y="3319534"/>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7" name="Freeform 106"/>
          <p:cNvSpPr/>
          <p:nvPr/>
        </p:nvSpPr>
        <p:spPr>
          <a:xfrm>
            <a:off x="4787610" y="1728554"/>
            <a:ext cx="2698458" cy="2220418"/>
          </a:xfrm>
          <a:custGeom>
            <a:avLst/>
            <a:gdLst>
              <a:gd name="connsiteX0" fmla="*/ 14463 w 4587378"/>
              <a:gd name="connsiteY0" fmla="*/ 0 h 3552669"/>
              <a:gd name="connsiteX1" fmla="*/ 164365 w 4587378"/>
              <a:gd name="connsiteY1" fmla="*/ 419725 h 3552669"/>
              <a:gd name="connsiteX2" fmla="*/ 1183696 w 4587378"/>
              <a:gd name="connsiteY2" fmla="*/ 1379095 h 3552669"/>
              <a:gd name="connsiteX3" fmla="*/ 3102437 w 4587378"/>
              <a:gd name="connsiteY3" fmla="*/ 2248525 h 3552669"/>
              <a:gd name="connsiteX4" fmla="*/ 4346620 w 4587378"/>
              <a:gd name="connsiteY4" fmla="*/ 2803161 h 3552669"/>
              <a:gd name="connsiteX5" fmla="*/ 4586463 w 4587378"/>
              <a:gd name="connsiteY5" fmla="*/ 3552669 h 35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78" h="3552669">
                <a:moveTo>
                  <a:pt x="14463" y="0"/>
                </a:moveTo>
                <a:cubicBezTo>
                  <a:pt x="-8022" y="94938"/>
                  <a:pt x="-30507" y="189876"/>
                  <a:pt x="164365" y="419725"/>
                </a:cubicBezTo>
                <a:cubicBezTo>
                  <a:pt x="359237" y="649574"/>
                  <a:pt x="694017" y="1074295"/>
                  <a:pt x="1183696" y="1379095"/>
                </a:cubicBezTo>
                <a:cubicBezTo>
                  <a:pt x="1673375" y="1683895"/>
                  <a:pt x="3102437" y="2248525"/>
                  <a:pt x="3102437" y="2248525"/>
                </a:cubicBezTo>
                <a:cubicBezTo>
                  <a:pt x="3629591" y="2485869"/>
                  <a:pt x="4099282" y="2585804"/>
                  <a:pt x="4346620" y="2803161"/>
                </a:cubicBezTo>
                <a:cubicBezTo>
                  <a:pt x="4593958" y="3020518"/>
                  <a:pt x="4590210" y="3286593"/>
                  <a:pt x="4586463" y="3552669"/>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8" name="Freeform 107"/>
          <p:cNvSpPr/>
          <p:nvPr/>
        </p:nvSpPr>
        <p:spPr>
          <a:xfrm>
            <a:off x="2644588" y="1709815"/>
            <a:ext cx="2574781" cy="2267263"/>
          </a:xfrm>
          <a:custGeom>
            <a:avLst/>
            <a:gdLst>
              <a:gd name="connsiteX0" fmla="*/ 0 w 4377128"/>
              <a:gd name="connsiteY0" fmla="*/ 0 h 3627620"/>
              <a:gd name="connsiteX1" fmla="*/ 809469 w 4377128"/>
              <a:gd name="connsiteY1" fmla="*/ 1259174 h 3627620"/>
              <a:gd name="connsiteX2" fmla="*/ 2998033 w 4377128"/>
              <a:gd name="connsiteY2" fmla="*/ 2758190 h 3627620"/>
              <a:gd name="connsiteX3" fmla="*/ 4377128 w 4377128"/>
              <a:gd name="connsiteY3" fmla="*/ 3627620 h 3627620"/>
            </a:gdLst>
            <a:ahLst/>
            <a:cxnLst>
              <a:cxn ang="0">
                <a:pos x="connsiteX0" y="connsiteY0"/>
              </a:cxn>
              <a:cxn ang="0">
                <a:pos x="connsiteX1" y="connsiteY1"/>
              </a:cxn>
              <a:cxn ang="0">
                <a:pos x="connsiteX2" y="connsiteY2"/>
              </a:cxn>
              <a:cxn ang="0">
                <a:pos x="connsiteX3" y="connsiteY3"/>
              </a:cxn>
            </a:cxnLst>
            <a:rect l="l" t="t" r="r" b="b"/>
            <a:pathLst>
              <a:path w="4377128" h="3627620">
                <a:moveTo>
                  <a:pt x="0" y="0"/>
                </a:moveTo>
                <a:cubicBezTo>
                  <a:pt x="154898" y="399738"/>
                  <a:pt x="309797" y="799476"/>
                  <a:pt x="809469" y="1259174"/>
                </a:cubicBezTo>
                <a:cubicBezTo>
                  <a:pt x="1309141" y="1718872"/>
                  <a:pt x="2403423" y="2363449"/>
                  <a:pt x="2998033" y="2758190"/>
                </a:cubicBezTo>
                <a:cubicBezTo>
                  <a:pt x="3592643" y="3152931"/>
                  <a:pt x="3984885" y="3390275"/>
                  <a:pt x="4377128" y="362762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9" name="Freeform 108"/>
          <p:cNvSpPr/>
          <p:nvPr/>
        </p:nvSpPr>
        <p:spPr>
          <a:xfrm>
            <a:off x="6048237" y="3433684"/>
            <a:ext cx="2549638" cy="2267263"/>
          </a:xfrm>
          <a:custGeom>
            <a:avLst/>
            <a:gdLst>
              <a:gd name="connsiteX0" fmla="*/ 4257207 w 4334384"/>
              <a:gd name="connsiteY0" fmla="*/ 0 h 3627620"/>
              <a:gd name="connsiteX1" fmla="*/ 4302177 w 4334384"/>
              <a:gd name="connsiteY1" fmla="*/ 824459 h 3627620"/>
              <a:gd name="connsiteX2" fmla="*/ 3837482 w 4334384"/>
              <a:gd name="connsiteY2" fmla="*/ 1514007 h 3627620"/>
              <a:gd name="connsiteX3" fmla="*/ 2323476 w 4334384"/>
              <a:gd name="connsiteY3" fmla="*/ 2518348 h 3627620"/>
              <a:gd name="connsiteX4" fmla="*/ 0 w 4334384"/>
              <a:gd name="connsiteY4" fmla="*/ 3627620 h 362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384" h="3627620">
                <a:moveTo>
                  <a:pt x="4257207" y="0"/>
                </a:moveTo>
                <a:cubicBezTo>
                  <a:pt x="4314669" y="286062"/>
                  <a:pt x="4372131" y="572124"/>
                  <a:pt x="4302177" y="824459"/>
                </a:cubicBezTo>
                <a:cubicBezTo>
                  <a:pt x="4232223" y="1076794"/>
                  <a:pt x="4167265" y="1231692"/>
                  <a:pt x="3837482" y="1514007"/>
                </a:cubicBezTo>
                <a:cubicBezTo>
                  <a:pt x="3507698" y="1796322"/>
                  <a:pt x="2963056" y="2166079"/>
                  <a:pt x="2323476" y="2518348"/>
                </a:cubicBezTo>
                <a:cubicBezTo>
                  <a:pt x="1683896" y="2870617"/>
                  <a:pt x="841948" y="3249118"/>
                  <a:pt x="0" y="362762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0" name="Freeform 109"/>
          <p:cNvSpPr/>
          <p:nvPr/>
        </p:nvSpPr>
        <p:spPr>
          <a:xfrm>
            <a:off x="5007744" y="4014553"/>
            <a:ext cx="2480748" cy="2389058"/>
          </a:xfrm>
          <a:custGeom>
            <a:avLst/>
            <a:gdLst>
              <a:gd name="connsiteX0" fmla="*/ 4212236 w 4217272"/>
              <a:gd name="connsiteY0" fmla="*/ 0 h 3822492"/>
              <a:gd name="connsiteX1" fmla="*/ 3942413 w 4217272"/>
              <a:gd name="connsiteY1" fmla="*/ 2383436 h 3822492"/>
              <a:gd name="connsiteX2" fmla="*/ 2443397 w 4217272"/>
              <a:gd name="connsiteY2" fmla="*/ 3447738 h 3822492"/>
              <a:gd name="connsiteX3" fmla="*/ 0 w 4217272"/>
              <a:gd name="connsiteY3" fmla="*/ 3822492 h 3822492"/>
            </a:gdLst>
            <a:ahLst/>
            <a:cxnLst>
              <a:cxn ang="0">
                <a:pos x="connsiteX0" y="connsiteY0"/>
              </a:cxn>
              <a:cxn ang="0">
                <a:pos x="connsiteX1" y="connsiteY1"/>
              </a:cxn>
              <a:cxn ang="0">
                <a:pos x="connsiteX2" y="connsiteY2"/>
              </a:cxn>
              <a:cxn ang="0">
                <a:pos x="connsiteX3" y="connsiteY3"/>
              </a:cxn>
            </a:cxnLst>
            <a:rect l="l" t="t" r="r" b="b"/>
            <a:pathLst>
              <a:path w="4217272" h="3822492">
                <a:moveTo>
                  <a:pt x="4212236" y="0"/>
                </a:moveTo>
                <a:cubicBezTo>
                  <a:pt x="4224727" y="904406"/>
                  <a:pt x="4237219" y="1808813"/>
                  <a:pt x="3942413" y="2383436"/>
                </a:cubicBezTo>
                <a:cubicBezTo>
                  <a:pt x="3647607" y="2958059"/>
                  <a:pt x="3100466" y="3207895"/>
                  <a:pt x="2443397" y="3447738"/>
                </a:cubicBezTo>
                <a:cubicBezTo>
                  <a:pt x="1786328" y="3687581"/>
                  <a:pt x="893164" y="3755036"/>
                  <a:pt x="0" y="3822492"/>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1" name="Freeform 110"/>
          <p:cNvSpPr/>
          <p:nvPr/>
        </p:nvSpPr>
        <p:spPr>
          <a:xfrm>
            <a:off x="2653406" y="4005184"/>
            <a:ext cx="2680594" cy="2182943"/>
          </a:xfrm>
          <a:custGeom>
            <a:avLst/>
            <a:gdLst>
              <a:gd name="connsiteX0" fmla="*/ 4557010 w 4557010"/>
              <a:gd name="connsiteY0" fmla="*/ 0 h 3492708"/>
              <a:gd name="connsiteX1" fmla="*/ 989351 w 4557010"/>
              <a:gd name="connsiteY1" fmla="*/ 794479 h 3492708"/>
              <a:gd name="connsiteX2" fmla="*/ 0 w 4557010"/>
              <a:gd name="connsiteY2" fmla="*/ 3492708 h 3492708"/>
            </a:gdLst>
            <a:ahLst/>
            <a:cxnLst>
              <a:cxn ang="0">
                <a:pos x="connsiteX0" y="connsiteY0"/>
              </a:cxn>
              <a:cxn ang="0">
                <a:pos x="connsiteX1" y="connsiteY1"/>
              </a:cxn>
              <a:cxn ang="0">
                <a:pos x="connsiteX2" y="connsiteY2"/>
              </a:cxn>
            </a:cxnLst>
            <a:rect l="l" t="t" r="r" b="b"/>
            <a:pathLst>
              <a:path w="4557010" h="3492708">
                <a:moveTo>
                  <a:pt x="4557010" y="0"/>
                </a:moveTo>
                <a:cubicBezTo>
                  <a:pt x="3152931" y="106180"/>
                  <a:pt x="1748853" y="212361"/>
                  <a:pt x="989351" y="794479"/>
                </a:cubicBezTo>
                <a:cubicBezTo>
                  <a:pt x="229849" y="1376597"/>
                  <a:pt x="114924" y="2434652"/>
                  <a:pt x="0" y="3492708"/>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Tree>
    <p:extLst>
      <p:ext uri="{BB962C8B-B14F-4D97-AF65-F5344CB8AC3E}">
        <p14:creationId xmlns:p14="http://schemas.microsoft.com/office/powerpoint/2010/main" val="24980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up)">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up)">
                                      <p:cBhvr>
                                        <p:cTn id="22" dur="5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up)">
                                      <p:cBhvr>
                                        <p:cTn id="27" dur="5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wipe(up)">
                                      <p:cBhvr>
                                        <p:cTn id="36" dur="500"/>
                                        <p:tgtEl>
                                          <p:spTgt spid="9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wipe(up)">
                                      <p:cBhvr>
                                        <p:cTn id="45" dur="500"/>
                                        <p:tgtEl>
                                          <p:spTgt spid="99"/>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wipe(up)">
                                      <p:cBhvr>
                                        <p:cTn id="53" dur="500"/>
                                        <p:tgtEl>
                                          <p:spTgt spid="98"/>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wipe(up)">
                                      <p:cBhvr>
                                        <p:cTn id="57" dur="500"/>
                                        <p:tgtEl>
                                          <p:spTgt spid="108"/>
                                        </p:tgtEl>
                                      </p:cBhvr>
                                    </p:animEffect>
                                  </p:childTnLst>
                                </p:cTn>
                              </p:par>
                            </p:childTnLst>
                          </p:cTn>
                        </p:par>
                        <p:par>
                          <p:cTn id="58" fill="hold">
                            <p:stCondLst>
                              <p:cond delay="2500"/>
                            </p:stCondLst>
                            <p:childTnLst>
                              <p:par>
                                <p:cTn id="59" presetID="22" presetClass="entr" presetSubtype="4" fill="hold" grpId="0" nodeType="after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wipe(down)">
                                      <p:cBhvr>
                                        <p:cTn id="61" dur="500"/>
                                        <p:tgtEl>
                                          <p:spTgt spid="101"/>
                                        </p:tgtEl>
                                      </p:cBhvr>
                                    </p:animEffect>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wipe(up)">
                                      <p:cBhvr>
                                        <p:cTn id="65" dur="500"/>
                                        <p:tgtEl>
                                          <p:spTgt spid="107"/>
                                        </p:tgtEl>
                                      </p:cBhvr>
                                    </p:animEffect>
                                  </p:childTnLst>
                                </p:cTn>
                              </p:par>
                            </p:childTnLst>
                          </p:cTn>
                        </p:par>
                        <p:par>
                          <p:cTn id="66" fill="hold">
                            <p:stCondLst>
                              <p:cond delay="3500"/>
                            </p:stCondLst>
                            <p:childTnLst>
                              <p:par>
                                <p:cTn id="67" presetID="22" presetClass="entr" presetSubtype="1"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wipe(up)">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up)">
                                      <p:cBhvr>
                                        <p:cTn id="74" dur="500"/>
                                        <p:tgtEl>
                                          <p:spTgt spid="6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up)">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wipe(up)">
                                      <p:cBhvr>
                                        <p:cTn id="84" dur="500"/>
                                        <p:tgtEl>
                                          <p:spTgt spid="9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wipe(up)">
                                      <p:cBhvr>
                                        <p:cTn id="89" dur="500"/>
                                        <p:tgtEl>
                                          <p:spTgt spid="106"/>
                                        </p:tgtEl>
                                      </p:cBhvr>
                                    </p:animEffect>
                                  </p:childTnLst>
                                </p:cTn>
                              </p:par>
                            </p:childTnLst>
                          </p:cTn>
                        </p:par>
                        <p:par>
                          <p:cTn id="90" fill="hold">
                            <p:stCondLst>
                              <p:cond delay="500"/>
                            </p:stCondLst>
                            <p:childTnLst>
                              <p:par>
                                <p:cTn id="91" presetID="22" presetClass="entr" presetSubtype="1" fill="hold" grpId="0" nodeType="afterEffect">
                                  <p:stCondLst>
                                    <p:cond delay="0"/>
                                  </p:stCondLst>
                                  <p:childTnLst>
                                    <p:set>
                                      <p:cBhvr>
                                        <p:cTn id="92" dur="1" fill="hold">
                                          <p:stCondLst>
                                            <p:cond delay="0"/>
                                          </p:stCondLst>
                                        </p:cTn>
                                        <p:tgtEl>
                                          <p:spTgt spid="111"/>
                                        </p:tgtEl>
                                        <p:attrNameLst>
                                          <p:attrName>style.visibility</p:attrName>
                                        </p:attrNameLst>
                                      </p:cBhvr>
                                      <p:to>
                                        <p:strVal val="visible"/>
                                      </p:to>
                                    </p:set>
                                    <p:animEffect transition="in" filter="wipe(up)">
                                      <p:cBhvr>
                                        <p:cTn id="93" dur="500"/>
                                        <p:tgtEl>
                                          <p:spTgt spid="111"/>
                                        </p:tgtEl>
                                      </p:cBhvr>
                                    </p:animEffect>
                                  </p:childTnLst>
                                </p:cTn>
                              </p:par>
                            </p:childTnLst>
                          </p:cTn>
                        </p:par>
                        <p:par>
                          <p:cTn id="94" fill="hold">
                            <p:stCondLst>
                              <p:cond delay="1000"/>
                            </p:stCondLst>
                            <p:childTnLst>
                              <p:par>
                                <p:cTn id="95" presetID="22" presetClass="entr" presetSubtype="1" fill="hold" grpId="0" nodeType="after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wipe(up)">
                                      <p:cBhvr>
                                        <p:cTn id="97" dur="500"/>
                                        <p:tgtEl>
                                          <p:spTgt spid="110"/>
                                        </p:tgtEl>
                                      </p:cBhvr>
                                    </p:animEffect>
                                  </p:childTnLst>
                                </p:cTn>
                              </p:par>
                            </p:childTnLst>
                          </p:cTn>
                        </p:par>
                        <p:par>
                          <p:cTn id="98" fill="hold">
                            <p:stCondLst>
                              <p:cond delay="1500"/>
                            </p:stCondLst>
                            <p:childTnLst>
                              <p:par>
                                <p:cTn id="99" presetID="22" presetClass="entr" presetSubtype="1" fill="hold" grpId="0" nodeType="afterEffect">
                                  <p:stCondLst>
                                    <p:cond delay="0"/>
                                  </p:stCondLst>
                                  <p:childTnLst>
                                    <p:set>
                                      <p:cBhvr>
                                        <p:cTn id="100" dur="1" fill="hold">
                                          <p:stCondLst>
                                            <p:cond delay="0"/>
                                          </p:stCondLst>
                                        </p:cTn>
                                        <p:tgtEl>
                                          <p:spTgt spid="109"/>
                                        </p:tgtEl>
                                        <p:attrNameLst>
                                          <p:attrName>style.visibility</p:attrName>
                                        </p:attrNameLst>
                                      </p:cBhvr>
                                      <p:to>
                                        <p:strVal val="visible"/>
                                      </p:to>
                                    </p:set>
                                    <p:animEffect transition="in" filter="wipe(up)">
                                      <p:cBhvr>
                                        <p:cTn id="10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67" grpId="0" animBg="1"/>
      <p:bldP spid="68" grpId="0" animBg="1"/>
      <p:bldP spid="96" grpId="0" animBg="1"/>
      <p:bldP spid="97" grpId="0" animBg="1"/>
      <p:bldP spid="98" grpId="0" animBg="1"/>
      <p:bldP spid="99" grpId="0" animBg="1"/>
      <p:bldP spid="100" grpId="0" animBg="1"/>
      <p:bldP spid="101" grpId="0" animBg="1"/>
      <p:bldP spid="102" grpId="0" animBg="1"/>
      <p:bldP spid="104" grpId="0" animBg="1"/>
      <p:bldP spid="105" grpId="0" animBg="1"/>
      <p:bldP spid="106" grpId="0" animBg="1"/>
      <p:bldP spid="107" grpId="0" animBg="1"/>
      <p:bldP spid="108" grpId="0" animBg="1"/>
      <p:bldP spid="109" grpId="0" animBg="1"/>
      <p:bldP spid="110" grpId="0" animBg="1"/>
      <p:bldP spid="111" grpId="0"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871883" y="1143000"/>
            <a:ext cx="2695015" cy="2244328"/>
          </a:xfrm>
          <a:custGeom>
            <a:avLst/>
            <a:gdLst>
              <a:gd name="connsiteX0" fmla="*/ 0 w 4581525"/>
              <a:gd name="connsiteY0" fmla="*/ 0 h 3590925"/>
              <a:gd name="connsiteX1" fmla="*/ 114300 w 4581525"/>
              <a:gd name="connsiteY1" fmla="*/ 428625 h 3590925"/>
              <a:gd name="connsiteX2" fmla="*/ 523875 w 4581525"/>
              <a:gd name="connsiteY2" fmla="*/ 857250 h 3590925"/>
              <a:gd name="connsiteX3" fmla="*/ 1438275 w 4581525"/>
              <a:gd name="connsiteY3" fmla="*/ 1209675 h 3590925"/>
              <a:gd name="connsiteX4" fmla="*/ 3381375 w 4581525"/>
              <a:gd name="connsiteY4" fmla="*/ 1971675 h 3590925"/>
              <a:gd name="connsiteX5" fmla="*/ 4124325 w 4581525"/>
              <a:gd name="connsiteY5" fmla="*/ 2686050 h 3590925"/>
              <a:gd name="connsiteX6" fmla="*/ 4581525 w 4581525"/>
              <a:gd name="connsiteY6"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1525" h="3590925">
                <a:moveTo>
                  <a:pt x="0" y="0"/>
                </a:moveTo>
                <a:cubicBezTo>
                  <a:pt x="13494" y="142875"/>
                  <a:pt x="26988" y="285750"/>
                  <a:pt x="114300" y="428625"/>
                </a:cubicBezTo>
                <a:cubicBezTo>
                  <a:pt x="201612" y="571500"/>
                  <a:pt x="303213" y="727075"/>
                  <a:pt x="523875" y="857250"/>
                </a:cubicBezTo>
                <a:cubicBezTo>
                  <a:pt x="744537" y="987425"/>
                  <a:pt x="1438275" y="1209675"/>
                  <a:pt x="1438275" y="1209675"/>
                </a:cubicBezTo>
                <a:cubicBezTo>
                  <a:pt x="1914525" y="1395413"/>
                  <a:pt x="2933700" y="1725613"/>
                  <a:pt x="3381375" y="1971675"/>
                </a:cubicBezTo>
                <a:cubicBezTo>
                  <a:pt x="3829050" y="2217737"/>
                  <a:pt x="3924300" y="2416175"/>
                  <a:pt x="4124325" y="2686050"/>
                </a:cubicBezTo>
                <a:cubicBezTo>
                  <a:pt x="4324350" y="2955925"/>
                  <a:pt x="4452937" y="3273425"/>
                  <a:pt x="45815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5" name="Freeform 4"/>
          <p:cNvSpPr/>
          <p:nvPr/>
        </p:nvSpPr>
        <p:spPr>
          <a:xfrm>
            <a:off x="5866279" y="571500"/>
            <a:ext cx="2969559" cy="2143125"/>
          </a:xfrm>
          <a:custGeom>
            <a:avLst/>
            <a:gdLst>
              <a:gd name="connsiteX0" fmla="*/ 0 w 5048250"/>
              <a:gd name="connsiteY0" fmla="*/ 0 h 3429000"/>
              <a:gd name="connsiteX1" fmla="*/ 257175 w 5048250"/>
              <a:gd name="connsiteY1" fmla="*/ 600075 h 3429000"/>
              <a:gd name="connsiteX2" fmla="*/ 1504950 w 5048250"/>
              <a:gd name="connsiteY2" fmla="*/ 1400175 h 3429000"/>
              <a:gd name="connsiteX3" fmla="*/ 4314825 w 5048250"/>
              <a:gd name="connsiteY3" fmla="*/ 2743200 h 3429000"/>
              <a:gd name="connsiteX4" fmla="*/ 5048250 w 5048250"/>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0" h="3429000">
                <a:moveTo>
                  <a:pt x="0" y="0"/>
                </a:moveTo>
                <a:cubicBezTo>
                  <a:pt x="3175" y="183356"/>
                  <a:pt x="6350" y="366713"/>
                  <a:pt x="257175" y="600075"/>
                </a:cubicBezTo>
                <a:cubicBezTo>
                  <a:pt x="508000" y="833437"/>
                  <a:pt x="828675" y="1042988"/>
                  <a:pt x="1504950" y="1400175"/>
                </a:cubicBezTo>
                <a:cubicBezTo>
                  <a:pt x="2181225" y="1757362"/>
                  <a:pt x="3724275" y="2405063"/>
                  <a:pt x="4314825" y="2743200"/>
                </a:cubicBezTo>
                <a:cubicBezTo>
                  <a:pt x="4905375" y="3081338"/>
                  <a:pt x="4976812" y="3255169"/>
                  <a:pt x="5048250" y="342900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6" name="Freeform 5"/>
          <p:cNvSpPr/>
          <p:nvPr/>
        </p:nvSpPr>
        <p:spPr>
          <a:xfrm>
            <a:off x="1736912" y="1708547"/>
            <a:ext cx="1983441" cy="2262188"/>
          </a:xfrm>
          <a:custGeom>
            <a:avLst/>
            <a:gdLst>
              <a:gd name="connsiteX0" fmla="*/ 3371850 w 3371850"/>
              <a:gd name="connsiteY0" fmla="*/ 0 h 3619500"/>
              <a:gd name="connsiteX1" fmla="*/ 3181350 w 3371850"/>
              <a:gd name="connsiteY1" fmla="*/ 704850 h 3619500"/>
              <a:gd name="connsiteX2" fmla="*/ 2476500 w 3371850"/>
              <a:gd name="connsiteY2" fmla="*/ 1009650 h 3619500"/>
              <a:gd name="connsiteX3" fmla="*/ 1638300 w 3371850"/>
              <a:gd name="connsiteY3" fmla="*/ 1266825 h 3619500"/>
              <a:gd name="connsiteX4" fmla="*/ 1114425 w 3371850"/>
              <a:gd name="connsiteY4" fmla="*/ 1714500 h 3619500"/>
              <a:gd name="connsiteX5" fmla="*/ 600075 w 3371850"/>
              <a:gd name="connsiteY5" fmla="*/ 2847975 h 3619500"/>
              <a:gd name="connsiteX6" fmla="*/ 0 w 3371850"/>
              <a:gd name="connsiteY6" fmla="*/ 3619500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850" h="3619500">
                <a:moveTo>
                  <a:pt x="3371850" y="0"/>
                </a:moveTo>
                <a:cubicBezTo>
                  <a:pt x="3351212" y="268287"/>
                  <a:pt x="3330575" y="536575"/>
                  <a:pt x="3181350" y="704850"/>
                </a:cubicBezTo>
                <a:cubicBezTo>
                  <a:pt x="3032125" y="873125"/>
                  <a:pt x="2733675" y="915988"/>
                  <a:pt x="2476500" y="1009650"/>
                </a:cubicBezTo>
                <a:cubicBezTo>
                  <a:pt x="2219325" y="1103313"/>
                  <a:pt x="1865312" y="1149350"/>
                  <a:pt x="1638300" y="1266825"/>
                </a:cubicBezTo>
                <a:cubicBezTo>
                  <a:pt x="1411288" y="1384300"/>
                  <a:pt x="1287462" y="1450975"/>
                  <a:pt x="1114425" y="1714500"/>
                </a:cubicBezTo>
                <a:cubicBezTo>
                  <a:pt x="941388" y="1978025"/>
                  <a:pt x="785812" y="2530475"/>
                  <a:pt x="600075" y="2847975"/>
                </a:cubicBezTo>
                <a:cubicBezTo>
                  <a:pt x="414338" y="3165475"/>
                  <a:pt x="207169" y="33924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7" name="Freeform 6"/>
          <p:cNvSpPr/>
          <p:nvPr/>
        </p:nvSpPr>
        <p:spPr>
          <a:xfrm>
            <a:off x="492923" y="1714500"/>
            <a:ext cx="2151665" cy="2196703"/>
          </a:xfrm>
          <a:custGeom>
            <a:avLst/>
            <a:gdLst>
              <a:gd name="connsiteX0" fmla="*/ 3657830 w 3657830"/>
              <a:gd name="connsiteY0" fmla="*/ 0 h 3514725"/>
              <a:gd name="connsiteX1" fmla="*/ 1248005 w 3657830"/>
              <a:gd name="connsiteY1" fmla="*/ 571500 h 3514725"/>
              <a:gd name="connsiteX2" fmla="*/ 181205 w 3657830"/>
              <a:gd name="connsiteY2" fmla="*/ 1914525 h 3514725"/>
              <a:gd name="connsiteX3" fmla="*/ 9755 w 3657830"/>
              <a:gd name="connsiteY3" fmla="*/ 3514725 h 3514725"/>
            </a:gdLst>
            <a:ahLst/>
            <a:cxnLst>
              <a:cxn ang="0">
                <a:pos x="connsiteX0" y="connsiteY0"/>
              </a:cxn>
              <a:cxn ang="0">
                <a:pos x="connsiteX1" y="connsiteY1"/>
              </a:cxn>
              <a:cxn ang="0">
                <a:pos x="connsiteX2" y="connsiteY2"/>
              </a:cxn>
              <a:cxn ang="0">
                <a:pos x="connsiteX3" y="connsiteY3"/>
              </a:cxn>
            </a:cxnLst>
            <a:rect l="l" t="t" r="r" b="b"/>
            <a:pathLst>
              <a:path w="3657830" h="3514725">
                <a:moveTo>
                  <a:pt x="3657830" y="0"/>
                </a:moveTo>
                <a:cubicBezTo>
                  <a:pt x="2742636" y="126206"/>
                  <a:pt x="1827443" y="252412"/>
                  <a:pt x="1248005" y="571500"/>
                </a:cubicBezTo>
                <a:cubicBezTo>
                  <a:pt x="668567" y="890588"/>
                  <a:pt x="387580" y="1423988"/>
                  <a:pt x="181205" y="1914525"/>
                </a:cubicBezTo>
                <a:cubicBezTo>
                  <a:pt x="-25170" y="2405063"/>
                  <a:pt x="-7708" y="2959894"/>
                  <a:pt x="9755" y="3514725"/>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8" name="Freeform 7"/>
          <p:cNvSpPr/>
          <p:nvPr/>
        </p:nvSpPr>
        <p:spPr>
          <a:xfrm>
            <a:off x="2644588" y="3994547"/>
            <a:ext cx="2151529" cy="2250281"/>
          </a:xfrm>
          <a:custGeom>
            <a:avLst/>
            <a:gdLst>
              <a:gd name="connsiteX0" fmla="*/ 0 w 3657600"/>
              <a:gd name="connsiteY0" fmla="*/ 0 h 3600450"/>
              <a:gd name="connsiteX1" fmla="*/ 142875 w 3657600"/>
              <a:gd name="connsiteY1" fmla="*/ 600075 h 3600450"/>
              <a:gd name="connsiteX2" fmla="*/ 561975 w 3657600"/>
              <a:gd name="connsiteY2" fmla="*/ 1057275 h 3600450"/>
              <a:gd name="connsiteX3" fmla="*/ 1857375 w 3657600"/>
              <a:gd name="connsiteY3" fmla="*/ 1914525 h 3600450"/>
              <a:gd name="connsiteX4" fmla="*/ 3048000 w 3657600"/>
              <a:gd name="connsiteY4" fmla="*/ 2524125 h 3600450"/>
              <a:gd name="connsiteX5" fmla="*/ 3495675 w 3657600"/>
              <a:gd name="connsiteY5" fmla="*/ 2933700 h 3600450"/>
              <a:gd name="connsiteX6" fmla="*/ 3657600 w 3657600"/>
              <a:gd name="connsiteY6" fmla="*/ 360045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3600450">
                <a:moveTo>
                  <a:pt x="0" y="0"/>
                </a:moveTo>
                <a:cubicBezTo>
                  <a:pt x="24606" y="211931"/>
                  <a:pt x="49213" y="423863"/>
                  <a:pt x="142875" y="600075"/>
                </a:cubicBezTo>
                <a:cubicBezTo>
                  <a:pt x="236537" y="776287"/>
                  <a:pt x="276225" y="838200"/>
                  <a:pt x="561975" y="1057275"/>
                </a:cubicBezTo>
                <a:cubicBezTo>
                  <a:pt x="847725" y="1276350"/>
                  <a:pt x="1443037" y="1670050"/>
                  <a:pt x="1857375" y="1914525"/>
                </a:cubicBezTo>
                <a:cubicBezTo>
                  <a:pt x="2271713" y="2159000"/>
                  <a:pt x="2774950" y="2354263"/>
                  <a:pt x="3048000" y="2524125"/>
                </a:cubicBezTo>
                <a:cubicBezTo>
                  <a:pt x="3321050" y="2693987"/>
                  <a:pt x="3394075" y="2754313"/>
                  <a:pt x="3495675" y="2933700"/>
                </a:cubicBezTo>
                <a:cubicBezTo>
                  <a:pt x="3597275" y="3113087"/>
                  <a:pt x="3627437" y="3356768"/>
                  <a:pt x="3657600" y="36004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9" name="Freeform 8"/>
          <p:cNvSpPr/>
          <p:nvPr/>
        </p:nvSpPr>
        <p:spPr>
          <a:xfrm>
            <a:off x="3720353" y="3429000"/>
            <a:ext cx="2159034" cy="2244328"/>
          </a:xfrm>
          <a:custGeom>
            <a:avLst/>
            <a:gdLst>
              <a:gd name="connsiteX0" fmla="*/ 0 w 3670357"/>
              <a:gd name="connsiteY0" fmla="*/ 0 h 3590925"/>
              <a:gd name="connsiteX1" fmla="*/ 152400 w 3670357"/>
              <a:gd name="connsiteY1" fmla="*/ 514350 h 3590925"/>
              <a:gd name="connsiteX2" fmla="*/ 638175 w 3670357"/>
              <a:gd name="connsiteY2" fmla="*/ 1009650 h 3590925"/>
              <a:gd name="connsiteX3" fmla="*/ 2190750 w 3670357"/>
              <a:gd name="connsiteY3" fmla="*/ 1971675 h 3590925"/>
              <a:gd name="connsiteX4" fmla="*/ 3438525 w 3670357"/>
              <a:gd name="connsiteY4" fmla="*/ 2657475 h 3590925"/>
              <a:gd name="connsiteX5" fmla="*/ 3667125 w 3670357"/>
              <a:gd name="connsiteY5"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357" h="3590925">
                <a:moveTo>
                  <a:pt x="0" y="0"/>
                </a:moveTo>
                <a:cubicBezTo>
                  <a:pt x="23019" y="173037"/>
                  <a:pt x="46038" y="346075"/>
                  <a:pt x="152400" y="514350"/>
                </a:cubicBezTo>
                <a:cubicBezTo>
                  <a:pt x="258762" y="682625"/>
                  <a:pt x="298450" y="766763"/>
                  <a:pt x="638175" y="1009650"/>
                </a:cubicBezTo>
                <a:cubicBezTo>
                  <a:pt x="977900" y="1252538"/>
                  <a:pt x="1724025" y="1697038"/>
                  <a:pt x="2190750" y="1971675"/>
                </a:cubicBezTo>
                <a:cubicBezTo>
                  <a:pt x="2657475" y="2246312"/>
                  <a:pt x="3192463" y="2387600"/>
                  <a:pt x="3438525" y="2657475"/>
                </a:cubicBezTo>
                <a:cubicBezTo>
                  <a:pt x="3684587" y="2927350"/>
                  <a:pt x="3675856" y="3259137"/>
                  <a:pt x="36671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 name="Freeform 9"/>
          <p:cNvSpPr/>
          <p:nvPr/>
        </p:nvSpPr>
        <p:spPr>
          <a:xfrm>
            <a:off x="2638985" y="2851547"/>
            <a:ext cx="2005853" cy="2131219"/>
          </a:xfrm>
          <a:custGeom>
            <a:avLst/>
            <a:gdLst>
              <a:gd name="connsiteX0" fmla="*/ 0 w 3409950"/>
              <a:gd name="connsiteY0" fmla="*/ 0 h 3409950"/>
              <a:gd name="connsiteX1" fmla="*/ 1333500 w 3409950"/>
              <a:gd name="connsiteY1" fmla="*/ 2143125 h 3409950"/>
              <a:gd name="connsiteX2" fmla="*/ 340995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0" y="0"/>
                </a:moveTo>
                <a:cubicBezTo>
                  <a:pt x="382587" y="787400"/>
                  <a:pt x="765175" y="1574800"/>
                  <a:pt x="1333500" y="2143125"/>
                </a:cubicBezTo>
                <a:cubicBezTo>
                  <a:pt x="1901825" y="2711450"/>
                  <a:pt x="2655887" y="3060700"/>
                  <a:pt x="3409950" y="34099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 name="Freeform 10"/>
          <p:cNvSpPr/>
          <p:nvPr/>
        </p:nvSpPr>
        <p:spPr>
          <a:xfrm>
            <a:off x="4794846" y="565547"/>
            <a:ext cx="2690684" cy="2053828"/>
          </a:xfrm>
          <a:custGeom>
            <a:avLst/>
            <a:gdLst>
              <a:gd name="connsiteX0" fmla="*/ 2162 w 4574162"/>
              <a:gd name="connsiteY0" fmla="*/ 0 h 3286125"/>
              <a:gd name="connsiteX1" fmla="*/ 202187 w 4574162"/>
              <a:gd name="connsiteY1" fmla="*/ 923925 h 3286125"/>
              <a:gd name="connsiteX2" fmla="*/ 1278512 w 4574162"/>
              <a:gd name="connsiteY2" fmla="*/ 1685925 h 3286125"/>
              <a:gd name="connsiteX3" fmla="*/ 3755012 w 4574162"/>
              <a:gd name="connsiteY3" fmla="*/ 2638425 h 3286125"/>
              <a:gd name="connsiteX4" fmla="*/ 4574162 w 4574162"/>
              <a:gd name="connsiteY4" fmla="*/ 3286125 h 328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4162" h="3286125">
                <a:moveTo>
                  <a:pt x="2162" y="0"/>
                </a:moveTo>
                <a:cubicBezTo>
                  <a:pt x="-4188" y="321468"/>
                  <a:pt x="-10538" y="642937"/>
                  <a:pt x="202187" y="923925"/>
                </a:cubicBezTo>
                <a:cubicBezTo>
                  <a:pt x="414912" y="1204913"/>
                  <a:pt x="686375" y="1400175"/>
                  <a:pt x="1278512" y="1685925"/>
                </a:cubicBezTo>
                <a:cubicBezTo>
                  <a:pt x="1870649" y="1971675"/>
                  <a:pt x="3205737" y="2371725"/>
                  <a:pt x="3755012" y="2638425"/>
                </a:cubicBezTo>
                <a:cubicBezTo>
                  <a:pt x="4304287" y="2905125"/>
                  <a:pt x="4439224" y="3095625"/>
                  <a:pt x="4574162" y="32861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12" name="Straight Connector 11"/>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18" name="TextBox 17"/>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19" name="TextBox 18"/>
          <p:cNvSpPr txBox="1"/>
          <p:nvPr/>
        </p:nvSpPr>
        <p:spPr>
          <a:xfrm>
            <a:off x="245496" y="3969321"/>
            <a:ext cx="483324" cy="255768"/>
          </a:xfrm>
          <a:prstGeom prst="rect">
            <a:avLst/>
          </a:prstGeom>
          <a:noFill/>
        </p:spPr>
        <p:txBody>
          <a:bodyPr wrap="none" lIns="55175" tIns="27587" rIns="55175" bIns="27587" rtlCol="0">
            <a:spAutoFit/>
          </a:bodyPr>
          <a:lstStyle/>
          <a:p>
            <a:r>
              <a:rPr lang="en-US" sz="1300" dirty="0"/>
              <a:t>10, 5</a:t>
            </a:r>
          </a:p>
        </p:txBody>
      </p:sp>
      <p:sp>
        <p:nvSpPr>
          <p:cNvPr id="20" name="TextBox 19"/>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21" name="TextBox 20"/>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22" name="TextBox 21"/>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23" name="Oval 22"/>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4" name="Oval 23"/>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5" name="Oval 24"/>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6" name="Oval 25"/>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7" name="Oval 26"/>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8" name="TextBox 27"/>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29" name="TextBox 28"/>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30" name="TextBox 29"/>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31" name="TextBox 30"/>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32" name="TextBox 31"/>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33" name="Straight Connector 32"/>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38" name="TextBox 37"/>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39" name="TextBox 38"/>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40" name="TextBox 39"/>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41" name="TextBox 40"/>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42" name="Oval 41"/>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3" name="Oval 42"/>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4" name="Oval 43"/>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5" name="TextBox 44"/>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46" name="TextBox 45"/>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47" name="TextBox 46"/>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48" name="TextBox 47"/>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49" name="Oval 48"/>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0" name="Oval 49"/>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1" name="Oval 50"/>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2" name="Oval 51"/>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3" name="Oval 52"/>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4" name="Oval 53"/>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55" name="Picture 5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6" name="Straight Connector 55"/>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62" name="TextBox 61"/>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63" name="TextBox 62"/>
          <p:cNvSpPr txBox="1"/>
          <p:nvPr/>
        </p:nvSpPr>
        <p:spPr>
          <a:xfrm>
            <a:off x="2420471" y="1683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64" name="TextBox 63"/>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65" name="TextBox 64"/>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66" name="TextBox 65"/>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67" name="Oval 66"/>
          <p:cNvSpPr/>
          <p:nvPr/>
        </p:nvSpPr>
        <p:spPr>
          <a:xfrm>
            <a:off x="3541059"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8" name="Oval 67"/>
          <p:cNvSpPr/>
          <p:nvPr/>
        </p:nvSpPr>
        <p:spPr>
          <a:xfrm>
            <a:off x="5916706" y="381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9" name="TextBox 68"/>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70" name="TextBox 69"/>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71" name="TextBox 70"/>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72" name="TextBox 71"/>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73" name="TextBox 72"/>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74" name="Picture 7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75" name="Straight Connector 74"/>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916706" y="445071"/>
            <a:ext cx="446456" cy="255768"/>
          </a:xfrm>
          <a:prstGeom prst="rect">
            <a:avLst/>
          </a:prstGeom>
          <a:noFill/>
        </p:spPr>
        <p:txBody>
          <a:bodyPr wrap="none" lIns="55175" tIns="27587" rIns="55175" bIns="27587" rtlCol="0">
            <a:spAutoFit/>
          </a:bodyPr>
          <a:lstStyle/>
          <a:p>
            <a:r>
              <a:rPr lang="en-US" sz="1300" dirty="0"/>
              <a:t>-1, 8</a:t>
            </a:r>
          </a:p>
        </p:txBody>
      </p:sp>
      <p:sp>
        <p:nvSpPr>
          <p:cNvPr id="77" name="TextBox 76"/>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78" name="Straight Connector 77"/>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83" name="TextBox 82"/>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84" name="TextBox 83"/>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85" name="Picture 84"/>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6" name="TextBox 85"/>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87" name="TextBox 86"/>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88" name="TextBox 87"/>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89" name="TextBox 88"/>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90" name="TextBox 89"/>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91" name="TextBox 90"/>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92" name="Picture 9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93" name="Straight Connector 92"/>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02933" y="2731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95" name="TextBox 94"/>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96" name="Oval 95"/>
          <p:cNvSpPr/>
          <p:nvPr/>
        </p:nvSpPr>
        <p:spPr>
          <a:xfrm>
            <a:off x="8606118" y="2667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7" name="Oval 96"/>
          <p:cNvSpPr/>
          <p:nvPr/>
        </p:nvSpPr>
        <p:spPr>
          <a:xfrm>
            <a:off x="7306235"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8" name="Oval 97"/>
          <p:cNvSpPr/>
          <p:nvPr/>
        </p:nvSpPr>
        <p:spPr>
          <a:xfrm>
            <a:off x="8382000"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9" name="Oval 98"/>
          <p:cNvSpPr/>
          <p:nvPr/>
        </p:nvSpPr>
        <p:spPr>
          <a:xfrm>
            <a:off x="8650941" y="2714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0" name="Oval 99"/>
          <p:cNvSpPr/>
          <p:nvPr/>
        </p:nvSpPr>
        <p:spPr>
          <a:xfrm>
            <a:off x="730623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1" name="Oval 100"/>
          <p:cNvSpPr/>
          <p:nvPr/>
        </p:nvSpPr>
        <p:spPr>
          <a:xfrm>
            <a:off x="5154706"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2" name="Freeform 101"/>
          <p:cNvSpPr/>
          <p:nvPr/>
        </p:nvSpPr>
        <p:spPr>
          <a:xfrm>
            <a:off x="1570718" y="1137047"/>
            <a:ext cx="2149635" cy="2059781"/>
          </a:xfrm>
          <a:custGeom>
            <a:avLst/>
            <a:gdLst>
              <a:gd name="connsiteX0" fmla="*/ 3654379 w 3654379"/>
              <a:gd name="connsiteY0" fmla="*/ 0 h 3295650"/>
              <a:gd name="connsiteX1" fmla="*/ 2254204 w 3654379"/>
              <a:gd name="connsiteY1" fmla="*/ 1533525 h 3295650"/>
              <a:gd name="connsiteX2" fmla="*/ 768304 w 3654379"/>
              <a:gd name="connsiteY2" fmla="*/ 2095500 h 3295650"/>
              <a:gd name="connsiteX3" fmla="*/ 111079 w 3654379"/>
              <a:gd name="connsiteY3" fmla="*/ 2752725 h 3295650"/>
              <a:gd name="connsiteX4" fmla="*/ 6304 w 3654379"/>
              <a:gd name="connsiteY4" fmla="*/ 3295650 h 329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379" h="3295650">
                <a:moveTo>
                  <a:pt x="3654379" y="0"/>
                </a:moveTo>
                <a:cubicBezTo>
                  <a:pt x="3194797" y="592137"/>
                  <a:pt x="2735216" y="1184275"/>
                  <a:pt x="2254204" y="1533525"/>
                </a:cubicBezTo>
                <a:cubicBezTo>
                  <a:pt x="1773191" y="1882775"/>
                  <a:pt x="1125491" y="1892300"/>
                  <a:pt x="768304" y="2095500"/>
                </a:cubicBezTo>
                <a:cubicBezTo>
                  <a:pt x="411117" y="2298700"/>
                  <a:pt x="238079" y="2552700"/>
                  <a:pt x="111079" y="2752725"/>
                </a:cubicBezTo>
                <a:cubicBezTo>
                  <a:pt x="-15921" y="2952750"/>
                  <a:pt x="-4809" y="3124200"/>
                  <a:pt x="6304" y="329565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3" name="Freeform 102"/>
          <p:cNvSpPr/>
          <p:nvPr/>
        </p:nvSpPr>
        <p:spPr>
          <a:xfrm>
            <a:off x="493059" y="4000500"/>
            <a:ext cx="1977838" cy="2387203"/>
          </a:xfrm>
          <a:custGeom>
            <a:avLst/>
            <a:gdLst>
              <a:gd name="connsiteX0" fmla="*/ 0 w 3362325"/>
              <a:gd name="connsiteY0" fmla="*/ 0 h 3819525"/>
              <a:gd name="connsiteX1" fmla="*/ 1457325 w 3362325"/>
              <a:gd name="connsiteY1" fmla="*/ 2981325 h 3819525"/>
              <a:gd name="connsiteX2" fmla="*/ 3362325 w 3362325"/>
              <a:gd name="connsiteY2" fmla="*/ 3819525 h 3819525"/>
            </a:gdLst>
            <a:ahLst/>
            <a:cxnLst>
              <a:cxn ang="0">
                <a:pos x="connsiteX0" y="connsiteY0"/>
              </a:cxn>
              <a:cxn ang="0">
                <a:pos x="connsiteX1" y="connsiteY1"/>
              </a:cxn>
              <a:cxn ang="0">
                <a:pos x="connsiteX2" y="connsiteY2"/>
              </a:cxn>
            </a:cxnLst>
            <a:rect l="l" t="t" r="r" b="b"/>
            <a:pathLst>
              <a:path w="3362325" h="3819525">
                <a:moveTo>
                  <a:pt x="0" y="0"/>
                </a:moveTo>
                <a:cubicBezTo>
                  <a:pt x="448468" y="1172368"/>
                  <a:pt x="896937" y="2344737"/>
                  <a:pt x="1457325" y="2981325"/>
                </a:cubicBezTo>
                <a:cubicBezTo>
                  <a:pt x="2017713" y="3617913"/>
                  <a:pt x="2690019" y="3718719"/>
                  <a:pt x="3362325" y="38195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4" name="Freeform 103"/>
          <p:cNvSpPr/>
          <p:nvPr/>
        </p:nvSpPr>
        <p:spPr>
          <a:xfrm>
            <a:off x="3882838" y="1137047"/>
            <a:ext cx="2022528" cy="2262188"/>
          </a:xfrm>
          <a:custGeom>
            <a:avLst/>
            <a:gdLst>
              <a:gd name="connsiteX0" fmla="*/ 3381375 w 3438297"/>
              <a:gd name="connsiteY0" fmla="*/ 0 h 3619500"/>
              <a:gd name="connsiteX1" fmla="*/ 3390900 w 3438297"/>
              <a:gd name="connsiteY1" fmla="*/ 876300 h 3619500"/>
              <a:gd name="connsiteX2" fmla="*/ 2867025 w 3438297"/>
              <a:gd name="connsiteY2" fmla="*/ 1638300 h 3619500"/>
              <a:gd name="connsiteX3" fmla="*/ 1447800 w 3438297"/>
              <a:gd name="connsiteY3" fmla="*/ 2809875 h 3619500"/>
              <a:gd name="connsiteX4" fmla="*/ 0 w 3438297"/>
              <a:gd name="connsiteY4" fmla="*/ 3619500 h 361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297" h="3619500">
                <a:moveTo>
                  <a:pt x="3381375" y="0"/>
                </a:moveTo>
                <a:cubicBezTo>
                  <a:pt x="3429000" y="301625"/>
                  <a:pt x="3476625" y="603250"/>
                  <a:pt x="3390900" y="876300"/>
                </a:cubicBezTo>
                <a:cubicBezTo>
                  <a:pt x="3305175" y="1149350"/>
                  <a:pt x="3190875" y="1316038"/>
                  <a:pt x="2867025" y="1638300"/>
                </a:cubicBezTo>
                <a:cubicBezTo>
                  <a:pt x="2543175" y="1960562"/>
                  <a:pt x="1925638" y="2479675"/>
                  <a:pt x="1447800" y="2809875"/>
                </a:cubicBezTo>
                <a:cubicBezTo>
                  <a:pt x="969962" y="3140075"/>
                  <a:pt x="484981" y="33797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5" name="Freeform 104"/>
          <p:cNvSpPr/>
          <p:nvPr/>
        </p:nvSpPr>
        <p:spPr>
          <a:xfrm>
            <a:off x="2700617" y="1720453"/>
            <a:ext cx="2118558" cy="2190750"/>
          </a:xfrm>
          <a:custGeom>
            <a:avLst/>
            <a:gdLst>
              <a:gd name="connsiteX0" fmla="*/ 3562350 w 3601548"/>
              <a:gd name="connsiteY0" fmla="*/ 0 h 3505200"/>
              <a:gd name="connsiteX1" fmla="*/ 3581400 w 3601548"/>
              <a:gd name="connsiteY1" fmla="*/ 409575 h 3505200"/>
              <a:gd name="connsiteX2" fmla="*/ 3314700 w 3601548"/>
              <a:gd name="connsiteY2" fmla="*/ 876300 h 3505200"/>
              <a:gd name="connsiteX3" fmla="*/ 2667000 w 3601548"/>
              <a:gd name="connsiteY3" fmla="*/ 1362075 h 3505200"/>
              <a:gd name="connsiteX4" fmla="*/ 800100 w 3601548"/>
              <a:gd name="connsiteY4" fmla="*/ 2657475 h 3505200"/>
              <a:gd name="connsiteX5" fmla="*/ 0 w 3601548"/>
              <a:gd name="connsiteY5" fmla="*/ 350520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548" h="3505200">
                <a:moveTo>
                  <a:pt x="3562350" y="0"/>
                </a:moveTo>
                <a:cubicBezTo>
                  <a:pt x="3592512" y="131762"/>
                  <a:pt x="3622675" y="263525"/>
                  <a:pt x="3581400" y="409575"/>
                </a:cubicBezTo>
                <a:cubicBezTo>
                  <a:pt x="3540125" y="555625"/>
                  <a:pt x="3467100" y="717550"/>
                  <a:pt x="3314700" y="876300"/>
                </a:cubicBezTo>
                <a:cubicBezTo>
                  <a:pt x="3162300" y="1035050"/>
                  <a:pt x="3086100" y="1065213"/>
                  <a:pt x="2667000" y="1362075"/>
                </a:cubicBezTo>
                <a:cubicBezTo>
                  <a:pt x="2247900" y="1658938"/>
                  <a:pt x="1244600" y="2300288"/>
                  <a:pt x="800100" y="2657475"/>
                </a:cubicBezTo>
                <a:cubicBezTo>
                  <a:pt x="355600" y="3014662"/>
                  <a:pt x="177800" y="3259931"/>
                  <a:pt x="0" y="35052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6" name="Freeform 105"/>
          <p:cNvSpPr/>
          <p:nvPr/>
        </p:nvSpPr>
        <p:spPr>
          <a:xfrm>
            <a:off x="3717908" y="3429000"/>
            <a:ext cx="2691857" cy="2053828"/>
          </a:xfrm>
          <a:custGeom>
            <a:avLst/>
            <a:gdLst>
              <a:gd name="connsiteX0" fmla="*/ 4576157 w 4576157"/>
              <a:gd name="connsiteY0" fmla="*/ 14359 h 3319534"/>
              <a:gd name="connsiteX1" fmla="*/ 2728307 w 4576157"/>
              <a:gd name="connsiteY1" fmla="*/ 204859 h 3319534"/>
              <a:gd name="connsiteX2" fmla="*/ 1147157 w 4576157"/>
              <a:gd name="connsiteY2" fmla="*/ 1443109 h 3319534"/>
              <a:gd name="connsiteX3" fmla="*/ 175607 w 4576157"/>
              <a:gd name="connsiteY3" fmla="*/ 2776609 h 3319534"/>
              <a:gd name="connsiteX4" fmla="*/ 4157 w 4576157"/>
              <a:gd name="connsiteY4" fmla="*/ 3319534 h 331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157" h="3319534">
                <a:moveTo>
                  <a:pt x="4576157" y="14359"/>
                </a:moveTo>
                <a:cubicBezTo>
                  <a:pt x="3937982" y="-9454"/>
                  <a:pt x="3299807" y="-33266"/>
                  <a:pt x="2728307" y="204859"/>
                </a:cubicBezTo>
                <a:cubicBezTo>
                  <a:pt x="2156807" y="442984"/>
                  <a:pt x="1572607" y="1014484"/>
                  <a:pt x="1147157" y="1443109"/>
                </a:cubicBezTo>
                <a:cubicBezTo>
                  <a:pt x="721707" y="1871734"/>
                  <a:pt x="366107" y="2463871"/>
                  <a:pt x="175607" y="2776609"/>
                </a:cubicBezTo>
                <a:cubicBezTo>
                  <a:pt x="-14893" y="3089347"/>
                  <a:pt x="-5368" y="3204440"/>
                  <a:pt x="4157" y="3319534"/>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7" name="Freeform 106"/>
          <p:cNvSpPr/>
          <p:nvPr/>
        </p:nvSpPr>
        <p:spPr>
          <a:xfrm>
            <a:off x="4787610" y="1728554"/>
            <a:ext cx="2698458" cy="2220418"/>
          </a:xfrm>
          <a:custGeom>
            <a:avLst/>
            <a:gdLst>
              <a:gd name="connsiteX0" fmla="*/ 14463 w 4587378"/>
              <a:gd name="connsiteY0" fmla="*/ 0 h 3552669"/>
              <a:gd name="connsiteX1" fmla="*/ 164365 w 4587378"/>
              <a:gd name="connsiteY1" fmla="*/ 419725 h 3552669"/>
              <a:gd name="connsiteX2" fmla="*/ 1183696 w 4587378"/>
              <a:gd name="connsiteY2" fmla="*/ 1379095 h 3552669"/>
              <a:gd name="connsiteX3" fmla="*/ 3102437 w 4587378"/>
              <a:gd name="connsiteY3" fmla="*/ 2248525 h 3552669"/>
              <a:gd name="connsiteX4" fmla="*/ 4346620 w 4587378"/>
              <a:gd name="connsiteY4" fmla="*/ 2803161 h 3552669"/>
              <a:gd name="connsiteX5" fmla="*/ 4586463 w 4587378"/>
              <a:gd name="connsiteY5" fmla="*/ 3552669 h 35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78" h="3552669">
                <a:moveTo>
                  <a:pt x="14463" y="0"/>
                </a:moveTo>
                <a:cubicBezTo>
                  <a:pt x="-8022" y="94938"/>
                  <a:pt x="-30507" y="189876"/>
                  <a:pt x="164365" y="419725"/>
                </a:cubicBezTo>
                <a:cubicBezTo>
                  <a:pt x="359237" y="649574"/>
                  <a:pt x="694017" y="1074295"/>
                  <a:pt x="1183696" y="1379095"/>
                </a:cubicBezTo>
                <a:cubicBezTo>
                  <a:pt x="1673375" y="1683895"/>
                  <a:pt x="3102437" y="2248525"/>
                  <a:pt x="3102437" y="2248525"/>
                </a:cubicBezTo>
                <a:cubicBezTo>
                  <a:pt x="3629591" y="2485869"/>
                  <a:pt x="4099282" y="2585804"/>
                  <a:pt x="4346620" y="2803161"/>
                </a:cubicBezTo>
                <a:cubicBezTo>
                  <a:pt x="4593958" y="3020518"/>
                  <a:pt x="4590210" y="3286593"/>
                  <a:pt x="4586463" y="3552669"/>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8" name="Freeform 107"/>
          <p:cNvSpPr/>
          <p:nvPr/>
        </p:nvSpPr>
        <p:spPr>
          <a:xfrm>
            <a:off x="2644588" y="1709815"/>
            <a:ext cx="2574781" cy="2267263"/>
          </a:xfrm>
          <a:custGeom>
            <a:avLst/>
            <a:gdLst>
              <a:gd name="connsiteX0" fmla="*/ 0 w 4377128"/>
              <a:gd name="connsiteY0" fmla="*/ 0 h 3627620"/>
              <a:gd name="connsiteX1" fmla="*/ 809469 w 4377128"/>
              <a:gd name="connsiteY1" fmla="*/ 1259174 h 3627620"/>
              <a:gd name="connsiteX2" fmla="*/ 2998033 w 4377128"/>
              <a:gd name="connsiteY2" fmla="*/ 2758190 h 3627620"/>
              <a:gd name="connsiteX3" fmla="*/ 4377128 w 4377128"/>
              <a:gd name="connsiteY3" fmla="*/ 3627620 h 3627620"/>
            </a:gdLst>
            <a:ahLst/>
            <a:cxnLst>
              <a:cxn ang="0">
                <a:pos x="connsiteX0" y="connsiteY0"/>
              </a:cxn>
              <a:cxn ang="0">
                <a:pos x="connsiteX1" y="connsiteY1"/>
              </a:cxn>
              <a:cxn ang="0">
                <a:pos x="connsiteX2" y="connsiteY2"/>
              </a:cxn>
              <a:cxn ang="0">
                <a:pos x="connsiteX3" y="connsiteY3"/>
              </a:cxn>
            </a:cxnLst>
            <a:rect l="l" t="t" r="r" b="b"/>
            <a:pathLst>
              <a:path w="4377128" h="3627620">
                <a:moveTo>
                  <a:pt x="0" y="0"/>
                </a:moveTo>
                <a:cubicBezTo>
                  <a:pt x="154898" y="399738"/>
                  <a:pt x="309797" y="799476"/>
                  <a:pt x="809469" y="1259174"/>
                </a:cubicBezTo>
                <a:cubicBezTo>
                  <a:pt x="1309141" y="1718872"/>
                  <a:pt x="2403423" y="2363449"/>
                  <a:pt x="2998033" y="2758190"/>
                </a:cubicBezTo>
                <a:cubicBezTo>
                  <a:pt x="3592643" y="3152931"/>
                  <a:pt x="3984885" y="3390275"/>
                  <a:pt x="4377128" y="362762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9" name="Freeform 108"/>
          <p:cNvSpPr/>
          <p:nvPr/>
        </p:nvSpPr>
        <p:spPr>
          <a:xfrm>
            <a:off x="6048237" y="3433684"/>
            <a:ext cx="2549638" cy="2267263"/>
          </a:xfrm>
          <a:custGeom>
            <a:avLst/>
            <a:gdLst>
              <a:gd name="connsiteX0" fmla="*/ 4257207 w 4334384"/>
              <a:gd name="connsiteY0" fmla="*/ 0 h 3627620"/>
              <a:gd name="connsiteX1" fmla="*/ 4302177 w 4334384"/>
              <a:gd name="connsiteY1" fmla="*/ 824459 h 3627620"/>
              <a:gd name="connsiteX2" fmla="*/ 3837482 w 4334384"/>
              <a:gd name="connsiteY2" fmla="*/ 1514007 h 3627620"/>
              <a:gd name="connsiteX3" fmla="*/ 2323476 w 4334384"/>
              <a:gd name="connsiteY3" fmla="*/ 2518348 h 3627620"/>
              <a:gd name="connsiteX4" fmla="*/ 0 w 4334384"/>
              <a:gd name="connsiteY4" fmla="*/ 3627620 h 362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384" h="3627620">
                <a:moveTo>
                  <a:pt x="4257207" y="0"/>
                </a:moveTo>
                <a:cubicBezTo>
                  <a:pt x="4314669" y="286062"/>
                  <a:pt x="4372131" y="572124"/>
                  <a:pt x="4302177" y="824459"/>
                </a:cubicBezTo>
                <a:cubicBezTo>
                  <a:pt x="4232223" y="1076794"/>
                  <a:pt x="4167265" y="1231692"/>
                  <a:pt x="3837482" y="1514007"/>
                </a:cubicBezTo>
                <a:cubicBezTo>
                  <a:pt x="3507698" y="1796322"/>
                  <a:pt x="2963056" y="2166079"/>
                  <a:pt x="2323476" y="2518348"/>
                </a:cubicBezTo>
                <a:cubicBezTo>
                  <a:pt x="1683896" y="2870617"/>
                  <a:pt x="841948" y="3249118"/>
                  <a:pt x="0" y="362762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0" name="Freeform 109"/>
          <p:cNvSpPr/>
          <p:nvPr/>
        </p:nvSpPr>
        <p:spPr>
          <a:xfrm>
            <a:off x="5007744" y="4014553"/>
            <a:ext cx="2480748" cy="2389058"/>
          </a:xfrm>
          <a:custGeom>
            <a:avLst/>
            <a:gdLst>
              <a:gd name="connsiteX0" fmla="*/ 4212236 w 4217272"/>
              <a:gd name="connsiteY0" fmla="*/ 0 h 3822492"/>
              <a:gd name="connsiteX1" fmla="*/ 3942413 w 4217272"/>
              <a:gd name="connsiteY1" fmla="*/ 2383436 h 3822492"/>
              <a:gd name="connsiteX2" fmla="*/ 2443397 w 4217272"/>
              <a:gd name="connsiteY2" fmla="*/ 3447738 h 3822492"/>
              <a:gd name="connsiteX3" fmla="*/ 0 w 4217272"/>
              <a:gd name="connsiteY3" fmla="*/ 3822492 h 3822492"/>
            </a:gdLst>
            <a:ahLst/>
            <a:cxnLst>
              <a:cxn ang="0">
                <a:pos x="connsiteX0" y="connsiteY0"/>
              </a:cxn>
              <a:cxn ang="0">
                <a:pos x="connsiteX1" y="connsiteY1"/>
              </a:cxn>
              <a:cxn ang="0">
                <a:pos x="connsiteX2" y="connsiteY2"/>
              </a:cxn>
              <a:cxn ang="0">
                <a:pos x="connsiteX3" y="connsiteY3"/>
              </a:cxn>
            </a:cxnLst>
            <a:rect l="l" t="t" r="r" b="b"/>
            <a:pathLst>
              <a:path w="4217272" h="3822492">
                <a:moveTo>
                  <a:pt x="4212236" y="0"/>
                </a:moveTo>
                <a:cubicBezTo>
                  <a:pt x="4224727" y="904406"/>
                  <a:pt x="4237219" y="1808813"/>
                  <a:pt x="3942413" y="2383436"/>
                </a:cubicBezTo>
                <a:cubicBezTo>
                  <a:pt x="3647607" y="2958059"/>
                  <a:pt x="3100466" y="3207895"/>
                  <a:pt x="2443397" y="3447738"/>
                </a:cubicBezTo>
                <a:cubicBezTo>
                  <a:pt x="1786328" y="3687581"/>
                  <a:pt x="893164" y="3755036"/>
                  <a:pt x="0" y="3822492"/>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1" name="Freeform 110"/>
          <p:cNvSpPr/>
          <p:nvPr/>
        </p:nvSpPr>
        <p:spPr>
          <a:xfrm>
            <a:off x="2653406" y="4005184"/>
            <a:ext cx="2680594" cy="2182943"/>
          </a:xfrm>
          <a:custGeom>
            <a:avLst/>
            <a:gdLst>
              <a:gd name="connsiteX0" fmla="*/ 4557010 w 4557010"/>
              <a:gd name="connsiteY0" fmla="*/ 0 h 3492708"/>
              <a:gd name="connsiteX1" fmla="*/ 989351 w 4557010"/>
              <a:gd name="connsiteY1" fmla="*/ 794479 h 3492708"/>
              <a:gd name="connsiteX2" fmla="*/ 0 w 4557010"/>
              <a:gd name="connsiteY2" fmla="*/ 3492708 h 3492708"/>
            </a:gdLst>
            <a:ahLst/>
            <a:cxnLst>
              <a:cxn ang="0">
                <a:pos x="connsiteX0" y="connsiteY0"/>
              </a:cxn>
              <a:cxn ang="0">
                <a:pos x="connsiteX1" y="connsiteY1"/>
              </a:cxn>
              <a:cxn ang="0">
                <a:pos x="connsiteX2" y="connsiteY2"/>
              </a:cxn>
            </a:cxnLst>
            <a:rect l="l" t="t" r="r" b="b"/>
            <a:pathLst>
              <a:path w="4557010" h="3492708">
                <a:moveTo>
                  <a:pt x="4557010" y="0"/>
                </a:moveTo>
                <a:cubicBezTo>
                  <a:pt x="3152931" y="106180"/>
                  <a:pt x="1748853" y="212361"/>
                  <a:pt x="989351" y="794479"/>
                </a:cubicBezTo>
                <a:cubicBezTo>
                  <a:pt x="229849" y="1376597"/>
                  <a:pt x="114924" y="2434652"/>
                  <a:pt x="0" y="3492708"/>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3" name="Straight Connector 2"/>
          <p:cNvCxnSpPr/>
          <p:nvPr/>
        </p:nvCxnSpPr>
        <p:spPr bwMode="auto">
          <a:xfrm>
            <a:off x="3722275" y="5785839"/>
            <a:ext cx="980029" cy="525071"/>
          </a:xfrm>
          <a:prstGeom prst="line">
            <a:avLst/>
          </a:prstGeom>
          <a:noFill/>
          <a:ln w="25400" cap="flat" cmpd="sng" algn="ctr">
            <a:solidFill>
              <a:srgbClr val="FFC000"/>
            </a:solidFill>
            <a:prstDash val="solid"/>
            <a:round/>
            <a:headEnd type="none" w="med" len="med"/>
            <a:tailEnd type="none" w="med" len="med"/>
          </a:ln>
          <a:effectLst/>
        </p:spPr>
      </p:cxnSp>
      <p:cxnSp>
        <p:nvCxnSpPr>
          <p:cNvPr id="114" name="Straight Connector 113"/>
          <p:cNvCxnSpPr/>
          <p:nvPr/>
        </p:nvCxnSpPr>
        <p:spPr bwMode="auto">
          <a:xfrm flipH="1">
            <a:off x="3748537" y="5197744"/>
            <a:ext cx="1054703" cy="542715"/>
          </a:xfrm>
          <a:prstGeom prst="line">
            <a:avLst/>
          </a:prstGeom>
          <a:noFill/>
          <a:ln w="25400" cap="flat" cmpd="sng" algn="ctr">
            <a:solidFill>
              <a:srgbClr val="FFC000"/>
            </a:solidFill>
            <a:prstDash val="solid"/>
            <a:round/>
            <a:headEnd type="none" w="med" len="med"/>
            <a:tailEnd type="none" w="med" len="med"/>
          </a:ln>
          <a:effectLst/>
        </p:spPr>
      </p:cxnSp>
      <p:cxnSp>
        <p:nvCxnSpPr>
          <p:cNvPr id="116" name="Straight Connector 115"/>
          <p:cNvCxnSpPr/>
          <p:nvPr/>
        </p:nvCxnSpPr>
        <p:spPr bwMode="auto">
          <a:xfrm>
            <a:off x="1519372" y="3481651"/>
            <a:ext cx="0" cy="487670"/>
          </a:xfrm>
          <a:prstGeom prst="line">
            <a:avLst/>
          </a:prstGeom>
          <a:noFill/>
          <a:ln w="25400" cap="flat" cmpd="sng" algn="ctr">
            <a:solidFill>
              <a:srgbClr val="FFC000"/>
            </a:solidFill>
            <a:prstDash val="solid"/>
            <a:round/>
            <a:headEnd type="none" w="med" len="med"/>
            <a:tailEnd type="none" w="med" len="med"/>
          </a:ln>
          <a:effectLst/>
        </p:spPr>
      </p:cxnSp>
      <p:cxnSp>
        <p:nvCxnSpPr>
          <p:cNvPr id="125" name="Straight Connector 124"/>
          <p:cNvCxnSpPr/>
          <p:nvPr/>
        </p:nvCxnSpPr>
        <p:spPr bwMode="auto">
          <a:xfrm flipH="1">
            <a:off x="1584282" y="2935721"/>
            <a:ext cx="1054703" cy="542715"/>
          </a:xfrm>
          <a:prstGeom prst="line">
            <a:avLst/>
          </a:prstGeom>
          <a:noFill/>
          <a:ln w="25400" cap="flat" cmpd="sng" algn="ctr">
            <a:solidFill>
              <a:srgbClr val="FFC000"/>
            </a:solidFill>
            <a:prstDash val="lgDash"/>
            <a:round/>
            <a:headEnd type="none" w="med" len="med"/>
            <a:tailEnd type="none" w="med" len="med"/>
          </a:ln>
          <a:effectLst/>
        </p:spPr>
      </p:cxnSp>
      <p:cxnSp>
        <p:nvCxnSpPr>
          <p:cNvPr id="126" name="Straight Connector 125"/>
          <p:cNvCxnSpPr/>
          <p:nvPr/>
        </p:nvCxnSpPr>
        <p:spPr bwMode="auto">
          <a:xfrm flipH="1">
            <a:off x="6455682" y="2903929"/>
            <a:ext cx="1054703" cy="542715"/>
          </a:xfrm>
          <a:prstGeom prst="line">
            <a:avLst/>
          </a:prstGeom>
          <a:noFill/>
          <a:ln w="25400" cap="flat" cmpd="sng" algn="ctr">
            <a:solidFill>
              <a:srgbClr val="FFC000"/>
            </a:solidFill>
            <a:prstDash val="solid"/>
            <a:round/>
            <a:headEnd type="none" w="med" len="med"/>
            <a:tailEnd type="none" w="med" len="med"/>
          </a:ln>
          <a:effectLst/>
        </p:spPr>
      </p:cxnSp>
      <p:cxnSp>
        <p:nvCxnSpPr>
          <p:cNvPr id="127" name="Straight Connector 126"/>
          <p:cNvCxnSpPr/>
          <p:nvPr/>
        </p:nvCxnSpPr>
        <p:spPr bwMode="auto">
          <a:xfrm>
            <a:off x="6412668" y="3507555"/>
            <a:ext cx="980029" cy="525071"/>
          </a:xfrm>
          <a:prstGeom prst="line">
            <a:avLst/>
          </a:prstGeom>
          <a:noFill/>
          <a:ln w="25400" cap="flat" cmpd="sng" algn="ctr">
            <a:solidFill>
              <a:srgbClr val="FFC000"/>
            </a:solidFill>
            <a:prstDash val="dash"/>
            <a:round/>
            <a:headEnd type="none" w="med" len="med"/>
            <a:tailEnd type="none" w="med" len="med"/>
          </a:ln>
          <a:effectLst/>
        </p:spPr>
      </p:cxnSp>
      <p:cxnSp>
        <p:nvCxnSpPr>
          <p:cNvPr id="128" name="Straight Connector 127"/>
          <p:cNvCxnSpPr/>
          <p:nvPr/>
        </p:nvCxnSpPr>
        <p:spPr bwMode="auto">
          <a:xfrm>
            <a:off x="3676876" y="1202559"/>
            <a:ext cx="0" cy="487670"/>
          </a:xfrm>
          <a:prstGeom prst="line">
            <a:avLst/>
          </a:prstGeom>
          <a:noFill/>
          <a:ln w="25400" cap="flat" cmpd="sng" algn="ctr">
            <a:solidFill>
              <a:srgbClr val="FFC000"/>
            </a:solidFill>
            <a:prstDash val="dash"/>
            <a:round/>
            <a:headEnd type="none" w="med" len="med"/>
            <a:tailEnd type="none" w="med" len="med"/>
          </a:ln>
          <a:effectLst/>
        </p:spPr>
      </p:cxnSp>
      <p:cxnSp>
        <p:nvCxnSpPr>
          <p:cNvPr id="129" name="Straight Connector 128"/>
          <p:cNvCxnSpPr/>
          <p:nvPr/>
        </p:nvCxnSpPr>
        <p:spPr bwMode="auto">
          <a:xfrm flipH="1">
            <a:off x="3747958" y="644214"/>
            <a:ext cx="1054703" cy="542715"/>
          </a:xfrm>
          <a:prstGeom prst="line">
            <a:avLst/>
          </a:prstGeom>
          <a:noFill/>
          <a:ln w="25400" cap="flat" cmpd="sng" algn="ctr">
            <a:solidFill>
              <a:srgbClr val="FFC000"/>
            </a:solidFill>
            <a:prstDash val="lgDash"/>
            <a:round/>
            <a:headEnd type="none" w="med" len="med"/>
            <a:tailEnd type="none" w="med" len="med"/>
          </a:ln>
          <a:effectLst/>
        </p:spPr>
      </p:cxnSp>
    </p:spTree>
    <p:extLst>
      <p:ext uri="{BB962C8B-B14F-4D97-AF65-F5344CB8AC3E}">
        <p14:creationId xmlns:p14="http://schemas.microsoft.com/office/powerpoint/2010/main" val="23144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up)">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up)">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wipe(up)">
                                      <p:cBhvr>
                                        <p:cTn id="17" dur="5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wipe(up)">
                                      <p:cBhvr>
                                        <p:cTn id="2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111"/>
          <p:cNvSpPr/>
          <p:nvPr/>
        </p:nvSpPr>
        <p:spPr>
          <a:xfrm>
            <a:off x="1736912" y="1708547"/>
            <a:ext cx="1983441" cy="2262188"/>
          </a:xfrm>
          <a:custGeom>
            <a:avLst/>
            <a:gdLst>
              <a:gd name="connsiteX0" fmla="*/ 3371850 w 3371850"/>
              <a:gd name="connsiteY0" fmla="*/ 0 h 3619500"/>
              <a:gd name="connsiteX1" fmla="*/ 3181350 w 3371850"/>
              <a:gd name="connsiteY1" fmla="*/ 704850 h 3619500"/>
              <a:gd name="connsiteX2" fmla="*/ 2476500 w 3371850"/>
              <a:gd name="connsiteY2" fmla="*/ 1009650 h 3619500"/>
              <a:gd name="connsiteX3" fmla="*/ 1638300 w 3371850"/>
              <a:gd name="connsiteY3" fmla="*/ 1266825 h 3619500"/>
              <a:gd name="connsiteX4" fmla="*/ 1114425 w 3371850"/>
              <a:gd name="connsiteY4" fmla="*/ 1714500 h 3619500"/>
              <a:gd name="connsiteX5" fmla="*/ 600075 w 3371850"/>
              <a:gd name="connsiteY5" fmla="*/ 2847975 h 3619500"/>
              <a:gd name="connsiteX6" fmla="*/ 0 w 3371850"/>
              <a:gd name="connsiteY6" fmla="*/ 3619500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850" h="3619500">
                <a:moveTo>
                  <a:pt x="3371850" y="0"/>
                </a:moveTo>
                <a:cubicBezTo>
                  <a:pt x="3351212" y="268287"/>
                  <a:pt x="3330575" y="536575"/>
                  <a:pt x="3181350" y="704850"/>
                </a:cubicBezTo>
                <a:cubicBezTo>
                  <a:pt x="3032125" y="873125"/>
                  <a:pt x="2733675" y="915988"/>
                  <a:pt x="2476500" y="1009650"/>
                </a:cubicBezTo>
                <a:cubicBezTo>
                  <a:pt x="2219325" y="1103313"/>
                  <a:pt x="1865312" y="1149350"/>
                  <a:pt x="1638300" y="1266825"/>
                </a:cubicBezTo>
                <a:cubicBezTo>
                  <a:pt x="1411288" y="1384300"/>
                  <a:pt x="1287462" y="1450975"/>
                  <a:pt x="1114425" y="1714500"/>
                </a:cubicBezTo>
                <a:cubicBezTo>
                  <a:pt x="941388" y="1978025"/>
                  <a:pt x="785812" y="2530475"/>
                  <a:pt x="600075" y="2847975"/>
                </a:cubicBezTo>
                <a:cubicBezTo>
                  <a:pt x="414338" y="3165475"/>
                  <a:pt x="207169" y="33924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3" name="Freeform 112"/>
          <p:cNvSpPr/>
          <p:nvPr/>
        </p:nvSpPr>
        <p:spPr>
          <a:xfrm>
            <a:off x="492923" y="1714500"/>
            <a:ext cx="2151665" cy="2196703"/>
          </a:xfrm>
          <a:custGeom>
            <a:avLst/>
            <a:gdLst>
              <a:gd name="connsiteX0" fmla="*/ 3657830 w 3657830"/>
              <a:gd name="connsiteY0" fmla="*/ 0 h 3514725"/>
              <a:gd name="connsiteX1" fmla="*/ 1248005 w 3657830"/>
              <a:gd name="connsiteY1" fmla="*/ 571500 h 3514725"/>
              <a:gd name="connsiteX2" fmla="*/ 181205 w 3657830"/>
              <a:gd name="connsiteY2" fmla="*/ 1914525 h 3514725"/>
              <a:gd name="connsiteX3" fmla="*/ 9755 w 3657830"/>
              <a:gd name="connsiteY3" fmla="*/ 3514725 h 3514725"/>
            </a:gdLst>
            <a:ahLst/>
            <a:cxnLst>
              <a:cxn ang="0">
                <a:pos x="connsiteX0" y="connsiteY0"/>
              </a:cxn>
              <a:cxn ang="0">
                <a:pos x="connsiteX1" y="connsiteY1"/>
              </a:cxn>
              <a:cxn ang="0">
                <a:pos x="connsiteX2" y="connsiteY2"/>
              </a:cxn>
              <a:cxn ang="0">
                <a:pos x="connsiteX3" y="connsiteY3"/>
              </a:cxn>
            </a:cxnLst>
            <a:rect l="l" t="t" r="r" b="b"/>
            <a:pathLst>
              <a:path w="3657830" h="3514725">
                <a:moveTo>
                  <a:pt x="3657830" y="0"/>
                </a:moveTo>
                <a:cubicBezTo>
                  <a:pt x="2742636" y="126206"/>
                  <a:pt x="1827443" y="252412"/>
                  <a:pt x="1248005" y="571500"/>
                </a:cubicBezTo>
                <a:cubicBezTo>
                  <a:pt x="668567" y="890588"/>
                  <a:pt x="387580" y="1423988"/>
                  <a:pt x="181205" y="1914525"/>
                </a:cubicBezTo>
                <a:cubicBezTo>
                  <a:pt x="-25170" y="2405063"/>
                  <a:pt x="-7708" y="2959894"/>
                  <a:pt x="9755" y="3514725"/>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117" name="Straight Connector 116"/>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123" name="TextBox 122"/>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124" name="TextBox 123"/>
          <p:cNvSpPr txBox="1"/>
          <p:nvPr/>
        </p:nvSpPr>
        <p:spPr>
          <a:xfrm>
            <a:off x="253311" y="3969321"/>
            <a:ext cx="483324" cy="255768"/>
          </a:xfrm>
          <a:prstGeom prst="rect">
            <a:avLst/>
          </a:prstGeom>
          <a:noFill/>
        </p:spPr>
        <p:txBody>
          <a:bodyPr wrap="none" lIns="55175" tIns="27587" rIns="55175" bIns="27587" rtlCol="0">
            <a:spAutoFit/>
          </a:bodyPr>
          <a:lstStyle/>
          <a:p>
            <a:r>
              <a:rPr lang="en-US" sz="1300" dirty="0"/>
              <a:t>10, 5</a:t>
            </a:r>
          </a:p>
        </p:txBody>
      </p:sp>
      <p:sp>
        <p:nvSpPr>
          <p:cNvPr id="125" name="TextBox 124"/>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126" name="TextBox 125"/>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127" name="TextBox 126"/>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128" name="Oval 127"/>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29" name="Oval 128"/>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30" name="Oval 129"/>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31" name="Oval 130"/>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32" name="Oval 131"/>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33" name="TextBox 132"/>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34" name="TextBox 133"/>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135" name="TextBox 134"/>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136" name="TextBox 135"/>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137" name="TextBox 136"/>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138" name="Straight Connector 137"/>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143" name="TextBox 142"/>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144" name="TextBox 143"/>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145" name="TextBox 144"/>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146" name="TextBox 145"/>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147" name="Oval 146"/>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48" name="Oval 147"/>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49" name="Oval 148"/>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0" name="TextBox 149"/>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51" name="TextBox 150"/>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152" name="TextBox 151"/>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153" name="TextBox 152"/>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154" name="Oval 153"/>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5" name="Oval 154"/>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6" name="Oval 155"/>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7" name="Oval 156"/>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8" name="Oval 157"/>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9" name="Oval 158"/>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160" name="Picture 159"/>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61" name="Straight Connector 160"/>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167" name="TextBox 166"/>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168" name="TextBox 167"/>
          <p:cNvSpPr txBox="1"/>
          <p:nvPr/>
        </p:nvSpPr>
        <p:spPr>
          <a:xfrm>
            <a:off x="2420471" y="1683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169" name="TextBox 168"/>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170" name="TextBox 169"/>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171" name="TextBox 170"/>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172" name="Oval 171"/>
          <p:cNvSpPr/>
          <p:nvPr/>
        </p:nvSpPr>
        <p:spPr>
          <a:xfrm>
            <a:off x="3541059"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73" name="Oval 172"/>
          <p:cNvSpPr/>
          <p:nvPr/>
        </p:nvSpPr>
        <p:spPr>
          <a:xfrm>
            <a:off x="5916706" y="381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74" name="TextBox 173"/>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75" name="TextBox 174"/>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176" name="TextBox 175"/>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177" name="TextBox 176"/>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178" name="TextBox 177"/>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179" name="Picture 178"/>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80" name="Straight Connector 179"/>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5916706" y="445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182" name="TextBox 181"/>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183" name="Straight Connector 182"/>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188" name="TextBox 187"/>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189" name="TextBox 188"/>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190" name="Picture 189"/>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91" name="TextBox 190"/>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192" name="TextBox 191"/>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193" name="TextBox 192"/>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94" name="TextBox 193"/>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195" name="TextBox 194"/>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196" name="TextBox 195"/>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197" name="Picture 196"/>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98" name="Straight Connector 197"/>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8602933" y="2731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200" name="TextBox 199"/>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201" name="Oval 200"/>
          <p:cNvSpPr/>
          <p:nvPr/>
        </p:nvSpPr>
        <p:spPr>
          <a:xfrm>
            <a:off x="8606118" y="2667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2" name="Oval 201"/>
          <p:cNvSpPr/>
          <p:nvPr/>
        </p:nvSpPr>
        <p:spPr>
          <a:xfrm>
            <a:off x="7306235"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3" name="Oval 202"/>
          <p:cNvSpPr/>
          <p:nvPr/>
        </p:nvSpPr>
        <p:spPr>
          <a:xfrm>
            <a:off x="8382000"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4" name="Oval 203"/>
          <p:cNvSpPr/>
          <p:nvPr/>
        </p:nvSpPr>
        <p:spPr>
          <a:xfrm>
            <a:off x="8650941" y="2714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5" name="Oval 204"/>
          <p:cNvSpPr/>
          <p:nvPr/>
        </p:nvSpPr>
        <p:spPr>
          <a:xfrm>
            <a:off x="730623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6" name="Oval 205"/>
          <p:cNvSpPr/>
          <p:nvPr/>
        </p:nvSpPr>
        <p:spPr>
          <a:xfrm>
            <a:off x="5154706"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7" name="Freeform 206"/>
          <p:cNvSpPr/>
          <p:nvPr/>
        </p:nvSpPr>
        <p:spPr>
          <a:xfrm>
            <a:off x="1570718" y="1137047"/>
            <a:ext cx="2149635" cy="2059781"/>
          </a:xfrm>
          <a:custGeom>
            <a:avLst/>
            <a:gdLst>
              <a:gd name="connsiteX0" fmla="*/ 3654379 w 3654379"/>
              <a:gd name="connsiteY0" fmla="*/ 0 h 3295650"/>
              <a:gd name="connsiteX1" fmla="*/ 2254204 w 3654379"/>
              <a:gd name="connsiteY1" fmla="*/ 1533525 h 3295650"/>
              <a:gd name="connsiteX2" fmla="*/ 768304 w 3654379"/>
              <a:gd name="connsiteY2" fmla="*/ 2095500 h 3295650"/>
              <a:gd name="connsiteX3" fmla="*/ 111079 w 3654379"/>
              <a:gd name="connsiteY3" fmla="*/ 2752725 h 3295650"/>
              <a:gd name="connsiteX4" fmla="*/ 6304 w 3654379"/>
              <a:gd name="connsiteY4" fmla="*/ 3295650 h 329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379" h="3295650">
                <a:moveTo>
                  <a:pt x="3654379" y="0"/>
                </a:moveTo>
                <a:cubicBezTo>
                  <a:pt x="3194797" y="592137"/>
                  <a:pt x="2735216" y="1184275"/>
                  <a:pt x="2254204" y="1533525"/>
                </a:cubicBezTo>
                <a:cubicBezTo>
                  <a:pt x="1773191" y="1882775"/>
                  <a:pt x="1125491" y="1892300"/>
                  <a:pt x="768304" y="2095500"/>
                </a:cubicBezTo>
                <a:cubicBezTo>
                  <a:pt x="411117" y="2298700"/>
                  <a:pt x="238079" y="2552700"/>
                  <a:pt x="111079" y="2752725"/>
                </a:cubicBezTo>
                <a:cubicBezTo>
                  <a:pt x="-15921" y="2952750"/>
                  <a:pt x="-4809" y="3124200"/>
                  <a:pt x="6304" y="329565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09" name="Freeform 208"/>
          <p:cNvSpPr/>
          <p:nvPr/>
        </p:nvSpPr>
        <p:spPr>
          <a:xfrm>
            <a:off x="3882838" y="1137047"/>
            <a:ext cx="2022528" cy="2262188"/>
          </a:xfrm>
          <a:custGeom>
            <a:avLst/>
            <a:gdLst>
              <a:gd name="connsiteX0" fmla="*/ 3381375 w 3438297"/>
              <a:gd name="connsiteY0" fmla="*/ 0 h 3619500"/>
              <a:gd name="connsiteX1" fmla="*/ 3390900 w 3438297"/>
              <a:gd name="connsiteY1" fmla="*/ 876300 h 3619500"/>
              <a:gd name="connsiteX2" fmla="*/ 2867025 w 3438297"/>
              <a:gd name="connsiteY2" fmla="*/ 1638300 h 3619500"/>
              <a:gd name="connsiteX3" fmla="*/ 1447800 w 3438297"/>
              <a:gd name="connsiteY3" fmla="*/ 2809875 h 3619500"/>
              <a:gd name="connsiteX4" fmla="*/ 0 w 3438297"/>
              <a:gd name="connsiteY4" fmla="*/ 3619500 h 361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297" h="3619500">
                <a:moveTo>
                  <a:pt x="3381375" y="0"/>
                </a:moveTo>
                <a:cubicBezTo>
                  <a:pt x="3429000" y="301625"/>
                  <a:pt x="3476625" y="603250"/>
                  <a:pt x="3390900" y="876300"/>
                </a:cubicBezTo>
                <a:cubicBezTo>
                  <a:pt x="3305175" y="1149350"/>
                  <a:pt x="3190875" y="1316038"/>
                  <a:pt x="2867025" y="1638300"/>
                </a:cubicBezTo>
                <a:cubicBezTo>
                  <a:pt x="2543175" y="1960562"/>
                  <a:pt x="1925638" y="2479675"/>
                  <a:pt x="1447800" y="2809875"/>
                </a:cubicBezTo>
                <a:cubicBezTo>
                  <a:pt x="969962" y="3140075"/>
                  <a:pt x="484981" y="33797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0" name="Freeform 209"/>
          <p:cNvSpPr/>
          <p:nvPr/>
        </p:nvSpPr>
        <p:spPr>
          <a:xfrm>
            <a:off x="2700617" y="1720453"/>
            <a:ext cx="2118558" cy="2190750"/>
          </a:xfrm>
          <a:custGeom>
            <a:avLst/>
            <a:gdLst>
              <a:gd name="connsiteX0" fmla="*/ 3562350 w 3601548"/>
              <a:gd name="connsiteY0" fmla="*/ 0 h 3505200"/>
              <a:gd name="connsiteX1" fmla="*/ 3581400 w 3601548"/>
              <a:gd name="connsiteY1" fmla="*/ 409575 h 3505200"/>
              <a:gd name="connsiteX2" fmla="*/ 3314700 w 3601548"/>
              <a:gd name="connsiteY2" fmla="*/ 876300 h 3505200"/>
              <a:gd name="connsiteX3" fmla="*/ 2667000 w 3601548"/>
              <a:gd name="connsiteY3" fmla="*/ 1362075 h 3505200"/>
              <a:gd name="connsiteX4" fmla="*/ 800100 w 3601548"/>
              <a:gd name="connsiteY4" fmla="*/ 2657475 h 3505200"/>
              <a:gd name="connsiteX5" fmla="*/ 0 w 3601548"/>
              <a:gd name="connsiteY5" fmla="*/ 350520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548" h="3505200">
                <a:moveTo>
                  <a:pt x="3562350" y="0"/>
                </a:moveTo>
                <a:cubicBezTo>
                  <a:pt x="3592512" y="131762"/>
                  <a:pt x="3622675" y="263525"/>
                  <a:pt x="3581400" y="409575"/>
                </a:cubicBezTo>
                <a:cubicBezTo>
                  <a:pt x="3540125" y="555625"/>
                  <a:pt x="3467100" y="717550"/>
                  <a:pt x="3314700" y="876300"/>
                </a:cubicBezTo>
                <a:cubicBezTo>
                  <a:pt x="3162300" y="1035050"/>
                  <a:pt x="3086100" y="1065213"/>
                  <a:pt x="2667000" y="1362075"/>
                </a:cubicBezTo>
                <a:cubicBezTo>
                  <a:pt x="2247900" y="1658938"/>
                  <a:pt x="1244600" y="2300288"/>
                  <a:pt x="800100" y="2657475"/>
                </a:cubicBezTo>
                <a:cubicBezTo>
                  <a:pt x="355600" y="3014662"/>
                  <a:pt x="177800" y="3259931"/>
                  <a:pt x="0" y="35052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1" name="Freeform 210"/>
          <p:cNvSpPr/>
          <p:nvPr/>
        </p:nvSpPr>
        <p:spPr>
          <a:xfrm>
            <a:off x="3717908" y="3429000"/>
            <a:ext cx="2691857" cy="2053828"/>
          </a:xfrm>
          <a:custGeom>
            <a:avLst/>
            <a:gdLst>
              <a:gd name="connsiteX0" fmla="*/ 4576157 w 4576157"/>
              <a:gd name="connsiteY0" fmla="*/ 14359 h 3319534"/>
              <a:gd name="connsiteX1" fmla="*/ 2728307 w 4576157"/>
              <a:gd name="connsiteY1" fmla="*/ 204859 h 3319534"/>
              <a:gd name="connsiteX2" fmla="*/ 1147157 w 4576157"/>
              <a:gd name="connsiteY2" fmla="*/ 1443109 h 3319534"/>
              <a:gd name="connsiteX3" fmla="*/ 175607 w 4576157"/>
              <a:gd name="connsiteY3" fmla="*/ 2776609 h 3319534"/>
              <a:gd name="connsiteX4" fmla="*/ 4157 w 4576157"/>
              <a:gd name="connsiteY4" fmla="*/ 3319534 h 331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157" h="3319534">
                <a:moveTo>
                  <a:pt x="4576157" y="14359"/>
                </a:moveTo>
                <a:cubicBezTo>
                  <a:pt x="3937982" y="-9454"/>
                  <a:pt x="3299807" y="-33266"/>
                  <a:pt x="2728307" y="204859"/>
                </a:cubicBezTo>
                <a:cubicBezTo>
                  <a:pt x="2156807" y="442984"/>
                  <a:pt x="1572607" y="1014484"/>
                  <a:pt x="1147157" y="1443109"/>
                </a:cubicBezTo>
                <a:cubicBezTo>
                  <a:pt x="721707" y="1871734"/>
                  <a:pt x="366107" y="2463871"/>
                  <a:pt x="175607" y="2776609"/>
                </a:cubicBezTo>
                <a:cubicBezTo>
                  <a:pt x="-14893" y="3089347"/>
                  <a:pt x="-5368" y="3204440"/>
                  <a:pt x="4157" y="3319534"/>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2" name="Freeform 211"/>
          <p:cNvSpPr/>
          <p:nvPr/>
        </p:nvSpPr>
        <p:spPr>
          <a:xfrm>
            <a:off x="6048237" y="3433684"/>
            <a:ext cx="2549638" cy="2267263"/>
          </a:xfrm>
          <a:custGeom>
            <a:avLst/>
            <a:gdLst>
              <a:gd name="connsiteX0" fmla="*/ 4257207 w 4334384"/>
              <a:gd name="connsiteY0" fmla="*/ 0 h 3627620"/>
              <a:gd name="connsiteX1" fmla="*/ 4302177 w 4334384"/>
              <a:gd name="connsiteY1" fmla="*/ 824459 h 3627620"/>
              <a:gd name="connsiteX2" fmla="*/ 3837482 w 4334384"/>
              <a:gd name="connsiteY2" fmla="*/ 1514007 h 3627620"/>
              <a:gd name="connsiteX3" fmla="*/ 2323476 w 4334384"/>
              <a:gd name="connsiteY3" fmla="*/ 2518348 h 3627620"/>
              <a:gd name="connsiteX4" fmla="*/ 0 w 4334384"/>
              <a:gd name="connsiteY4" fmla="*/ 3627620 h 362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384" h="3627620">
                <a:moveTo>
                  <a:pt x="4257207" y="0"/>
                </a:moveTo>
                <a:cubicBezTo>
                  <a:pt x="4314669" y="286062"/>
                  <a:pt x="4372131" y="572124"/>
                  <a:pt x="4302177" y="824459"/>
                </a:cubicBezTo>
                <a:cubicBezTo>
                  <a:pt x="4232223" y="1076794"/>
                  <a:pt x="4167265" y="1231692"/>
                  <a:pt x="3837482" y="1514007"/>
                </a:cubicBezTo>
                <a:cubicBezTo>
                  <a:pt x="3507698" y="1796322"/>
                  <a:pt x="2963056" y="2166079"/>
                  <a:pt x="2323476" y="2518348"/>
                </a:cubicBezTo>
                <a:cubicBezTo>
                  <a:pt x="1683896" y="2870617"/>
                  <a:pt x="841948" y="3249118"/>
                  <a:pt x="0" y="362762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3" name="Freeform 212"/>
          <p:cNvSpPr/>
          <p:nvPr/>
        </p:nvSpPr>
        <p:spPr>
          <a:xfrm>
            <a:off x="5007744" y="4014553"/>
            <a:ext cx="2480748" cy="2389058"/>
          </a:xfrm>
          <a:custGeom>
            <a:avLst/>
            <a:gdLst>
              <a:gd name="connsiteX0" fmla="*/ 4212236 w 4217272"/>
              <a:gd name="connsiteY0" fmla="*/ 0 h 3822492"/>
              <a:gd name="connsiteX1" fmla="*/ 3942413 w 4217272"/>
              <a:gd name="connsiteY1" fmla="*/ 2383436 h 3822492"/>
              <a:gd name="connsiteX2" fmla="*/ 2443397 w 4217272"/>
              <a:gd name="connsiteY2" fmla="*/ 3447738 h 3822492"/>
              <a:gd name="connsiteX3" fmla="*/ 0 w 4217272"/>
              <a:gd name="connsiteY3" fmla="*/ 3822492 h 3822492"/>
            </a:gdLst>
            <a:ahLst/>
            <a:cxnLst>
              <a:cxn ang="0">
                <a:pos x="connsiteX0" y="connsiteY0"/>
              </a:cxn>
              <a:cxn ang="0">
                <a:pos x="connsiteX1" y="connsiteY1"/>
              </a:cxn>
              <a:cxn ang="0">
                <a:pos x="connsiteX2" y="connsiteY2"/>
              </a:cxn>
              <a:cxn ang="0">
                <a:pos x="connsiteX3" y="connsiteY3"/>
              </a:cxn>
            </a:cxnLst>
            <a:rect l="l" t="t" r="r" b="b"/>
            <a:pathLst>
              <a:path w="4217272" h="3822492">
                <a:moveTo>
                  <a:pt x="4212236" y="0"/>
                </a:moveTo>
                <a:cubicBezTo>
                  <a:pt x="4224727" y="904406"/>
                  <a:pt x="4237219" y="1808813"/>
                  <a:pt x="3942413" y="2383436"/>
                </a:cubicBezTo>
                <a:cubicBezTo>
                  <a:pt x="3647607" y="2958059"/>
                  <a:pt x="3100466" y="3207895"/>
                  <a:pt x="2443397" y="3447738"/>
                </a:cubicBezTo>
                <a:cubicBezTo>
                  <a:pt x="1786328" y="3687581"/>
                  <a:pt x="893164" y="3755036"/>
                  <a:pt x="0" y="3822492"/>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4" name="Freeform 213"/>
          <p:cNvSpPr/>
          <p:nvPr/>
        </p:nvSpPr>
        <p:spPr>
          <a:xfrm>
            <a:off x="2653406" y="4005184"/>
            <a:ext cx="2680594" cy="2182943"/>
          </a:xfrm>
          <a:custGeom>
            <a:avLst/>
            <a:gdLst>
              <a:gd name="connsiteX0" fmla="*/ 4557010 w 4557010"/>
              <a:gd name="connsiteY0" fmla="*/ 0 h 3492708"/>
              <a:gd name="connsiteX1" fmla="*/ 989351 w 4557010"/>
              <a:gd name="connsiteY1" fmla="*/ 794479 h 3492708"/>
              <a:gd name="connsiteX2" fmla="*/ 0 w 4557010"/>
              <a:gd name="connsiteY2" fmla="*/ 3492708 h 3492708"/>
            </a:gdLst>
            <a:ahLst/>
            <a:cxnLst>
              <a:cxn ang="0">
                <a:pos x="connsiteX0" y="connsiteY0"/>
              </a:cxn>
              <a:cxn ang="0">
                <a:pos x="connsiteX1" y="connsiteY1"/>
              </a:cxn>
              <a:cxn ang="0">
                <a:pos x="connsiteX2" y="connsiteY2"/>
              </a:cxn>
            </a:cxnLst>
            <a:rect l="l" t="t" r="r" b="b"/>
            <a:pathLst>
              <a:path w="4557010" h="3492708">
                <a:moveTo>
                  <a:pt x="4557010" y="0"/>
                </a:moveTo>
                <a:cubicBezTo>
                  <a:pt x="3152931" y="106180"/>
                  <a:pt x="1748853" y="212361"/>
                  <a:pt x="989351" y="794479"/>
                </a:cubicBezTo>
                <a:cubicBezTo>
                  <a:pt x="229849" y="1376597"/>
                  <a:pt x="114924" y="2434652"/>
                  <a:pt x="0" y="3492708"/>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5" name="Oval 214"/>
          <p:cNvSpPr/>
          <p:nvPr/>
        </p:nvSpPr>
        <p:spPr>
          <a:xfrm>
            <a:off x="4616824" y="333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6" name="Oval 215"/>
          <p:cNvSpPr/>
          <p:nvPr/>
        </p:nvSpPr>
        <p:spPr>
          <a:xfrm>
            <a:off x="5961530" y="428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7" name="Oval 216"/>
          <p:cNvSpPr/>
          <p:nvPr/>
        </p:nvSpPr>
        <p:spPr>
          <a:xfrm>
            <a:off x="5692588" y="109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8" name="Oval 217"/>
          <p:cNvSpPr/>
          <p:nvPr/>
        </p:nvSpPr>
        <p:spPr>
          <a:xfrm>
            <a:off x="4616824"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9" name="Oval 218"/>
          <p:cNvSpPr/>
          <p:nvPr/>
        </p:nvSpPr>
        <p:spPr>
          <a:xfrm>
            <a:off x="2465294"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11" name="Oval 110"/>
          <p:cNvSpPr/>
          <p:nvPr/>
        </p:nvSpPr>
        <p:spPr>
          <a:xfrm>
            <a:off x="2469294" y="263330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20" name="Oval 219"/>
          <p:cNvSpPr/>
          <p:nvPr/>
        </p:nvSpPr>
        <p:spPr>
          <a:xfrm>
            <a:off x="3550755" y="339359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21" name="Oval 220"/>
          <p:cNvSpPr/>
          <p:nvPr/>
        </p:nvSpPr>
        <p:spPr>
          <a:xfrm>
            <a:off x="2469294" y="396680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22" name="Oval 221"/>
          <p:cNvSpPr/>
          <p:nvPr/>
        </p:nvSpPr>
        <p:spPr>
          <a:xfrm>
            <a:off x="317764" y="396680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Tree>
    <p:extLst>
      <p:ext uri="{BB962C8B-B14F-4D97-AF65-F5344CB8AC3E}">
        <p14:creationId xmlns:p14="http://schemas.microsoft.com/office/powerpoint/2010/main" val="1761348056"/>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111"/>
          <p:cNvSpPr/>
          <p:nvPr/>
        </p:nvSpPr>
        <p:spPr>
          <a:xfrm>
            <a:off x="1736912" y="1708547"/>
            <a:ext cx="1983441" cy="2262188"/>
          </a:xfrm>
          <a:custGeom>
            <a:avLst/>
            <a:gdLst>
              <a:gd name="connsiteX0" fmla="*/ 3371850 w 3371850"/>
              <a:gd name="connsiteY0" fmla="*/ 0 h 3619500"/>
              <a:gd name="connsiteX1" fmla="*/ 3181350 w 3371850"/>
              <a:gd name="connsiteY1" fmla="*/ 704850 h 3619500"/>
              <a:gd name="connsiteX2" fmla="*/ 2476500 w 3371850"/>
              <a:gd name="connsiteY2" fmla="*/ 1009650 h 3619500"/>
              <a:gd name="connsiteX3" fmla="*/ 1638300 w 3371850"/>
              <a:gd name="connsiteY3" fmla="*/ 1266825 h 3619500"/>
              <a:gd name="connsiteX4" fmla="*/ 1114425 w 3371850"/>
              <a:gd name="connsiteY4" fmla="*/ 1714500 h 3619500"/>
              <a:gd name="connsiteX5" fmla="*/ 600075 w 3371850"/>
              <a:gd name="connsiteY5" fmla="*/ 2847975 h 3619500"/>
              <a:gd name="connsiteX6" fmla="*/ 0 w 3371850"/>
              <a:gd name="connsiteY6" fmla="*/ 3619500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850" h="3619500">
                <a:moveTo>
                  <a:pt x="3371850" y="0"/>
                </a:moveTo>
                <a:cubicBezTo>
                  <a:pt x="3351212" y="268287"/>
                  <a:pt x="3330575" y="536575"/>
                  <a:pt x="3181350" y="704850"/>
                </a:cubicBezTo>
                <a:cubicBezTo>
                  <a:pt x="3032125" y="873125"/>
                  <a:pt x="2733675" y="915988"/>
                  <a:pt x="2476500" y="1009650"/>
                </a:cubicBezTo>
                <a:cubicBezTo>
                  <a:pt x="2219325" y="1103313"/>
                  <a:pt x="1865312" y="1149350"/>
                  <a:pt x="1638300" y="1266825"/>
                </a:cubicBezTo>
                <a:cubicBezTo>
                  <a:pt x="1411288" y="1384300"/>
                  <a:pt x="1287462" y="1450975"/>
                  <a:pt x="1114425" y="1714500"/>
                </a:cubicBezTo>
                <a:cubicBezTo>
                  <a:pt x="941388" y="1978025"/>
                  <a:pt x="785812" y="2530475"/>
                  <a:pt x="600075" y="2847975"/>
                </a:cubicBezTo>
                <a:cubicBezTo>
                  <a:pt x="414338" y="3165475"/>
                  <a:pt x="207169" y="33924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3" name="Freeform 112"/>
          <p:cNvSpPr/>
          <p:nvPr/>
        </p:nvSpPr>
        <p:spPr>
          <a:xfrm>
            <a:off x="492923" y="1714500"/>
            <a:ext cx="2151665" cy="2196703"/>
          </a:xfrm>
          <a:custGeom>
            <a:avLst/>
            <a:gdLst>
              <a:gd name="connsiteX0" fmla="*/ 3657830 w 3657830"/>
              <a:gd name="connsiteY0" fmla="*/ 0 h 3514725"/>
              <a:gd name="connsiteX1" fmla="*/ 1248005 w 3657830"/>
              <a:gd name="connsiteY1" fmla="*/ 571500 h 3514725"/>
              <a:gd name="connsiteX2" fmla="*/ 181205 w 3657830"/>
              <a:gd name="connsiteY2" fmla="*/ 1914525 h 3514725"/>
              <a:gd name="connsiteX3" fmla="*/ 9755 w 3657830"/>
              <a:gd name="connsiteY3" fmla="*/ 3514725 h 3514725"/>
            </a:gdLst>
            <a:ahLst/>
            <a:cxnLst>
              <a:cxn ang="0">
                <a:pos x="connsiteX0" y="connsiteY0"/>
              </a:cxn>
              <a:cxn ang="0">
                <a:pos x="connsiteX1" y="connsiteY1"/>
              </a:cxn>
              <a:cxn ang="0">
                <a:pos x="connsiteX2" y="connsiteY2"/>
              </a:cxn>
              <a:cxn ang="0">
                <a:pos x="connsiteX3" y="connsiteY3"/>
              </a:cxn>
            </a:cxnLst>
            <a:rect l="l" t="t" r="r" b="b"/>
            <a:pathLst>
              <a:path w="3657830" h="3514725">
                <a:moveTo>
                  <a:pt x="3657830" y="0"/>
                </a:moveTo>
                <a:cubicBezTo>
                  <a:pt x="2742636" y="126206"/>
                  <a:pt x="1827443" y="252412"/>
                  <a:pt x="1248005" y="571500"/>
                </a:cubicBezTo>
                <a:cubicBezTo>
                  <a:pt x="668567" y="890588"/>
                  <a:pt x="387580" y="1423988"/>
                  <a:pt x="181205" y="1914525"/>
                </a:cubicBezTo>
                <a:cubicBezTo>
                  <a:pt x="-25170" y="2405063"/>
                  <a:pt x="-7708" y="2959894"/>
                  <a:pt x="9755" y="3514725"/>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117" name="Straight Connector 116"/>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124" name="TextBox 123"/>
          <p:cNvSpPr txBox="1"/>
          <p:nvPr/>
        </p:nvSpPr>
        <p:spPr>
          <a:xfrm>
            <a:off x="253311" y="3969321"/>
            <a:ext cx="483324" cy="255768"/>
          </a:xfrm>
          <a:prstGeom prst="rect">
            <a:avLst/>
          </a:prstGeom>
          <a:noFill/>
        </p:spPr>
        <p:txBody>
          <a:bodyPr wrap="none" lIns="55175" tIns="27587" rIns="55175" bIns="27587" rtlCol="0">
            <a:spAutoFit/>
          </a:bodyPr>
          <a:lstStyle/>
          <a:p>
            <a:r>
              <a:rPr lang="en-US" sz="1300" dirty="0"/>
              <a:t>10, 5</a:t>
            </a:r>
          </a:p>
        </p:txBody>
      </p:sp>
      <p:sp>
        <p:nvSpPr>
          <p:cNvPr id="125" name="TextBox 124"/>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126" name="TextBox 125"/>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127" name="TextBox 126"/>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128" name="Oval 127"/>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29" name="Oval 128"/>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30" name="Oval 129"/>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31" name="Oval 130"/>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32" name="Oval 131"/>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33" name="TextBox 132"/>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34" name="TextBox 133"/>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135" name="TextBox 134"/>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136" name="TextBox 135"/>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137" name="TextBox 136"/>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138" name="Straight Connector 137"/>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143" name="TextBox 142"/>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144" name="TextBox 143"/>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145" name="TextBox 144"/>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146" name="TextBox 145"/>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147" name="Oval 146"/>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48" name="Oval 147"/>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49" name="Oval 148"/>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0" name="TextBox 149"/>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51" name="TextBox 150"/>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152" name="TextBox 151"/>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153" name="TextBox 152"/>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154" name="Oval 153"/>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5" name="Oval 154"/>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6" name="Oval 155"/>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7" name="Oval 156"/>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8" name="Oval 157"/>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9" name="Oval 158"/>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160" name="Picture 159"/>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61" name="Straight Connector 160"/>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167" name="TextBox 166"/>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168" name="TextBox 167"/>
          <p:cNvSpPr txBox="1"/>
          <p:nvPr/>
        </p:nvSpPr>
        <p:spPr>
          <a:xfrm>
            <a:off x="2420471" y="1683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169" name="TextBox 168"/>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170" name="TextBox 169"/>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171" name="TextBox 170"/>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172" name="Oval 171"/>
          <p:cNvSpPr/>
          <p:nvPr/>
        </p:nvSpPr>
        <p:spPr>
          <a:xfrm>
            <a:off x="3541059"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73" name="Oval 172"/>
          <p:cNvSpPr/>
          <p:nvPr/>
        </p:nvSpPr>
        <p:spPr>
          <a:xfrm>
            <a:off x="5916706" y="381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74" name="TextBox 173"/>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75" name="TextBox 174"/>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176" name="TextBox 175"/>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177" name="TextBox 176"/>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178" name="TextBox 177"/>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179" name="Picture 178"/>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80" name="Straight Connector 179"/>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5916706" y="445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182" name="TextBox 181"/>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183" name="Straight Connector 182"/>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188" name="TextBox 187"/>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189" name="TextBox 188"/>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190" name="Picture 189"/>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91" name="TextBox 190"/>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192" name="TextBox 191"/>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193" name="TextBox 192"/>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94" name="TextBox 193"/>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195" name="TextBox 194"/>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196" name="TextBox 195"/>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197" name="Picture 196"/>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98" name="Straight Connector 197"/>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8602933" y="2731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200" name="TextBox 199"/>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201" name="Oval 200"/>
          <p:cNvSpPr/>
          <p:nvPr/>
        </p:nvSpPr>
        <p:spPr>
          <a:xfrm>
            <a:off x="8606118" y="2667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2" name="Oval 201"/>
          <p:cNvSpPr/>
          <p:nvPr/>
        </p:nvSpPr>
        <p:spPr>
          <a:xfrm>
            <a:off x="7306235"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3" name="Oval 202"/>
          <p:cNvSpPr/>
          <p:nvPr/>
        </p:nvSpPr>
        <p:spPr>
          <a:xfrm>
            <a:off x="8382000"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4" name="Oval 203"/>
          <p:cNvSpPr/>
          <p:nvPr/>
        </p:nvSpPr>
        <p:spPr>
          <a:xfrm>
            <a:off x="8650941" y="2714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5" name="Oval 204"/>
          <p:cNvSpPr/>
          <p:nvPr/>
        </p:nvSpPr>
        <p:spPr>
          <a:xfrm>
            <a:off x="730623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6" name="Oval 205"/>
          <p:cNvSpPr/>
          <p:nvPr/>
        </p:nvSpPr>
        <p:spPr>
          <a:xfrm>
            <a:off x="5154706"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7" name="Freeform 206"/>
          <p:cNvSpPr/>
          <p:nvPr/>
        </p:nvSpPr>
        <p:spPr>
          <a:xfrm>
            <a:off x="1570718" y="1137047"/>
            <a:ext cx="2149635" cy="2059781"/>
          </a:xfrm>
          <a:custGeom>
            <a:avLst/>
            <a:gdLst>
              <a:gd name="connsiteX0" fmla="*/ 3654379 w 3654379"/>
              <a:gd name="connsiteY0" fmla="*/ 0 h 3295650"/>
              <a:gd name="connsiteX1" fmla="*/ 2254204 w 3654379"/>
              <a:gd name="connsiteY1" fmla="*/ 1533525 h 3295650"/>
              <a:gd name="connsiteX2" fmla="*/ 768304 w 3654379"/>
              <a:gd name="connsiteY2" fmla="*/ 2095500 h 3295650"/>
              <a:gd name="connsiteX3" fmla="*/ 111079 w 3654379"/>
              <a:gd name="connsiteY3" fmla="*/ 2752725 h 3295650"/>
              <a:gd name="connsiteX4" fmla="*/ 6304 w 3654379"/>
              <a:gd name="connsiteY4" fmla="*/ 3295650 h 329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379" h="3295650">
                <a:moveTo>
                  <a:pt x="3654379" y="0"/>
                </a:moveTo>
                <a:cubicBezTo>
                  <a:pt x="3194797" y="592137"/>
                  <a:pt x="2735216" y="1184275"/>
                  <a:pt x="2254204" y="1533525"/>
                </a:cubicBezTo>
                <a:cubicBezTo>
                  <a:pt x="1773191" y="1882775"/>
                  <a:pt x="1125491" y="1892300"/>
                  <a:pt x="768304" y="2095500"/>
                </a:cubicBezTo>
                <a:cubicBezTo>
                  <a:pt x="411117" y="2298700"/>
                  <a:pt x="238079" y="2552700"/>
                  <a:pt x="111079" y="2752725"/>
                </a:cubicBezTo>
                <a:cubicBezTo>
                  <a:pt x="-15921" y="2952750"/>
                  <a:pt x="-4809" y="3124200"/>
                  <a:pt x="6304" y="329565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09" name="Freeform 208"/>
          <p:cNvSpPr/>
          <p:nvPr/>
        </p:nvSpPr>
        <p:spPr>
          <a:xfrm>
            <a:off x="3882838" y="1137047"/>
            <a:ext cx="2022528" cy="2262188"/>
          </a:xfrm>
          <a:custGeom>
            <a:avLst/>
            <a:gdLst>
              <a:gd name="connsiteX0" fmla="*/ 3381375 w 3438297"/>
              <a:gd name="connsiteY0" fmla="*/ 0 h 3619500"/>
              <a:gd name="connsiteX1" fmla="*/ 3390900 w 3438297"/>
              <a:gd name="connsiteY1" fmla="*/ 876300 h 3619500"/>
              <a:gd name="connsiteX2" fmla="*/ 2867025 w 3438297"/>
              <a:gd name="connsiteY2" fmla="*/ 1638300 h 3619500"/>
              <a:gd name="connsiteX3" fmla="*/ 1447800 w 3438297"/>
              <a:gd name="connsiteY3" fmla="*/ 2809875 h 3619500"/>
              <a:gd name="connsiteX4" fmla="*/ 0 w 3438297"/>
              <a:gd name="connsiteY4" fmla="*/ 3619500 h 361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297" h="3619500">
                <a:moveTo>
                  <a:pt x="3381375" y="0"/>
                </a:moveTo>
                <a:cubicBezTo>
                  <a:pt x="3429000" y="301625"/>
                  <a:pt x="3476625" y="603250"/>
                  <a:pt x="3390900" y="876300"/>
                </a:cubicBezTo>
                <a:cubicBezTo>
                  <a:pt x="3305175" y="1149350"/>
                  <a:pt x="3190875" y="1316038"/>
                  <a:pt x="2867025" y="1638300"/>
                </a:cubicBezTo>
                <a:cubicBezTo>
                  <a:pt x="2543175" y="1960562"/>
                  <a:pt x="1925638" y="2479675"/>
                  <a:pt x="1447800" y="2809875"/>
                </a:cubicBezTo>
                <a:cubicBezTo>
                  <a:pt x="969962" y="3140075"/>
                  <a:pt x="484981" y="33797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0" name="Freeform 209"/>
          <p:cNvSpPr/>
          <p:nvPr/>
        </p:nvSpPr>
        <p:spPr>
          <a:xfrm>
            <a:off x="2700617" y="1720453"/>
            <a:ext cx="2118558" cy="2190750"/>
          </a:xfrm>
          <a:custGeom>
            <a:avLst/>
            <a:gdLst>
              <a:gd name="connsiteX0" fmla="*/ 3562350 w 3601548"/>
              <a:gd name="connsiteY0" fmla="*/ 0 h 3505200"/>
              <a:gd name="connsiteX1" fmla="*/ 3581400 w 3601548"/>
              <a:gd name="connsiteY1" fmla="*/ 409575 h 3505200"/>
              <a:gd name="connsiteX2" fmla="*/ 3314700 w 3601548"/>
              <a:gd name="connsiteY2" fmla="*/ 876300 h 3505200"/>
              <a:gd name="connsiteX3" fmla="*/ 2667000 w 3601548"/>
              <a:gd name="connsiteY3" fmla="*/ 1362075 h 3505200"/>
              <a:gd name="connsiteX4" fmla="*/ 800100 w 3601548"/>
              <a:gd name="connsiteY4" fmla="*/ 2657475 h 3505200"/>
              <a:gd name="connsiteX5" fmla="*/ 0 w 3601548"/>
              <a:gd name="connsiteY5" fmla="*/ 350520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548" h="3505200">
                <a:moveTo>
                  <a:pt x="3562350" y="0"/>
                </a:moveTo>
                <a:cubicBezTo>
                  <a:pt x="3592512" y="131762"/>
                  <a:pt x="3622675" y="263525"/>
                  <a:pt x="3581400" y="409575"/>
                </a:cubicBezTo>
                <a:cubicBezTo>
                  <a:pt x="3540125" y="555625"/>
                  <a:pt x="3467100" y="717550"/>
                  <a:pt x="3314700" y="876300"/>
                </a:cubicBezTo>
                <a:cubicBezTo>
                  <a:pt x="3162300" y="1035050"/>
                  <a:pt x="3086100" y="1065213"/>
                  <a:pt x="2667000" y="1362075"/>
                </a:cubicBezTo>
                <a:cubicBezTo>
                  <a:pt x="2247900" y="1658938"/>
                  <a:pt x="1244600" y="2300288"/>
                  <a:pt x="800100" y="2657475"/>
                </a:cubicBezTo>
                <a:cubicBezTo>
                  <a:pt x="355600" y="3014662"/>
                  <a:pt x="177800" y="3259931"/>
                  <a:pt x="0" y="35052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1" name="Freeform 210"/>
          <p:cNvSpPr/>
          <p:nvPr/>
        </p:nvSpPr>
        <p:spPr>
          <a:xfrm>
            <a:off x="3717908" y="3429000"/>
            <a:ext cx="2691857" cy="2053828"/>
          </a:xfrm>
          <a:custGeom>
            <a:avLst/>
            <a:gdLst>
              <a:gd name="connsiteX0" fmla="*/ 4576157 w 4576157"/>
              <a:gd name="connsiteY0" fmla="*/ 14359 h 3319534"/>
              <a:gd name="connsiteX1" fmla="*/ 2728307 w 4576157"/>
              <a:gd name="connsiteY1" fmla="*/ 204859 h 3319534"/>
              <a:gd name="connsiteX2" fmla="*/ 1147157 w 4576157"/>
              <a:gd name="connsiteY2" fmla="*/ 1443109 h 3319534"/>
              <a:gd name="connsiteX3" fmla="*/ 175607 w 4576157"/>
              <a:gd name="connsiteY3" fmla="*/ 2776609 h 3319534"/>
              <a:gd name="connsiteX4" fmla="*/ 4157 w 4576157"/>
              <a:gd name="connsiteY4" fmla="*/ 3319534 h 331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157" h="3319534">
                <a:moveTo>
                  <a:pt x="4576157" y="14359"/>
                </a:moveTo>
                <a:cubicBezTo>
                  <a:pt x="3937982" y="-9454"/>
                  <a:pt x="3299807" y="-33266"/>
                  <a:pt x="2728307" y="204859"/>
                </a:cubicBezTo>
                <a:cubicBezTo>
                  <a:pt x="2156807" y="442984"/>
                  <a:pt x="1572607" y="1014484"/>
                  <a:pt x="1147157" y="1443109"/>
                </a:cubicBezTo>
                <a:cubicBezTo>
                  <a:pt x="721707" y="1871734"/>
                  <a:pt x="366107" y="2463871"/>
                  <a:pt x="175607" y="2776609"/>
                </a:cubicBezTo>
                <a:cubicBezTo>
                  <a:pt x="-14893" y="3089347"/>
                  <a:pt x="-5368" y="3204440"/>
                  <a:pt x="4157" y="3319534"/>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2" name="Freeform 211"/>
          <p:cNvSpPr/>
          <p:nvPr/>
        </p:nvSpPr>
        <p:spPr>
          <a:xfrm>
            <a:off x="6048237" y="3433684"/>
            <a:ext cx="2549638" cy="2267263"/>
          </a:xfrm>
          <a:custGeom>
            <a:avLst/>
            <a:gdLst>
              <a:gd name="connsiteX0" fmla="*/ 4257207 w 4334384"/>
              <a:gd name="connsiteY0" fmla="*/ 0 h 3627620"/>
              <a:gd name="connsiteX1" fmla="*/ 4302177 w 4334384"/>
              <a:gd name="connsiteY1" fmla="*/ 824459 h 3627620"/>
              <a:gd name="connsiteX2" fmla="*/ 3837482 w 4334384"/>
              <a:gd name="connsiteY2" fmla="*/ 1514007 h 3627620"/>
              <a:gd name="connsiteX3" fmla="*/ 2323476 w 4334384"/>
              <a:gd name="connsiteY3" fmla="*/ 2518348 h 3627620"/>
              <a:gd name="connsiteX4" fmla="*/ 0 w 4334384"/>
              <a:gd name="connsiteY4" fmla="*/ 3627620 h 362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384" h="3627620">
                <a:moveTo>
                  <a:pt x="4257207" y="0"/>
                </a:moveTo>
                <a:cubicBezTo>
                  <a:pt x="4314669" y="286062"/>
                  <a:pt x="4372131" y="572124"/>
                  <a:pt x="4302177" y="824459"/>
                </a:cubicBezTo>
                <a:cubicBezTo>
                  <a:pt x="4232223" y="1076794"/>
                  <a:pt x="4167265" y="1231692"/>
                  <a:pt x="3837482" y="1514007"/>
                </a:cubicBezTo>
                <a:cubicBezTo>
                  <a:pt x="3507698" y="1796322"/>
                  <a:pt x="2963056" y="2166079"/>
                  <a:pt x="2323476" y="2518348"/>
                </a:cubicBezTo>
                <a:cubicBezTo>
                  <a:pt x="1683896" y="2870617"/>
                  <a:pt x="841948" y="3249118"/>
                  <a:pt x="0" y="362762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3" name="Freeform 212"/>
          <p:cNvSpPr/>
          <p:nvPr/>
        </p:nvSpPr>
        <p:spPr>
          <a:xfrm>
            <a:off x="5007744" y="4014553"/>
            <a:ext cx="2480748" cy="2389058"/>
          </a:xfrm>
          <a:custGeom>
            <a:avLst/>
            <a:gdLst>
              <a:gd name="connsiteX0" fmla="*/ 4212236 w 4217272"/>
              <a:gd name="connsiteY0" fmla="*/ 0 h 3822492"/>
              <a:gd name="connsiteX1" fmla="*/ 3942413 w 4217272"/>
              <a:gd name="connsiteY1" fmla="*/ 2383436 h 3822492"/>
              <a:gd name="connsiteX2" fmla="*/ 2443397 w 4217272"/>
              <a:gd name="connsiteY2" fmla="*/ 3447738 h 3822492"/>
              <a:gd name="connsiteX3" fmla="*/ 0 w 4217272"/>
              <a:gd name="connsiteY3" fmla="*/ 3822492 h 3822492"/>
            </a:gdLst>
            <a:ahLst/>
            <a:cxnLst>
              <a:cxn ang="0">
                <a:pos x="connsiteX0" y="connsiteY0"/>
              </a:cxn>
              <a:cxn ang="0">
                <a:pos x="connsiteX1" y="connsiteY1"/>
              </a:cxn>
              <a:cxn ang="0">
                <a:pos x="connsiteX2" y="connsiteY2"/>
              </a:cxn>
              <a:cxn ang="0">
                <a:pos x="connsiteX3" y="connsiteY3"/>
              </a:cxn>
            </a:cxnLst>
            <a:rect l="l" t="t" r="r" b="b"/>
            <a:pathLst>
              <a:path w="4217272" h="3822492">
                <a:moveTo>
                  <a:pt x="4212236" y="0"/>
                </a:moveTo>
                <a:cubicBezTo>
                  <a:pt x="4224727" y="904406"/>
                  <a:pt x="4237219" y="1808813"/>
                  <a:pt x="3942413" y="2383436"/>
                </a:cubicBezTo>
                <a:cubicBezTo>
                  <a:pt x="3647607" y="2958059"/>
                  <a:pt x="3100466" y="3207895"/>
                  <a:pt x="2443397" y="3447738"/>
                </a:cubicBezTo>
                <a:cubicBezTo>
                  <a:pt x="1786328" y="3687581"/>
                  <a:pt x="893164" y="3755036"/>
                  <a:pt x="0" y="3822492"/>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4" name="Freeform 213"/>
          <p:cNvSpPr/>
          <p:nvPr/>
        </p:nvSpPr>
        <p:spPr>
          <a:xfrm>
            <a:off x="2653406" y="4005184"/>
            <a:ext cx="2680594" cy="2182943"/>
          </a:xfrm>
          <a:custGeom>
            <a:avLst/>
            <a:gdLst>
              <a:gd name="connsiteX0" fmla="*/ 4557010 w 4557010"/>
              <a:gd name="connsiteY0" fmla="*/ 0 h 3492708"/>
              <a:gd name="connsiteX1" fmla="*/ 989351 w 4557010"/>
              <a:gd name="connsiteY1" fmla="*/ 794479 h 3492708"/>
              <a:gd name="connsiteX2" fmla="*/ 0 w 4557010"/>
              <a:gd name="connsiteY2" fmla="*/ 3492708 h 3492708"/>
            </a:gdLst>
            <a:ahLst/>
            <a:cxnLst>
              <a:cxn ang="0">
                <a:pos x="connsiteX0" y="connsiteY0"/>
              </a:cxn>
              <a:cxn ang="0">
                <a:pos x="connsiteX1" y="connsiteY1"/>
              </a:cxn>
              <a:cxn ang="0">
                <a:pos x="connsiteX2" y="connsiteY2"/>
              </a:cxn>
            </a:cxnLst>
            <a:rect l="l" t="t" r="r" b="b"/>
            <a:pathLst>
              <a:path w="4557010" h="3492708">
                <a:moveTo>
                  <a:pt x="4557010" y="0"/>
                </a:moveTo>
                <a:cubicBezTo>
                  <a:pt x="3152931" y="106180"/>
                  <a:pt x="1748853" y="212361"/>
                  <a:pt x="989351" y="794479"/>
                </a:cubicBezTo>
                <a:cubicBezTo>
                  <a:pt x="229849" y="1376597"/>
                  <a:pt x="114924" y="2434652"/>
                  <a:pt x="0" y="3492708"/>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215" name="Oval 214"/>
          <p:cNvSpPr/>
          <p:nvPr/>
        </p:nvSpPr>
        <p:spPr>
          <a:xfrm>
            <a:off x="4616824" y="333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6" name="Oval 215"/>
          <p:cNvSpPr/>
          <p:nvPr/>
        </p:nvSpPr>
        <p:spPr>
          <a:xfrm>
            <a:off x="5961530" y="428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7" name="Oval 216"/>
          <p:cNvSpPr/>
          <p:nvPr/>
        </p:nvSpPr>
        <p:spPr>
          <a:xfrm>
            <a:off x="5692588" y="109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8" name="Oval 217"/>
          <p:cNvSpPr/>
          <p:nvPr/>
        </p:nvSpPr>
        <p:spPr>
          <a:xfrm>
            <a:off x="4616824"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9" name="Oval 218"/>
          <p:cNvSpPr/>
          <p:nvPr/>
        </p:nvSpPr>
        <p:spPr>
          <a:xfrm>
            <a:off x="2465294"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cxnSp>
        <p:nvCxnSpPr>
          <p:cNvPr id="111" name="Straight Connector 110"/>
          <p:cNvCxnSpPr/>
          <p:nvPr/>
        </p:nvCxnSpPr>
        <p:spPr bwMode="auto">
          <a:xfrm>
            <a:off x="3722275" y="5785839"/>
            <a:ext cx="980029" cy="525071"/>
          </a:xfrm>
          <a:prstGeom prst="line">
            <a:avLst/>
          </a:prstGeom>
          <a:noFill/>
          <a:ln w="25400" cap="flat" cmpd="sng" algn="ctr">
            <a:solidFill>
              <a:srgbClr val="FFC000"/>
            </a:solidFill>
            <a:prstDash val="solid"/>
            <a:round/>
            <a:headEnd type="none" w="med" len="med"/>
            <a:tailEnd type="none" w="med" len="med"/>
          </a:ln>
          <a:effectLst/>
        </p:spPr>
      </p:cxnSp>
      <p:cxnSp>
        <p:nvCxnSpPr>
          <p:cNvPr id="220" name="Straight Connector 219"/>
          <p:cNvCxnSpPr/>
          <p:nvPr/>
        </p:nvCxnSpPr>
        <p:spPr bwMode="auto">
          <a:xfrm flipH="1">
            <a:off x="3748537" y="5197744"/>
            <a:ext cx="1054703" cy="542715"/>
          </a:xfrm>
          <a:prstGeom prst="line">
            <a:avLst/>
          </a:prstGeom>
          <a:noFill/>
          <a:ln w="25400" cap="flat" cmpd="sng" algn="ctr">
            <a:solidFill>
              <a:srgbClr val="FFC000"/>
            </a:solidFill>
            <a:prstDash val="solid"/>
            <a:round/>
            <a:headEnd type="none" w="med" len="med"/>
            <a:tailEnd type="none" w="med" len="med"/>
          </a:ln>
          <a:effectLst/>
        </p:spPr>
      </p:cxnSp>
      <p:cxnSp>
        <p:nvCxnSpPr>
          <p:cNvPr id="221" name="Straight Connector 220"/>
          <p:cNvCxnSpPr/>
          <p:nvPr/>
        </p:nvCxnSpPr>
        <p:spPr bwMode="auto">
          <a:xfrm>
            <a:off x="1519372" y="3481651"/>
            <a:ext cx="0" cy="487670"/>
          </a:xfrm>
          <a:prstGeom prst="line">
            <a:avLst/>
          </a:prstGeom>
          <a:noFill/>
          <a:ln w="25400" cap="flat" cmpd="sng" algn="ctr">
            <a:solidFill>
              <a:srgbClr val="FFC000"/>
            </a:solidFill>
            <a:prstDash val="solid"/>
            <a:round/>
            <a:headEnd type="none" w="med" len="med"/>
            <a:tailEnd type="none" w="med" len="med"/>
          </a:ln>
          <a:effectLst/>
        </p:spPr>
      </p:cxnSp>
      <p:cxnSp>
        <p:nvCxnSpPr>
          <p:cNvPr id="222" name="Straight Connector 221"/>
          <p:cNvCxnSpPr>
            <a:endCxn id="228" idx="1"/>
          </p:cNvCxnSpPr>
          <p:nvPr/>
        </p:nvCxnSpPr>
        <p:spPr bwMode="auto">
          <a:xfrm>
            <a:off x="2638986" y="2935721"/>
            <a:ext cx="964283" cy="506691"/>
          </a:xfrm>
          <a:prstGeom prst="line">
            <a:avLst/>
          </a:prstGeom>
          <a:noFill/>
          <a:ln w="25400" cap="flat" cmpd="sng" algn="ctr">
            <a:solidFill>
              <a:srgbClr val="FFC000"/>
            </a:solidFill>
            <a:prstDash val="solid"/>
            <a:round/>
            <a:headEnd type="none" w="med" len="med"/>
            <a:tailEnd type="none" w="med" len="med"/>
          </a:ln>
          <a:effectLst/>
        </p:spPr>
      </p:cxnSp>
      <p:cxnSp>
        <p:nvCxnSpPr>
          <p:cNvPr id="223" name="Straight Connector 222"/>
          <p:cNvCxnSpPr/>
          <p:nvPr/>
        </p:nvCxnSpPr>
        <p:spPr bwMode="auto">
          <a:xfrm flipH="1">
            <a:off x="6455682" y="2903929"/>
            <a:ext cx="1054703" cy="542715"/>
          </a:xfrm>
          <a:prstGeom prst="line">
            <a:avLst/>
          </a:prstGeom>
          <a:noFill/>
          <a:ln w="25400" cap="flat" cmpd="sng" algn="ctr">
            <a:solidFill>
              <a:srgbClr val="FFC000"/>
            </a:solidFill>
            <a:prstDash val="solid"/>
            <a:round/>
            <a:headEnd type="none" w="med" len="med"/>
            <a:tailEnd type="none" w="med" len="med"/>
          </a:ln>
          <a:effectLst/>
        </p:spPr>
      </p:cxnSp>
      <p:cxnSp>
        <p:nvCxnSpPr>
          <p:cNvPr id="224" name="Straight Connector 223"/>
          <p:cNvCxnSpPr/>
          <p:nvPr/>
        </p:nvCxnSpPr>
        <p:spPr bwMode="auto">
          <a:xfrm>
            <a:off x="6412668" y="3507555"/>
            <a:ext cx="980029" cy="525071"/>
          </a:xfrm>
          <a:prstGeom prst="line">
            <a:avLst/>
          </a:prstGeom>
          <a:noFill/>
          <a:ln w="25400" cap="flat" cmpd="sng" algn="ctr">
            <a:solidFill>
              <a:srgbClr val="FFC000"/>
            </a:solidFill>
            <a:prstDash val="dash"/>
            <a:round/>
            <a:headEnd type="none" w="med" len="med"/>
            <a:tailEnd type="none" w="med" len="med"/>
          </a:ln>
          <a:effectLst/>
        </p:spPr>
      </p:cxnSp>
      <p:cxnSp>
        <p:nvCxnSpPr>
          <p:cNvPr id="225" name="Straight Connector 224"/>
          <p:cNvCxnSpPr/>
          <p:nvPr/>
        </p:nvCxnSpPr>
        <p:spPr bwMode="auto">
          <a:xfrm>
            <a:off x="4803240" y="635573"/>
            <a:ext cx="980029" cy="525071"/>
          </a:xfrm>
          <a:prstGeom prst="line">
            <a:avLst/>
          </a:prstGeom>
          <a:noFill/>
          <a:ln w="25400" cap="flat" cmpd="sng" algn="ctr">
            <a:solidFill>
              <a:srgbClr val="FFC000"/>
            </a:solidFill>
            <a:prstDash val="solid"/>
            <a:round/>
            <a:headEnd type="none" w="med" len="med"/>
            <a:tailEnd type="none" w="med" len="med"/>
          </a:ln>
          <a:effectLst/>
        </p:spPr>
      </p:cxnSp>
      <p:cxnSp>
        <p:nvCxnSpPr>
          <p:cNvPr id="226" name="Straight Connector 225"/>
          <p:cNvCxnSpPr/>
          <p:nvPr/>
        </p:nvCxnSpPr>
        <p:spPr bwMode="auto">
          <a:xfrm>
            <a:off x="3676876" y="1202559"/>
            <a:ext cx="0" cy="487670"/>
          </a:xfrm>
          <a:prstGeom prst="line">
            <a:avLst/>
          </a:prstGeom>
          <a:noFill/>
          <a:ln w="25400" cap="flat" cmpd="sng" algn="ctr">
            <a:solidFill>
              <a:srgbClr val="FFC000"/>
            </a:solidFill>
            <a:prstDash val="dash"/>
            <a:round/>
            <a:headEnd type="none" w="med" len="med"/>
            <a:tailEnd type="none" w="med" len="med"/>
          </a:ln>
          <a:effectLst/>
        </p:spPr>
      </p:cxnSp>
      <p:sp>
        <p:nvSpPr>
          <p:cNvPr id="227" name="TextBox 226"/>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228" name="Oval 227"/>
          <p:cNvSpPr/>
          <p:nvPr/>
        </p:nvSpPr>
        <p:spPr>
          <a:xfrm>
            <a:off x="3550755" y="339359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29" name="Oval 228"/>
          <p:cNvSpPr/>
          <p:nvPr/>
        </p:nvSpPr>
        <p:spPr>
          <a:xfrm>
            <a:off x="2469294" y="396680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30" name="Oval 229"/>
          <p:cNvSpPr/>
          <p:nvPr/>
        </p:nvSpPr>
        <p:spPr>
          <a:xfrm>
            <a:off x="317764" y="396680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32" name="Oval 231"/>
          <p:cNvSpPr/>
          <p:nvPr/>
        </p:nvSpPr>
        <p:spPr>
          <a:xfrm>
            <a:off x="2469294" y="263330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Tree>
    <p:extLst>
      <p:ext uri="{BB962C8B-B14F-4D97-AF65-F5344CB8AC3E}">
        <p14:creationId xmlns:p14="http://schemas.microsoft.com/office/powerpoint/2010/main" val="300410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wipe(up)">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wipe(up)">
                                      <p:cBhvr>
                                        <p:cTn id="12"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871883" y="1143000"/>
            <a:ext cx="2695015" cy="2244328"/>
          </a:xfrm>
          <a:custGeom>
            <a:avLst/>
            <a:gdLst>
              <a:gd name="connsiteX0" fmla="*/ 0 w 4581525"/>
              <a:gd name="connsiteY0" fmla="*/ 0 h 3590925"/>
              <a:gd name="connsiteX1" fmla="*/ 114300 w 4581525"/>
              <a:gd name="connsiteY1" fmla="*/ 428625 h 3590925"/>
              <a:gd name="connsiteX2" fmla="*/ 523875 w 4581525"/>
              <a:gd name="connsiteY2" fmla="*/ 857250 h 3590925"/>
              <a:gd name="connsiteX3" fmla="*/ 1438275 w 4581525"/>
              <a:gd name="connsiteY3" fmla="*/ 1209675 h 3590925"/>
              <a:gd name="connsiteX4" fmla="*/ 3381375 w 4581525"/>
              <a:gd name="connsiteY4" fmla="*/ 1971675 h 3590925"/>
              <a:gd name="connsiteX5" fmla="*/ 4124325 w 4581525"/>
              <a:gd name="connsiteY5" fmla="*/ 2686050 h 3590925"/>
              <a:gd name="connsiteX6" fmla="*/ 4581525 w 4581525"/>
              <a:gd name="connsiteY6"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1525" h="3590925">
                <a:moveTo>
                  <a:pt x="0" y="0"/>
                </a:moveTo>
                <a:cubicBezTo>
                  <a:pt x="13494" y="142875"/>
                  <a:pt x="26988" y="285750"/>
                  <a:pt x="114300" y="428625"/>
                </a:cubicBezTo>
                <a:cubicBezTo>
                  <a:pt x="201612" y="571500"/>
                  <a:pt x="303213" y="727075"/>
                  <a:pt x="523875" y="857250"/>
                </a:cubicBezTo>
                <a:cubicBezTo>
                  <a:pt x="744537" y="987425"/>
                  <a:pt x="1438275" y="1209675"/>
                  <a:pt x="1438275" y="1209675"/>
                </a:cubicBezTo>
                <a:cubicBezTo>
                  <a:pt x="1914525" y="1395413"/>
                  <a:pt x="2933700" y="1725613"/>
                  <a:pt x="3381375" y="1971675"/>
                </a:cubicBezTo>
                <a:cubicBezTo>
                  <a:pt x="3829050" y="2217737"/>
                  <a:pt x="3924300" y="2416175"/>
                  <a:pt x="4124325" y="2686050"/>
                </a:cubicBezTo>
                <a:cubicBezTo>
                  <a:pt x="4324350" y="2955925"/>
                  <a:pt x="4452937" y="3273425"/>
                  <a:pt x="45815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5" name="Freeform 4"/>
          <p:cNvSpPr/>
          <p:nvPr/>
        </p:nvSpPr>
        <p:spPr>
          <a:xfrm>
            <a:off x="5866279" y="571500"/>
            <a:ext cx="2969559" cy="2143125"/>
          </a:xfrm>
          <a:custGeom>
            <a:avLst/>
            <a:gdLst>
              <a:gd name="connsiteX0" fmla="*/ 0 w 5048250"/>
              <a:gd name="connsiteY0" fmla="*/ 0 h 3429000"/>
              <a:gd name="connsiteX1" fmla="*/ 257175 w 5048250"/>
              <a:gd name="connsiteY1" fmla="*/ 600075 h 3429000"/>
              <a:gd name="connsiteX2" fmla="*/ 1504950 w 5048250"/>
              <a:gd name="connsiteY2" fmla="*/ 1400175 h 3429000"/>
              <a:gd name="connsiteX3" fmla="*/ 4314825 w 5048250"/>
              <a:gd name="connsiteY3" fmla="*/ 2743200 h 3429000"/>
              <a:gd name="connsiteX4" fmla="*/ 5048250 w 5048250"/>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0" h="3429000">
                <a:moveTo>
                  <a:pt x="0" y="0"/>
                </a:moveTo>
                <a:cubicBezTo>
                  <a:pt x="3175" y="183356"/>
                  <a:pt x="6350" y="366713"/>
                  <a:pt x="257175" y="600075"/>
                </a:cubicBezTo>
                <a:cubicBezTo>
                  <a:pt x="508000" y="833437"/>
                  <a:pt x="828675" y="1042988"/>
                  <a:pt x="1504950" y="1400175"/>
                </a:cubicBezTo>
                <a:cubicBezTo>
                  <a:pt x="2181225" y="1757362"/>
                  <a:pt x="3724275" y="2405063"/>
                  <a:pt x="4314825" y="2743200"/>
                </a:cubicBezTo>
                <a:cubicBezTo>
                  <a:pt x="4905375" y="3081338"/>
                  <a:pt x="4976812" y="3255169"/>
                  <a:pt x="5048250" y="342900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6" name="Freeform 5"/>
          <p:cNvSpPr/>
          <p:nvPr/>
        </p:nvSpPr>
        <p:spPr>
          <a:xfrm>
            <a:off x="1736912" y="1708547"/>
            <a:ext cx="1983441" cy="2262188"/>
          </a:xfrm>
          <a:custGeom>
            <a:avLst/>
            <a:gdLst>
              <a:gd name="connsiteX0" fmla="*/ 3371850 w 3371850"/>
              <a:gd name="connsiteY0" fmla="*/ 0 h 3619500"/>
              <a:gd name="connsiteX1" fmla="*/ 3181350 w 3371850"/>
              <a:gd name="connsiteY1" fmla="*/ 704850 h 3619500"/>
              <a:gd name="connsiteX2" fmla="*/ 2476500 w 3371850"/>
              <a:gd name="connsiteY2" fmla="*/ 1009650 h 3619500"/>
              <a:gd name="connsiteX3" fmla="*/ 1638300 w 3371850"/>
              <a:gd name="connsiteY3" fmla="*/ 1266825 h 3619500"/>
              <a:gd name="connsiteX4" fmla="*/ 1114425 w 3371850"/>
              <a:gd name="connsiteY4" fmla="*/ 1714500 h 3619500"/>
              <a:gd name="connsiteX5" fmla="*/ 600075 w 3371850"/>
              <a:gd name="connsiteY5" fmla="*/ 2847975 h 3619500"/>
              <a:gd name="connsiteX6" fmla="*/ 0 w 3371850"/>
              <a:gd name="connsiteY6" fmla="*/ 3619500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850" h="3619500">
                <a:moveTo>
                  <a:pt x="3371850" y="0"/>
                </a:moveTo>
                <a:cubicBezTo>
                  <a:pt x="3351212" y="268287"/>
                  <a:pt x="3330575" y="536575"/>
                  <a:pt x="3181350" y="704850"/>
                </a:cubicBezTo>
                <a:cubicBezTo>
                  <a:pt x="3032125" y="873125"/>
                  <a:pt x="2733675" y="915988"/>
                  <a:pt x="2476500" y="1009650"/>
                </a:cubicBezTo>
                <a:cubicBezTo>
                  <a:pt x="2219325" y="1103313"/>
                  <a:pt x="1865312" y="1149350"/>
                  <a:pt x="1638300" y="1266825"/>
                </a:cubicBezTo>
                <a:cubicBezTo>
                  <a:pt x="1411288" y="1384300"/>
                  <a:pt x="1287462" y="1450975"/>
                  <a:pt x="1114425" y="1714500"/>
                </a:cubicBezTo>
                <a:cubicBezTo>
                  <a:pt x="941388" y="1978025"/>
                  <a:pt x="785812" y="2530475"/>
                  <a:pt x="600075" y="2847975"/>
                </a:cubicBezTo>
                <a:cubicBezTo>
                  <a:pt x="414338" y="3165475"/>
                  <a:pt x="207169" y="33924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7" name="Freeform 6"/>
          <p:cNvSpPr/>
          <p:nvPr/>
        </p:nvSpPr>
        <p:spPr>
          <a:xfrm>
            <a:off x="492923" y="1714500"/>
            <a:ext cx="2151665" cy="2196703"/>
          </a:xfrm>
          <a:custGeom>
            <a:avLst/>
            <a:gdLst>
              <a:gd name="connsiteX0" fmla="*/ 3657830 w 3657830"/>
              <a:gd name="connsiteY0" fmla="*/ 0 h 3514725"/>
              <a:gd name="connsiteX1" fmla="*/ 1248005 w 3657830"/>
              <a:gd name="connsiteY1" fmla="*/ 571500 h 3514725"/>
              <a:gd name="connsiteX2" fmla="*/ 181205 w 3657830"/>
              <a:gd name="connsiteY2" fmla="*/ 1914525 h 3514725"/>
              <a:gd name="connsiteX3" fmla="*/ 9755 w 3657830"/>
              <a:gd name="connsiteY3" fmla="*/ 3514725 h 3514725"/>
            </a:gdLst>
            <a:ahLst/>
            <a:cxnLst>
              <a:cxn ang="0">
                <a:pos x="connsiteX0" y="connsiteY0"/>
              </a:cxn>
              <a:cxn ang="0">
                <a:pos x="connsiteX1" y="connsiteY1"/>
              </a:cxn>
              <a:cxn ang="0">
                <a:pos x="connsiteX2" y="connsiteY2"/>
              </a:cxn>
              <a:cxn ang="0">
                <a:pos x="connsiteX3" y="connsiteY3"/>
              </a:cxn>
            </a:cxnLst>
            <a:rect l="l" t="t" r="r" b="b"/>
            <a:pathLst>
              <a:path w="3657830" h="3514725">
                <a:moveTo>
                  <a:pt x="3657830" y="0"/>
                </a:moveTo>
                <a:cubicBezTo>
                  <a:pt x="2742636" y="126206"/>
                  <a:pt x="1827443" y="252412"/>
                  <a:pt x="1248005" y="571500"/>
                </a:cubicBezTo>
                <a:cubicBezTo>
                  <a:pt x="668567" y="890588"/>
                  <a:pt x="387580" y="1423988"/>
                  <a:pt x="181205" y="1914525"/>
                </a:cubicBezTo>
                <a:cubicBezTo>
                  <a:pt x="-25170" y="2405063"/>
                  <a:pt x="-7708" y="2959894"/>
                  <a:pt x="9755" y="3514725"/>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8" name="Freeform 7"/>
          <p:cNvSpPr/>
          <p:nvPr/>
        </p:nvSpPr>
        <p:spPr>
          <a:xfrm>
            <a:off x="2644588" y="3994547"/>
            <a:ext cx="2151529" cy="2250281"/>
          </a:xfrm>
          <a:custGeom>
            <a:avLst/>
            <a:gdLst>
              <a:gd name="connsiteX0" fmla="*/ 0 w 3657600"/>
              <a:gd name="connsiteY0" fmla="*/ 0 h 3600450"/>
              <a:gd name="connsiteX1" fmla="*/ 142875 w 3657600"/>
              <a:gd name="connsiteY1" fmla="*/ 600075 h 3600450"/>
              <a:gd name="connsiteX2" fmla="*/ 561975 w 3657600"/>
              <a:gd name="connsiteY2" fmla="*/ 1057275 h 3600450"/>
              <a:gd name="connsiteX3" fmla="*/ 1857375 w 3657600"/>
              <a:gd name="connsiteY3" fmla="*/ 1914525 h 3600450"/>
              <a:gd name="connsiteX4" fmla="*/ 3048000 w 3657600"/>
              <a:gd name="connsiteY4" fmla="*/ 2524125 h 3600450"/>
              <a:gd name="connsiteX5" fmla="*/ 3495675 w 3657600"/>
              <a:gd name="connsiteY5" fmla="*/ 2933700 h 3600450"/>
              <a:gd name="connsiteX6" fmla="*/ 3657600 w 3657600"/>
              <a:gd name="connsiteY6" fmla="*/ 360045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3600450">
                <a:moveTo>
                  <a:pt x="0" y="0"/>
                </a:moveTo>
                <a:cubicBezTo>
                  <a:pt x="24606" y="211931"/>
                  <a:pt x="49213" y="423863"/>
                  <a:pt x="142875" y="600075"/>
                </a:cubicBezTo>
                <a:cubicBezTo>
                  <a:pt x="236537" y="776287"/>
                  <a:pt x="276225" y="838200"/>
                  <a:pt x="561975" y="1057275"/>
                </a:cubicBezTo>
                <a:cubicBezTo>
                  <a:pt x="847725" y="1276350"/>
                  <a:pt x="1443037" y="1670050"/>
                  <a:pt x="1857375" y="1914525"/>
                </a:cubicBezTo>
                <a:cubicBezTo>
                  <a:pt x="2271713" y="2159000"/>
                  <a:pt x="2774950" y="2354263"/>
                  <a:pt x="3048000" y="2524125"/>
                </a:cubicBezTo>
                <a:cubicBezTo>
                  <a:pt x="3321050" y="2693987"/>
                  <a:pt x="3394075" y="2754313"/>
                  <a:pt x="3495675" y="2933700"/>
                </a:cubicBezTo>
                <a:cubicBezTo>
                  <a:pt x="3597275" y="3113087"/>
                  <a:pt x="3627437" y="3356768"/>
                  <a:pt x="3657600" y="36004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9" name="Freeform 8"/>
          <p:cNvSpPr/>
          <p:nvPr/>
        </p:nvSpPr>
        <p:spPr>
          <a:xfrm>
            <a:off x="3720353" y="3429000"/>
            <a:ext cx="2159034" cy="2244328"/>
          </a:xfrm>
          <a:custGeom>
            <a:avLst/>
            <a:gdLst>
              <a:gd name="connsiteX0" fmla="*/ 0 w 3670357"/>
              <a:gd name="connsiteY0" fmla="*/ 0 h 3590925"/>
              <a:gd name="connsiteX1" fmla="*/ 152400 w 3670357"/>
              <a:gd name="connsiteY1" fmla="*/ 514350 h 3590925"/>
              <a:gd name="connsiteX2" fmla="*/ 638175 w 3670357"/>
              <a:gd name="connsiteY2" fmla="*/ 1009650 h 3590925"/>
              <a:gd name="connsiteX3" fmla="*/ 2190750 w 3670357"/>
              <a:gd name="connsiteY3" fmla="*/ 1971675 h 3590925"/>
              <a:gd name="connsiteX4" fmla="*/ 3438525 w 3670357"/>
              <a:gd name="connsiteY4" fmla="*/ 2657475 h 3590925"/>
              <a:gd name="connsiteX5" fmla="*/ 3667125 w 3670357"/>
              <a:gd name="connsiteY5"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357" h="3590925">
                <a:moveTo>
                  <a:pt x="0" y="0"/>
                </a:moveTo>
                <a:cubicBezTo>
                  <a:pt x="23019" y="173037"/>
                  <a:pt x="46038" y="346075"/>
                  <a:pt x="152400" y="514350"/>
                </a:cubicBezTo>
                <a:cubicBezTo>
                  <a:pt x="258762" y="682625"/>
                  <a:pt x="298450" y="766763"/>
                  <a:pt x="638175" y="1009650"/>
                </a:cubicBezTo>
                <a:cubicBezTo>
                  <a:pt x="977900" y="1252538"/>
                  <a:pt x="1724025" y="1697038"/>
                  <a:pt x="2190750" y="1971675"/>
                </a:cubicBezTo>
                <a:cubicBezTo>
                  <a:pt x="2657475" y="2246312"/>
                  <a:pt x="3192463" y="2387600"/>
                  <a:pt x="3438525" y="2657475"/>
                </a:cubicBezTo>
                <a:cubicBezTo>
                  <a:pt x="3684587" y="2927350"/>
                  <a:pt x="3675856" y="3259137"/>
                  <a:pt x="36671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 name="Freeform 9"/>
          <p:cNvSpPr/>
          <p:nvPr/>
        </p:nvSpPr>
        <p:spPr>
          <a:xfrm>
            <a:off x="2638985" y="2851547"/>
            <a:ext cx="2005853" cy="2131219"/>
          </a:xfrm>
          <a:custGeom>
            <a:avLst/>
            <a:gdLst>
              <a:gd name="connsiteX0" fmla="*/ 0 w 3409950"/>
              <a:gd name="connsiteY0" fmla="*/ 0 h 3409950"/>
              <a:gd name="connsiteX1" fmla="*/ 1333500 w 3409950"/>
              <a:gd name="connsiteY1" fmla="*/ 2143125 h 3409950"/>
              <a:gd name="connsiteX2" fmla="*/ 340995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0" y="0"/>
                </a:moveTo>
                <a:cubicBezTo>
                  <a:pt x="382587" y="787400"/>
                  <a:pt x="765175" y="1574800"/>
                  <a:pt x="1333500" y="2143125"/>
                </a:cubicBezTo>
                <a:cubicBezTo>
                  <a:pt x="1901825" y="2711450"/>
                  <a:pt x="2655887" y="3060700"/>
                  <a:pt x="3409950" y="34099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 name="Freeform 10"/>
          <p:cNvSpPr/>
          <p:nvPr/>
        </p:nvSpPr>
        <p:spPr>
          <a:xfrm>
            <a:off x="4794846" y="565547"/>
            <a:ext cx="2690684" cy="2053828"/>
          </a:xfrm>
          <a:custGeom>
            <a:avLst/>
            <a:gdLst>
              <a:gd name="connsiteX0" fmla="*/ 2162 w 4574162"/>
              <a:gd name="connsiteY0" fmla="*/ 0 h 3286125"/>
              <a:gd name="connsiteX1" fmla="*/ 202187 w 4574162"/>
              <a:gd name="connsiteY1" fmla="*/ 923925 h 3286125"/>
              <a:gd name="connsiteX2" fmla="*/ 1278512 w 4574162"/>
              <a:gd name="connsiteY2" fmla="*/ 1685925 h 3286125"/>
              <a:gd name="connsiteX3" fmla="*/ 3755012 w 4574162"/>
              <a:gd name="connsiteY3" fmla="*/ 2638425 h 3286125"/>
              <a:gd name="connsiteX4" fmla="*/ 4574162 w 4574162"/>
              <a:gd name="connsiteY4" fmla="*/ 3286125 h 328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4162" h="3286125">
                <a:moveTo>
                  <a:pt x="2162" y="0"/>
                </a:moveTo>
                <a:cubicBezTo>
                  <a:pt x="-4188" y="321468"/>
                  <a:pt x="-10538" y="642937"/>
                  <a:pt x="202187" y="923925"/>
                </a:cubicBezTo>
                <a:cubicBezTo>
                  <a:pt x="414912" y="1204913"/>
                  <a:pt x="686375" y="1400175"/>
                  <a:pt x="1278512" y="1685925"/>
                </a:cubicBezTo>
                <a:cubicBezTo>
                  <a:pt x="1870649" y="1971675"/>
                  <a:pt x="3205737" y="2371725"/>
                  <a:pt x="3755012" y="2638425"/>
                </a:cubicBezTo>
                <a:cubicBezTo>
                  <a:pt x="4304287" y="2905125"/>
                  <a:pt x="4439224" y="3095625"/>
                  <a:pt x="4574162" y="32861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12" name="Straight Connector 11"/>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18" name="TextBox 17"/>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19" name="TextBox 18"/>
          <p:cNvSpPr txBox="1"/>
          <p:nvPr/>
        </p:nvSpPr>
        <p:spPr>
          <a:xfrm>
            <a:off x="245496" y="3969321"/>
            <a:ext cx="483324" cy="255768"/>
          </a:xfrm>
          <a:prstGeom prst="rect">
            <a:avLst/>
          </a:prstGeom>
          <a:noFill/>
        </p:spPr>
        <p:txBody>
          <a:bodyPr wrap="none" lIns="55175" tIns="27587" rIns="55175" bIns="27587" rtlCol="0">
            <a:spAutoFit/>
          </a:bodyPr>
          <a:lstStyle/>
          <a:p>
            <a:r>
              <a:rPr lang="en-US" sz="1300" dirty="0"/>
              <a:t>10, 5</a:t>
            </a:r>
          </a:p>
        </p:txBody>
      </p:sp>
      <p:sp>
        <p:nvSpPr>
          <p:cNvPr id="20" name="TextBox 19"/>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21" name="TextBox 20"/>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22" name="TextBox 21"/>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23" name="Oval 22"/>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4" name="Oval 23"/>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5" name="Oval 24"/>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6" name="Oval 25"/>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7" name="Oval 26"/>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8" name="TextBox 27"/>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29" name="TextBox 28"/>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30" name="TextBox 29"/>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31" name="TextBox 30"/>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32" name="TextBox 31"/>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33" name="Straight Connector 32"/>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38" name="TextBox 37"/>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39" name="TextBox 38"/>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40" name="TextBox 39"/>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41" name="TextBox 40"/>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42" name="Oval 41"/>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3" name="Oval 42"/>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4" name="Oval 43"/>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5" name="TextBox 44"/>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46" name="TextBox 45"/>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47" name="TextBox 46"/>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48" name="TextBox 47"/>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49" name="Oval 48"/>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0" name="Oval 49"/>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1" name="Oval 50"/>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2" name="Oval 51"/>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3" name="Oval 52"/>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4" name="Oval 53"/>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55" name="Picture 5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6" name="Straight Connector 55"/>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62" name="TextBox 61"/>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63" name="TextBox 62"/>
          <p:cNvSpPr txBox="1"/>
          <p:nvPr/>
        </p:nvSpPr>
        <p:spPr>
          <a:xfrm>
            <a:off x="2420471" y="1683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64" name="TextBox 63"/>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65" name="TextBox 64"/>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66" name="TextBox 65"/>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67" name="Oval 66"/>
          <p:cNvSpPr/>
          <p:nvPr/>
        </p:nvSpPr>
        <p:spPr>
          <a:xfrm>
            <a:off x="3541059"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8" name="Oval 67"/>
          <p:cNvSpPr/>
          <p:nvPr/>
        </p:nvSpPr>
        <p:spPr>
          <a:xfrm>
            <a:off x="5916706" y="381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9" name="TextBox 68"/>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70" name="TextBox 69"/>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71" name="TextBox 70"/>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72" name="TextBox 71"/>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73" name="TextBox 72"/>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74" name="Picture 7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75" name="Straight Connector 74"/>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916706" y="445071"/>
            <a:ext cx="446456" cy="255768"/>
          </a:xfrm>
          <a:prstGeom prst="rect">
            <a:avLst/>
          </a:prstGeom>
          <a:noFill/>
        </p:spPr>
        <p:txBody>
          <a:bodyPr wrap="none" lIns="55175" tIns="27587" rIns="55175" bIns="27587" rtlCol="0">
            <a:spAutoFit/>
          </a:bodyPr>
          <a:lstStyle/>
          <a:p>
            <a:r>
              <a:rPr lang="en-US" sz="1300" dirty="0"/>
              <a:t>-1, 8</a:t>
            </a:r>
          </a:p>
        </p:txBody>
      </p:sp>
      <p:sp>
        <p:nvSpPr>
          <p:cNvPr id="77" name="TextBox 76"/>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78" name="Straight Connector 77"/>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83" name="TextBox 82"/>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84" name="TextBox 83"/>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85" name="Picture 84"/>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6" name="TextBox 85"/>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87" name="TextBox 86"/>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88" name="TextBox 87"/>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89" name="TextBox 88"/>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90" name="TextBox 89"/>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91" name="TextBox 90"/>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92" name="Picture 9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93" name="Straight Connector 92"/>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602933" y="2731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95" name="TextBox 94"/>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96" name="Oval 95"/>
          <p:cNvSpPr/>
          <p:nvPr/>
        </p:nvSpPr>
        <p:spPr>
          <a:xfrm>
            <a:off x="8606118" y="2667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7" name="Oval 96"/>
          <p:cNvSpPr/>
          <p:nvPr/>
        </p:nvSpPr>
        <p:spPr>
          <a:xfrm>
            <a:off x="7306235"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8" name="Oval 97"/>
          <p:cNvSpPr/>
          <p:nvPr/>
        </p:nvSpPr>
        <p:spPr>
          <a:xfrm>
            <a:off x="8382000"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9" name="Oval 98"/>
          <p:cNvSpPr/>
          <p:nvPr/>
        </p:nvSpPr>
        <p:spPr>
          <a:xfrm>
            <a:off x="8650941" y="2714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0" name="Oval 99"/>
          <p:cNvSpPr/>
          <p:nvPr/>
        </p:nvSpPr>
        <p:spPr>
          <a:xfrm>
            <a:off x="730623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1" name="Oval 100"/>
          <p:cNvSpPr/>
          <p:nvPr/>
        </p:nvSpPr>
        <p:spPr>
          <a:xfrm>
            <a:off x="5154706"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2" name="Freeform 101"/>
          <p:cNvSpPr/>
          <p:nvPr/>
        </p:nvSpPr>
        <p:spPr>
          <a:xfrm>
            <a:off x="1570718" y="1137047"/>
            <a:ext cx="2149635" cy="2059781"/>
          </a:xfrm>
          <a:custGeom>
            <a:avLst/>
            <a:gdLst>
              <a:gd name="connsiteX0" fmla="*/ 3654379 w 3654379"/>
              <a:gd name="connsiteY0" fmla="*/ 0 h 3295650"/>
              <a:gd name="connsiteX1" fmla="*/ 2254204 w 3654379"/>
              <a:gd name="connsiteY1" fmla="*/ 1533525 h 3295650"/>
              <a:gd name="connsiteX2" fmla="*/ 768304 w 3654379"/>
              <a:gd name="connsiteY2" fmla="*/ 2095500 h 3295650"/>
              <a:gd name="connsiteX3" fmla="*/ 111079 w 3654379"/>
              <a:gd name="connsiteY3" fmla="*/ 2752725 h 3295650"/>
              <a:gd name="connsiteX4" fmla="*/ 6304 w 3654379"/>
              <a:gd name="connsiteY4" fmla="*/ 3295650 h 329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379" h="3295650">
                <a:moveTo>
                  <a:pt x="3654379" y="0"/>
                </a:moveTo>
                <a:cubicBezTo>
                  <a:pt x="3194797" y="592137"/>
                  <a:pt x="2735216" y="1184275"/>
                  <a:pt x="2254204" y="1533525"/>
                </a:cubicBezTo>
                <a:cubicBezTo>
                  <a:pt x="1773191" y="1882775"/>
                  <a:pt x="1125491" y="1892300"/>
                  <a:pt x="768304" y="2095500"/>
                </a:cubicBezTo>
                <a:cubicBezTo>
                  <a:pt x="411117" y="2298700"/>
                  <a:pt x="238079" y="2552700"/>
                  <a:pt x="111079" y="2752725"/>
                </a:cubicBezTo>
                <a:cubicBezTo>
                  <a:pt x="-15921" y="2952750"/>
                  <a:pt x="-4809" y="3124200"/>
                  <a:pt x="6304" y="329565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3" name="Freeform 102"/>
          <p:cNvSpPr/>
          <p:nvPr/>
        </p:nvSpPr>
        <p:spPr>
          <a:xfrm>
            <a:off x="493059" y="4000500"/>
            <a:ext cx="1977838" cy="2387203"/>
          </a:xfrm>
          <a:custGeom>
            <a:avLst/>
            <a:gdLst>
              <a:gd name="connsiteX0" fmla="*/ 0 w 3362325"/>
              <a:gd name="connsiteY0" fmla="*/ 0 h 3819525"/>
              <a:gd name="connsiteX1" fmla="*/ 1457325 w 3362325"/>
              <a:gd name="connsiteY1" fmla="*/ 2981325 h 3819525"/>
              <a:gd name="connsiteX2" fmla="*/ 3362325 w 3362325"/>
              <a:gd name="connsiteY2" fmla="*/ 3819525 h 3819525"/>
            </a:gdLst>
            <a:ahLst/>
            <a:cxnLst>
              <a:cxn ang="0">
                <a:pos x="connsiteX0" y="connsiteY0"/>
              </a:cxn>
              <a:cxn ang="0">
                <a:pos x="connsiteX1" y="connsiteY1"/>
              </a:cxn>
              <a:cxn ang="0">
                <a:pos x="connsiteX2" y="connsiteY2"/>
              </a:cxn>
            </a:cxnLst>
            <a:rect l="l" t="t" r="r" b="b"/>
            <a:pathLst>
              <a:path w="3362325" h="3819525">
                <a:moveTo>
                  <a:pt x="0" y="0"/>
                </a:moveTo>
                <a:cubicBezTo>
                  <a:pt x="448468" y="1172368"/>
                  <a:pt x="896937" y="2344737"/>
                  <a:pt x="1457325" y="2981325"/>
                </a:cubicBezTo>
                <a:cubicBezTo>
                  <a:pt x="2017713" y="3617913"/>
                  <a:pt x="2690019" y="3718719"/>
                  <a:pt x="3362325" y="38195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4" name="Freeform 103"/>
          <p:cNvSpPr/>
          <p:nvPr/>
        </p:nvSpPr>
        <p:spPr>
          <a:xfrm>
            <a:off x="3882838" y="1137047"/>
            <a:ext cx="2022528" cy="2262188"/>
          </a:xfrm>
          <a:custGeom>
            <a:avLst/>
            <a:gdLst>
              <a:gd name="connsiteX0" fmla="*/ 3381375 w 3438297"/>
              <a:gd name="connsiteY0" fmla="*/ 0 h 3619500"/>
              <a:gd name="connsiteX1" fmla="*/ 3390900 w 3438297"/>
              <a:gd name="connsiteY1" fmla="*/ 876300 h 3619500"/>
              <a:gd name="connsiteX2" fmla="*/ 2867025 w 3438297"/>
              <a:gd name="connsiteY2" fmla="*/ 1638300 h 3619500"/>
              <a:gd name="connsiteX3" fmla="*/ 1447800 w 3438297"/>
              <a:gd name="connsiteY3" fmla="*/ 2809875 h 3619500"/>
              <a:gd name="connsiteX4" fmla="*/ 0 w 3438297"/>
              <a:gd name="connsiteY4" fmla="*/ 3619500 h 361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297" h="3619500">
                <a:moveTo>
                  <a:pt x="3381375" y="0"/>
                </a:moveTo>
                <a:cubicBezTo>
                  <a:pt x="3429000" y="301625"/>
                  <a:pt x="3476625" y="603250"/>
                  <a:pt x="3390900" y="876300"/>
                </a:cubicBezTo>
                <a:cubicBezTo>
                  <a:pt x="3305175" y="1149350"/>
                  <a:pt x="3190875" y="1316038"/>
                  <a:pt x="2867025" y="1638300"/>
                </a:cubicBezTo>
                <a:cubicBezTo>
                  <a:pt x="2543175" y="1960562"/>
                  <a:pt x="1925638" y="2479675"/>
                  <a:pt x="1447800" y="2809875"/>
                </a:cubicBezTo>
                <a:cubicBezTo>
                  <a:pt x="969962" y="3140075"/>
                  <a:pt x="484981" y="3379787"/>
                  <a:pt x="0" y="36195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5" name="Freeform 104"/>
          <p:cNvSpPr/>
          <p:nvPr/>
        </p:nvSpPr>
        <p:spPr>
          <a:xfrm>
            <a:off x="2700617" y="1720453"/>
            <a:ext cx="2118558" cy="2190750"/>
          </a:xfrm>
          <a:custGeom>
            <a:avLst/>
            <a:gdLst>
              <a:gd name="connsiteX0" fmla="*/ 3562350 w 3601548"/>
              <a:gd name="connsiteY0" fmla="*/ 0 h 3505200"/>
              <a:gd name="connsiteX1" fmla="*/ 3581400 w 3601548"/>
              <a:gd name="connsiteY1" fmla="*/ 409575 h 3505200"/>
              <a:gd name="connsiteX2" fmla="*/ 3314700 w 3601548"/>
              <a:gd name="connsiteY2" fmla="*/ 876300 h 3505200"/>
              <a:gd name="connsiteX3" fmla="*/ 2667000 w 3601548"/>
              <a:gd name="connsiteY3" fmla="*/ 1362075 h 3505200"/>
              <a:gd name="connsiteX4" fmla="*/ 800100 w 3601548"/>
              <a:gd name="connsiteY4" fmla="*/ 2657475 h 3505200"/>
              <a:gd name="connsiteX5" fmla="*/ 0 w 3601548"/>
              <a:gd name="connsiteY5" fmla="*/ 350520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548" h="3505200">
                <a:moveTo>
                  <a:pt x="3562350" y="0"/>
                </a:moveTo>
                <a:cubicBezTo>
                  <a:pt x="3592512" y="131762"/>
                  <a:pt x="3622675" y="263525"/>
                  <a:pt x="3581400" y="409575"/>
                </a:cubicBezTo>
                <a:cubicBezTo>
                  <a:pt x="3540125" y="555625"/>
                  <a:pt x="3467100" y="717550"/>
                  <a:pt x="3314700" y="876300"/>
                </a:cubicBezTo>
                <a:cubicBezTo>
                  <a:pt x="3162300" y="1035050"/>
                  <a:pt x="3086100" y="1065213"/>
                  <a:pt x="2667000" y="1362075"/>
                </a:cubicBezTo>
                <a:cubicBezTo>
                  <a:pt x="2247900" y="1658938"/>
                  <a:pt x="1244600" y="2300288"/>
                  <a:pt x="800100" y="2657475"/>
                </a:cubicBezTo>
                <a:cubicBezTo>
                  <a:pt x="355600" y="3014662"/>
                  <a:pt x="177800" y="3259931"/>
                  <a:pt x="0" y="35052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6" name="Freeform 105"/>
          <p:cNvSpPr/>
          <p:nvPr/>
        </p:nvSpPr>
        <p:spPr>
          <a:xfrm>
            <a:off x="3717908" y="3429000"/>
            <a:ext cx="2691857" cy="2053828"/>
          </a:xfrm>
          <a:custGeom>
            <a:avLst/>
            <a:gdLst>
              <a:gd name="connsiteX0" fmla="*/ 4576157 w 4576157"/>
              <a:gd name="connsiteY0" fmla="*/ 14359 h 3319534"/>
              <a:gd name="connsiteX1" fmla="*/ 2728307 w 4576157"/>
              <a:gd name="connsiteY1" fmla="*/ 204859 h 3319534"/>
              <a:gd name="connsiteX2" fmla="*/ 1147157 w 4576157"/>
              <a:gd name="connsiteY2" fmla="*/ 1443109 h 3319534"/>
              <a:gd name="connsiteX3" fmla="*/ 175607 w 4576157"/>
              <a:gd name="connsiteY3" fmla="*/ 2776609 h 3319534"/>
              <a:gd name="connsiteX4" fmla="*/ 4157 w 4576157"/>
              <a:gd name="connsiteY4" fmla="*/ 3319534 h 331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157" h="3319534">
                <a:moveTo>
                  <a:pt x="4576157" y="14359"/>
                </a:moveTo>
                <a:cubicBezTo>
                  <a:pt x="3937982" y="-9454"/>
                  <a:pt x="3299807" y="-33266"/>
                  <a:pt x="2728307" y="204859"/>
                </a:cubicBezTo>
                <a:cubicBezTo>
                  <a:pt x="2156807" y="442984"/>
                  <a:pt x="1572607" y="1014484"/>
                  <a:pt x="1147157" y="1443109"/>
                </a:cubicBezTo>
                <a:cubicBezTo>
                  <a:pt x="721707" y="1871734"/>
                  <a:pt x="366107" y="2463871"/>
                  <a:pt x="175607" y="2776609"/>
                </a:cubicBezTo>
                <a:cubicBezTo>
                  <a:pt x="-14893" y="3089347"/>
                  <a:pt x="-5368" y="3204440"/>
                  <a:pt x="4157" y="3319534"/>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7" name="Freeform 106"/>
          <p:cNvSpPr/>
          <p:nvPr/>
        </p:nvSpPr>
        <p:spPr>
          <a:xfrm>
            <a:off x="4787610" y="1728554"/>
            <a:ext cx="2698458" cy="2220418"/>
          </a:xfrm>
          <a:custGeom>
            <a:avLst/>
            <a:gdLst>
              <a:gd name="connsiteX0" fmla="*/ 14463 w 4587378"/>
              <a:gd name="connsiteY0" fmla="*/ 0 h 3552669"/>
              <a:gd name="connsiteX1" fmla="*/ 164365 w 4587378"/>
              <a:gd name="connsiteY1" fmla="*/ 419725 h 3552669"/>
              <a:gd name="connsiteX2" fmla="*/ 1183696 w 4587378"/>
              <a:gd name="connsiteY2" fmla="*/ 1379095 h 3552669"/>
              <a:gd name="connsiteX3" fmla="*/ 3102437 w 4587378"/>
              <a:gd name="connsiteY3" fmla="*/ 2248525 h 3552669"/>
              <a:gd name="connsiteX4" fmla="*/ 4346620 w 4587378"/>
              <a:gd name="connsiteY4" fmla="*/ 2803161 h 3552669"/>
              <a:gd name="connsiteX5" fmla="*/ 4586463 w 4587378"/>
              <a:gd name="connsiteY5" fmla="*/ 3552669 h 35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78" h="3552669">
                <a:moveTo>
                  <a:pt x="14463" y="0"/>
                </a:moveTo>
                <a:cubicBezTo>
                  <a:pt x="-8022" y="94938"/>
                  <a:pt x="-30507" y="189876"/>
                  <a:pt x="164365" y="419725"/>
                </a:cubicBezTo>
                <a:cubicBezTo>
                  <a:pt x="359237" y="649574"/>
                  <a:pt x="694017" y="1074295"/>
                  <a:pt x="1183696" y="1379095"/>
                </a:cubicBezTo>
                <a:cubicBezTo>
                  <a:pt x="1673375" y="1683895"/>
                  <a:pt x="3102437" y="2248525"/>
                  <a:pt x="3102437" y="2248525"/>
                </a:cubicBezTo>
                <a:cubicBezTo>
                  <a:pt x="3629591" y="2485869"/>
                  <a:pt x="4099282" y="2585804"/>
                  <a:pt x="4346620" y="2803161"/>
                </a:cubicBezTo>
                <a:cubicBezTo>
                  <a:pt x="4593958" y="3020518"/>
                  <a:pt x="4590210" y="3286593"/>
                  <a:pt x="4586463" y="3552669"/>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8" name="Freeform 107"/>
          <p:cNvSpPr/>
          <p:nvPr/>
        </p:nvSpPr>
        <p:spPr>
          <a:xfrm>
            <a:off x="2644588" y="1709815"/>
            <a:ext cx="2574781" cy="2267263"/>
          </a:xfrm>
          <a:custGeom>
            <a:avLst/>
            <a:gdLst>
              <a:gd name="connsiteX0" fmla="*/ 0 w 4377128"/>
              <a:gd name="connsiteY0" fmla="*/ 0 h 3627620"/>
              <a:gd name="connsiteX1" fmla="*/ 809469 w 4377128"/>
              <a:gd name="connsiteY1" fmla="*/ 1259174 h 3627620"/>
              <a:gd name="connsiteX2" fmla="*/ 2998033 w 4377128"/>
              <a:gd name="connsiteY2" fmla="*/ 2758190 h 3627620"/>
              <a:gd name="connsiteX3" fmla="*/ 4377128 w 4377128"/>
              <a:gd name="connsiteY3" fmla="*/ 3627620 h 3627620"/>
            </a:gdLst>
            <a:ahLst/>
            <a:cxnLst>
              <a:cxn ang="0">
                <a:pos x="connsiteX0" y="connsiteY0"/>
              </a:cxn>
              <a:cxn ang="0">
                <a:pos x="connsiteX1" y="connsiteY1"/>
              </a:cxn>
              <a:cxn ang="0">
                <a:pos x="connsiteX2" y="connsiteY2"/>
              </a:cxn>
              <a:cxn ang="0">
                <a:pos x="connsiteX3" y="connsiteY3"/>
              </a:cxn>
            </a:cxnLst>
            <a:rect l="l" t="t" r="r" b="b"/>
            <a:pathLst>
              <a:path w="4377128" h="3627620">
                <a:moveTo>
                  <a:pt x="0" y="0"/>
                </a:moveTo>
                <a:cubicBezTo>
                  <a:pt x="154898" y="399738"/>
                  <a:pt x="309797" y="799476"/>
                  <a:pt x="809469" y="1259174"/>
                </a:cubicBezTo>
                <a:cubicBezTo>
                  <a:pt x="1309141" y="1718872"/>
                  <a:pt x="2403423" y="2363449"/>
                  <a:pt x="2998033" y="2758190"/>
                </a:cubicBezTo>
                <a:cubicBezTo>
                  <a:pt x="3592643" y="3152931"/>
                  <a:pt x="3984885" y="3390275"/>
                  <a:pt x="4377128" y="362762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9" name="Freeform 108"/>
          <p:cNvSpPr/>
          <p:nvPr/>
        </p:nvSpPr>
        <p:spPr>
          <a:xfrm>
            <a:off x="6048237" y="3433684"/>
            <a:ext cx="2549638" cy="2267263"/>
          </a:xfrm>
          <a:custGeom>
            <a:avLst/>
            <a:gdLst>
              <a:gd name="connsiteX0" fmla="*/ 4257207 w 4334384"/>
              <a:gd name="connsiteY0" fmla="*/ 0 h 3627620"/>
              <a:gd name="connsiteX1" fmla="*/ 4302177 w 4334384"/>
              <a:gd name="connsiteY1" fmla="*/ 824459 h 3627620"/>
              <a:gd name="connsiteX2" fmla="*/ 3837482 w 4334384"/>
              <a:gd name="connsiteY2" fmla="*/ 1514007 h 3627620"/>
              <a:gd name="connsiteX3" fmla="*/ 2323476 w 4334384"/>
              <a:gd name="connsiteY3" fmla="*/ 2518348 h 3627620"/>
              <a:gd name="connsiteX4" fmla="*/ 0 w 4334384"/>
              <a:gd name="connsiteY4" fmla="*/ 3627620 h 362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384" h="3627620">
                <a:moveTo>
                  <a:pt x="4257207" y="0"/>
                </a:moveTo>
                <a:cubicBezTo>
                  <a:pt x="4314669" y="286062"/>
                  <a:pt x="4372131" y="572124"/>
                  <a:pt x="4302177" y="824459"/>
                </a:cubicBezTo>
                <a:cubicBezTo>
                  <a:pt x="4232223" y="1076794"/>
                  <a:pt x="4167265" y="1231692"/>
                  <a:pt x="3837482" y="1514007"/>
                </a:cubicBezTo>
                <a:cubicBezTo>
                  <a:pt x="3507698" y="1796322"/>
                  <a:pt x="2963056" y="2166079"/>
                  <a:pt x="2323476" y="2518348"/>
                </a:cubicBezTo>
                <a:cubicBezTo>
                  <a:pt x="1683896" y="2870617"/>
                  <a:pt x="841948" y="3249118"/>
                  <a:pt x="0" y="362762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0" name="Freeform 109"/>
          <p:cNvSpPr/>
          <p:nvPr/>
        </p:nvSpPr>
        <p:spPr>
          <a:xfrm>
            <a:off x="5007744" y="4014553"/>
            <a:ext cx="2480748" cy="2389058"/>
          </a:xfrm>
          <a:custGeom>
            <a:avLst/>
            <a:gdLst>
              <a:gd name="connsiteX0" fmla="*/ 4212236 w 4217272"/>
              <a:gd name="connsiteY0" fmla="*/ 0 h 3822492"/>
              <a:gd name="connsiteX1" fmla="*/ 3942413 w 4217272"/>
              <a:gd name="connsiteY1" fmla="*/ 2383436 h 3822492"/>
              <a:gd name="connsiteX2" fmla="*/ 2443397 w 4217272"/>
              <a:gd name="connsiteY2" fmla="*/ 3447738 h 3822492"/>
              <a:gd name="connsiteX3" fmla="*/ 0 w 4217272"/>
              <a:gd name="connsiteY3" fmla="*/ 3822492 h 3822492"/>
            </a:gdLst>
            <a:ahLst/>
            <a:cxnLst>
              <a:cxn ang="0">
                <a:pos x="connsiteX0" y="connsiteY0"/>
              </a:cxn>
              <a:cxn ang="0">
                <a:pos x="connsiteX1" y="connsiteY1"/>
              </a:cxn>
              <a:cxn ang="0">
                <a:pos x="connsiteX2" y="connsiteY2"/>
              </a:cxn>
              <a:cxn ang="0">
                <a:pos x="connsiteX3" y="connsiteY3"/>
              </a:cxn>
            </a:cxnLst>
            <a:rect l="l" t="t" r="r" b="b"/>
            <a:pathLst>
              <a:path w="4217272" h="3822492">
                <a:moveTo>
                  <a:pt x="4212236" y="0"/>
                </a:moveTo>
                <a:cubicBezTo>
                  <a:pt x="4224727" y="904406"/>
                  <a:pt x="4237219" y="1808813"/>
                  <a:pt x="3942413" y="2383436"/>
                </a:cubicBezTo>
                <a:cubicBezTo>
                  <a:pt x="3647607" y="2958059"/>
                  <a:pt x="3100466" y="3207895"/>
                  <a:pt x="2443397" y="3447738"/>
                </a:cubicBezTo>
                <a:cubicBezTo>
                  <a:pt x="1786328" y="3687581"/>
                  <a:pt x="893164" y="3755036"/>
                  <a:pt x="0" y="3822492"/>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11" name="Freeform 110"/>
          <p:cNvSpPr/>
          <p:nvPr/>
        </p:nvSpPr>
        <p:spPr>
          <a:xfrm>
            <a:off x="2653406" y="4005184"/>
            <a:ext cx="2680594" cy="2182943"/>
          </a:xfrm>
          <a:custGeom>
            <a:avLst/>
            <a:gdLst>
              <a:gd name="connsiteX0" fmla="*/ 4557010 w 4557010"/>
              <a:gd name="connsiteY0" fmla="*/ 0 h 3492708"/>
              <a:gd name="connsiteX1" fmla="*/ 989351 w 4557010"/>
              <a:gd name="connsiteY1" fmla="*/ 794479 h 3492708"/>
              <a:gd name="connsiteX2" fmla="*/ 0 w 4557010"/>
              <a:gd name="connsiteY2" fmla="*/ 3492708 h 3492708"/>
            </a:gdLst>
            <a:ahLst/>
            <a:cxnLst>
              <a:cxn ang="0">
                <a:pos x="connsiteX0" y="connsiteY0"/>
              </a:cxn>
              <a:cxn ang="0">
                <a:pos x="connsiteX1" y="connsiteY1"/>
              </a:cxn>
              <a:cxn ang="0">
                <a:pos x="connsiteX2" y="connsiteY2"/>
              </a:cxn>
            </a:cxnLst>
            <a:rect l="l" t="t" r="r" b="b"/>
            <a:pathLst>
              <a:path w="4557010" h="3492708">
                <a:moveTo>
                  <a:pt x="4557010" y="0"/>
                </a:moveTo>
                <a:cubicBezTo>
                  <a:pt x="3152931" y="106180"/>
                  <a:pt x="1748853" y="212361"/>
                  <a:pt x="989351" y="794479"/>
                </a:cubicBezTo>
                <a:cubicBezTo>
                  <a:pt x="229849" y="1376597"/>
                  <a:pt x="114924" y="2434652"/>
                  <a:pt x="0" y="3492708"/>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3" name="Straight Connector 2"/>
          <p:cNvCxnSpPr/>
          <p:nvPr/>
        </p:nvCxnSpPr>
        <p:spPr bwMode="auto">
          <a:xfrm>
            <a:off x="3722275" y="5785839"/>
            <a:ext cx="980029" cy="525071"/>
          </a:xfrm>
          <a:prstGeom prst="line">
            <a:avLst/>
          </a:prstGeom>
          <a:noFill/>
          <a:ln w="25400" cap="flat" cmpd="sng" algn="ctr">
            <a:solidFill>
              <a:srgbClr val="FFC000"/>
            </a:solidFill>
            <a:prstDash val="solid"/>
            <a:round/>
            <a:headEnd type="none" w="med" len="med"/>
            <a:tailEnd type="none" w="med" len="med"/>
          </a:ln>
          <a:effectLst/>
        </p:spPr>
      </p:cxnSp>
      <p:cxnSp>
        <p:nvCxnSpPr>
          <p:cNvPr id="114" name="Straight Connector 113"/>
          <p:cNvCxnSpPr/>
          <p:nvPr/>
        </p:nvCxnSpPr>
        <p:spPr bwMode="auto">
          <a:xfrm flipH="1">
            <a:off x="3748537" y="5197744"/>
            <a:ext cx="1054703" cy="542715"/>
          </a:xfrm>
          <a:prstGeom prst="line">
            <a:avLst/>
          </a:prstGeom>
          <a:noFill/>
          <a:ln w="25400" cap="flat" cmpd="sng" algn="ctr">
            <a:solidFill>
              <a:srgbClr val="FFC000"/>
            </a:solidFill>
            <a:prstDash val="solid"/>
            <a:round/>
            <a:headEnd type="none" w="med" len="med"/>
            <a:tailEnd type="none" w="med" len="med"/>
          </a:ln>
          <a:effectLst/>
        </p:spPr>
      </p:cxnSp>
      <p:cxnSp>
        <p:nvCxnSpPr>
          <p:cNvPr id="116" name="Straight Connector 115"/>
          <p:cNvCxnSpPr/>
          <p:nvPr/>
        </p:nvCxnSpPr>
        <p:spPr bwMode="auto">
          <a:xfrm>
            <a:off x="1519372" y="3481651"/>
            <a:ext cx="0" cy="487670"/>
          </a:xfrm>
          <a:prstGeom prst="line">
            <a:avLst/>
          </a:prstGeom>
          <a:noFill/>
          <a:ln w="25400" cap="flat" cmpd="sng" algn="ctr">
            <a:solidFill>
              <a:srgbClr val="FFC000"/>
            </a:solidFill>
            <a:prstDash val="solid"/>
            <a:round/>
            <a:headEnd type="none" w="med" len="med"/>
            <a:tailEnd type="none" w="med" len="med"/>
          </a:ln>
          <a:effectLst/>
        </p:spPr>
      </p:cxnSp>
      <p:cxnSp>
        <p:nvCxnSpPr>
          <p:cNvPr id="125" name="Straight Connector 124"/>
          <p:cNvCxnSpPr/>
          <p:nvPr/>
        </p:nvCxnSpPr>
        <p:spPr bwMode="auto">
          <a:xfrm flipH="1">
            <a:off x="1584282" y="2935721"/>
            <a:ext cx="1054703" cy="542715"/>
          </a:xfrm>
          <a:prstGeom prst="line">
            <a:avLst/>
          </a:prstGeom>
          <a:noFill/>
          <a:ln w="25400" cap="flat" cmpd="sng" algn="ctr">
            <a:solidFill>
              <a:srgbClr val="FFC000"/>
            </a:solidFill>
            <a:prstDash val="lgDash"/>
            <a:round/>
            <a:headEnd type="none" w="med" len="med"/>
            <a:tailEnd type="none" w="med" len="med"/>
          </a:ln>
          <a:effectLst/>
        </p:spPr>
      </p:cxnSp>
      <p:cxnSp>
        <p:nvCxnSpPr>
          <p:cNvPr id="126" name="Straight Connector 125"/>
          <p:cNvCxnSpPr/>
          <p:nvPr/>
        </p:nvCxnSpPr>
        <p:spPr bwMode="auto">
          <a:xfrm flipH="1">
            <a:off x="7488492" y="2949810"/>
            <a:ext cx="1187844" cy="1"/>
          </a:xfrm>
          <a:prstGeom prst="line">
            <a:avLst/>
          </a:prstGeom>
          <a:noFill/>
          <a:ln w="25400" cap="flat" cmpd="sng" algn="ctr">
            <a:solidFill>
              <a:srgbClr val="FF66FF"/>
            </a:solidFill>
            <a:prstDash val="solid"/>
            <a:round/>
            <a:headEnd type="none" w="med" len="med"/>
            <a:tailEnd type="none" w="med" len="med"/>
          </a:ln>
          <a:effectLst/>
        </p:spPr>
      </p:cxnSp>
      <p:cxnSp>
        <p:nvCxnSpPr>
          <p:cNvPr id="127" name="Straight Connector 126"/>
          <p:cNvCxnSpPr/>
          <p:nvPr/>
        </p:nvCxnSpPr>
        <p:spPr bwMode="auto">
          <a:xfrm>
            <a:off x="6412668" y="3507555"/>
            <a:ext cx="980029" cy="525071"/>
          </a:xfrm>
          <a:prstGeom prst="line">
            <a:avLst/>
          </a:prstGeom>
          <a:noFill/>
          <a:ln w="25400" cap="flat" cmpd="sng" algn="ctr">
            <a:solidFill>
              <a:srgbClr val="FFC000"/>
            </a:solidFill>
            <a:prstDash val="dash"/>
            <a:round/>
            <a:headEnd type="none" w="med" len="med"/>
            <a:tailEnd type="none" w="med" len="med"/>
          </a:ln>
          <a:effectLst/>
        </p:spPr>
      </p:cxnSp>
      <p:cxnSp>
        <p:nvCxnSpPr>
          <p:cNvPr id="128" name="Straight Connector 127"/>
          <p:cNvCxnSpPr/>
          <p:nvPr/>
        </p:nvCxnSpPr>
        <p:spPr bwMode="auto">
          <a:xfrm>
            <a:off x="3676876" y="1202559"/>
            <a:ext cx="0" cy="487670"/>
          </a:xfrm>
          <a:prstGeom prst="line">
            <a:avLst/>
          </a:prstGeom>
          <a:noFill/>
          <a:ln w="25400" cap="flat" cmpd="sng" algn="ctr">
            <a:solidFill>
              <a:srgbClr val="FFC000"/>
            </a:solidFill>
            <a:prstDash val="dash"/>
            <a:round/>
            <a:headEnd type="none" w="med" len="med"/>
            <a:tailEnd type="none" w="med" len="med"/>
          </a:ln>
          <a:effectLst/>
        </p:spPr>
      </p:cxnSp>
      <p:cxnSp>
        <p:nvCxnSpPr>
          <p:cNvPr id="122" name="Straight Connector 121"/>
          <p:cNvCxnSpPr/>
          <p:nvPr/>
        </p:nvCxnSpPr>
        <p:spPr bwMode="auto">
          <a:xfrm flipH="1">
            <a:off x="4807803" y="627500"/>
            <a:ext cx="1064080" cy="11501"/>
          </a:xfrm>
          <a:prstGeom prst="line">
            <a:avLst/>
          </a:prstGeom>
          <a:noFill/>
          <a:ln w="25400" cap="flat" cmpd="sng" algn="ctr">
            <a:solidFill>
              <a:srgbClr val="FF66FF"/>
            </a:solidFill>
            <a:prstDash val="dash"/>
            <a:round/>
            <a:headEnd type="none" w="med" len="med"/>
            <a:tailEnd type="none" w="med" len="med"/>
          </a:ln>
          <a:effectLst/>
        </p:spPr>
      </p:cxnSp>
    </p:spTree>
    <p:extLst>
      <p:ext uri="{BB962C8B-B14F-4D97-AF65-F5344CB8AC3E}">
        <p14:creationId xmlns:p14="http://schemas.microsoft.com/office/powerpoint/2010/main" val="1268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wipe(left)">
                                      <p:cBhvr>
                                        <p:cTn id="1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5871883" y="1143000"/>
            <a:ext cx="2695015" cy="2244328"/>
          </a:xfrm>
          <a:custGeom>
            <a:avLst/>
            <a:gdLst>
              <a:gd name="connsiteX0" fmla="*/ 0 w 4581525"/>
              <a:gd name="connsiteY0" fmla="*/ 0 h 3590925"/>
              <a:gd name="connsiteX1" fmla="*/ 114300 w 4581525"/>
              <a:gd name="connsiteY1" fmla="*/ 428625 h 3590925"/>
              <a:gd name="connsiteX2" fmla="*/ 523875 w 4581525"/>
              <a:gd name="connsiteY2" fmla="*/ 857250 h 3590925"/>
              <a:gd name="connsiteX3" fmla="*/ 1438275 w 4581525"/>
              <a:gd name="connsiteY3" fmla="*/ 1209675 h 3590925"/>
              <a:gd name="connsiteX4" fmla="*/ 3381375 w 4581525"/>
              <a:gd name="connsiteY4" fmla="*/ 1971675 h 3590925"/>
              <a:gd name="connsiteX5" fmla="*/ 4124325 w 4581525"/>
              <a:gd name="connsiteY5" fmla="*/ 2686050 h 3590925"/>
              <a:gd name="connsiteX6" fmla="*/ 4581525 w 4581525"/>
              <a:gd name="connsiteY6"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1525" h="3590925">
                <a:moveTo>
                  <a:pt x="0" y="0"/>
                </a:moveTo>
                <a:cubicBezTo>
                  <a:pt x="13494" y="142875"/>
                  <a:pt x="26988" y="285750"/>
                  <a:pt x="114300" y="428625"/>
                </a:cubicBezTo>
                <a:cubicBezTo>
                  <a:pt x="201612" y="571500"/>
                  <a:pt x="303213" y="727075"/>
                  <a:pt x="523875" y="857250"/>
                </a:cubicBezTo>
                <a:cubicBezTo>
                  <a:pt x="744537" y="987425"/>
                  <a:pt x="1438275" y="1209675"/>
                  <a:pt x="1438275" y="1209675"/>
                </a:cubicBezTo>
                <a:cubicBezTo>
                  <a:pt x="1914525" y="1395413"/>
                  <a:pt x="2933700" y="1725613"/>
                  <a:pt x="3381375" y="1971675"/>
                </a:cubicBezTo>
                <a:cubicBezTo>
                  <a:pt x="3829050" y="2217737"/>
                  <a:pt x="3924300" y="2416175"/>
                  <a:pt x="4124325" y="2686050"/>
                </a:cubicBezTo>
                <a:cubicBezTo>
                  <a:pt x="4324350" y="2955925"/>
                  <a:pt x="4452937" y="3273425"/>
                  <a:pt x="45815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3" name="Freeform 2"/>
          <p:cNvSpPr/>
          <p:nvPr/>
        </p:nvSpPr>
        <p:spPr>
          <a:xfrm>
            <a:off x="5866279" y="571500"/>
            <a:ext cx="2969559" cy="2143125"/>
          </a:xfrm>
          <a:custGeom>
            <a:avLst/>
            <a:gdLst>
              <a:gd name="connsiteX0" fmla="*/ 0 w 5048250"/>
              <a:gd name="connsiteY0" fmla="*/ 0 h 3429000"/>
              <a:gd name="connsiteX1" fmla="*/ 257175 w 5048250"/>
              <a:gd name="connsiteY1" fmla="*/ 600075 h 3429000"/>
              <a:gd name="connsiteX2" fmla="*/ 1504950 w 5048250"/>
              <a:gd name="connsiteY2" fmla="*/ 1400175 h 3429000"/>
              <a:gd name="connsiteX3" fmla="*/ 4314825 w 5048250"/>
              <a:gd name="connsiteY3" fmla="*/ 2743200 h 3429000"/>
              <a:gd name="connsiteX4" fmla="*/ 5048250 w 5048250"/>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0" h="3429000">
                <a:moveTo>
                  <a:pt x="0" y="0"/>
                </a:moveTo>
                <a:cubicBezTo>
                  <a:pt x="3175" y="183356"/>
                  <a:pt x="6350" y="366713"/>
                  <a:pt x="257175" y="600075"/>
                </a:cubicBezTo>
                <a:cubicBezTo>
                  <a:pt x="508000" y="833437"/>
                  <a:pt x="828675" y="1042988"/>
                  <a:pt x="1504950" y="1400175"/>
                </a:cubicBezTo>
                <a:cubicBezTo>
                  <a:pt x="2181225" y="1757362"/>
                  <a:pt x="3724275" y="2405063"/>
                  <a:pt x="4314825" y="2743200"/>
                </a:cubicBezTo>
                <a:cubicBezTo>
                  <a:pt x="4905375" y="3081338"/>
                  <a:pt x="4976812" y="3255169"/>
                  <a:pt x="5048250" y="342900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4" name="Freeform 3"/>
          <p:cNvSpPr/>
          <p:nvPr/>
        </p:nvSpPr>
        <p:spPr>
          <a:xfrm>
            <a:off x="2644588" y="3994547"/>
            <a:ext cx="2151529" cy="2250281"/>
          </a:xfrm>
          <a:custGeom>
            <a:avLst/>
            <a:gdLst>
              <a:gd name="connsiteX0" fmla="*/ 0 w 3657600"/>
              <a:gd name="connsiteY0" fmla="*/ 0 h 3600450"/>
              <a:gd name="connsiteX1" fmla="*/ 142875 w 3657600"/>
              <a:gd name="connsiteY1" fmla="*/ 600075 h 3600450"/>
              <a:gd name="connsiteX2" fmla="*/ 561975 w 3657600"/>
              <a:gd name="connsiteY2" fmla="*/ 1057275 h 3600450"/>
              <a:gd name="connsiteX3" fmla="*/ 1857375 w 3657600"/>
              <a:gd name="connsiteY3" fmla="*/ 1914525 h 3600450"/>
              <a:gd name="connsiteX4" fmla="*/ 3048000 w 3657600"/>
              <a:gd name="connsiteY4" fmla="*/ 2524125 h 3600450"/>
              <a:gd name="connsiteX5" fmla="*/ 3495675 w 3657600"/>
              <a:gd name="connsiteY5" fmla="*/ 2933700 h 3600450"/>
              <a:gd name="connsiteX6" fmla="*/ 3657600 w 3657600"/>
              <a:gd name="connsiteY6" fmla="*/ 360045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3600450">
                <a:moveTo>
                  <a:pt x="0" y="0"/>
                </a:moveTo>
                <a:cubicBezTo>
                  <a:pt x="24606" y="211931"/>
                  <a:pt x="49213" y="423863"/>
                  <a:pt x="142875" y="600075"/>
                </a:cubicBezTo>
                <a:cubicBezTo>
                  <a:pt x="236537" y="776287"/>
                  <a:pt x="276225" y="838200"/>
                  <a:pt x="561975" y="1057275"/>
                </a:cubicBezTo>
                <a:cubicBezTo>
                  <a:pt x="847725" y="1276350"/>
                  <a:pt x="1443037" y="1670050"/>
                  <a:pt x="1857375" y="1914525"/>
                </a:cubicBezTo>
                <a:cubicBezTo>
                  <a:pt x="2271713" y="2159000"/>
                  <a:pt x="2774950" y="2354263"/>
                  <a:pt x="3048000" y="2524125"/>
                </a:cubicBezTo>
                <a:cubicBezTo>
                  <a:pt x="3321050" y="2693987"/>
                  <a:pt x="3394075" y="2754313"/>
                  <a:pt x="3495675" y="2933700"/>
                </a:cubicBezTo>
                <a:cubicBezTo>
                  <a:pt x="3597275" y="3113087"/>
                  <a:pt x="3627437" y="3356768"/>
                  <a:pt x="3657600" y="36004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5" name="Freeform 4"/>
          <p:cNvSpPr/>
          <p:nvPr/>
        </p:nvSpPr>
        <p:spPr>
          <a:xfrm>
            <a:off x="3720353" y="3429000"/>
            <a:ext cx="2159034" cy="2244328"/>
          </a:xfrm>
          <a:custGeom>
            <a:avLst/>
            <a:gdLst>
              <a:gd name="connsiteX0" fmla="*/ 0 w 3670357"/>
              <a:gd name="connsiteY0" fmla="*/ 0 h 3590925"/>
              <a:gd name="connsiteX1" fmla="*/ 152400 w 3670357"/>
              <a:gd name="connsiteY1" fmla="*/ 514350 h 3590925"/>
              <a:gd name="connsiteX2" fmla="*/ 638175 w 3670357"/>
              <a:gd name="connsiteY2" fmla="*/ 1009650 h 3590925"/>
              <a:gd name="connsiteX3" fmla="*/ 2190750 w 3670357"/>
              <a:gd name="connsiteY3" fmla="*/ 1971675 h 3590925"/>
              <a:gd name="connsiteX4" fmla="*/ 3438525 w 3670357"/>
              <a:gd name="connsiteY4" fmla="*/ 2657475 h 3590925"/>
              <a:gd name="connsiteX5" fmla="*/ 3667125 w 3670357"/>
              <a:gd name="connsiteY5"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357" h="3590925">
                <a:moveTo>
                  <a:pt x="0" y="0"/>
                </a:moveTo>
                <a:cubicBezTo>
                  <a:pt x="23019" y="173037"/>
                  <a:pt x="46038" y="346075"/>
                  <a:pt x="152400" y="514350"/>
                </a:cubicBezTo>
                <a:cubicBezTo>
                  <a:pt x="258762" y="682625"/>
                  <a:pt x="298450" y="766763"/>
                  <a:pt x="638175" y="1009650"/>
                </a:cubicBezTo>
                <a:cubicBezTo>
                  <a:pt x="977900" y="1252538"/>
                  <a:pt x="1724025" y="1697038"/>
                  <a:pt x="2190750" y="1971675"/>
                </a:cubicBezTo>
                <a:cubicBezTo>
                  <a:pt x="2657475" y="2246312"/>
                  <a:pt x="3192463" y="2387600"/>
                  <a:pt x="3438525" y="2657475"/>
                </a:cubicBezTo>
                <a:cubicBezTo>
                  <a:pt x="3684587" y="2927350"/>
                  <a:pt x="3675856" y="3259137"/>
                  <a:pt x="36671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6" name="Freeform 5"/>
          <p:cNvSpPr/>
          <p:nvPr/>
        </p:nvSpPr>
        <p:spPr>
          <a:xfrm>
            <a:off x="2638985" y="2851547"/>
            <a:ext cx="2005853" cy="2131219"/>
          </a:xfrm>
          <a:custGeom>
            <a:avLst/>
            <a:gdLst>
              <a:gd name="connsiteX0" fmla="*/ 0 w 3409950"/>
              <a:gd name="connsiteY0" fmla="*/ 0 h 3409950"/>
              <a:gd name="connsiteX1" fmla="*/ 1333500 w 3409950"/>
              <a:gd name="connsiteY1" fmla="*/ 2143125 h 3409950"/>
              <a:gd name="connsiteX2" fmla="*/ 340995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0" y="0"/>
                </a:moveTo>
                <a:cubicBezTo>
                  <a:pt x="382587" y="787400"/>
                  <a:pt x="765175" y="1574800"/>
                  <a:pt x="1333500" y="2143125"/>
                </a:cubicBezTo>
                <a:cubicBezTo>
                  <a:pt x="1901825" y="2711450"/>
                  <a:pt x="2655887" y="3060700"/>
                  <a:pt x="3409950" y="34099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7" name="Freeform 6"/>
          <p:cNvSpPr/>
          <p:nvPr/>
        </p:nvSpPr>
        <p:spPr>
          <a:xfrm>
            <a:off x="4794846" y="565547"/>
            <a:ext cx="2690684" cy="2053828"/>
          </a:xfrm>
          <a:custGeom>
            <a:avLst/>
            <a:gdLst>
              <a:gd name="connsiteX0" fmla="*/ 2162 w 4574162"/>
              <a:gd name="connsiteY0" fmla="*/ 0 h 3286125"/>
              <a:gd name="connsiteX1" fmla="*/ 202187 w 4574162"/>
              <a:gd name="connsiteY1" fmla="*/ 923925 h 3286125"/>
              <a:gd name="connsiteX2" fmla="*/ 1278512 w 4574162"/>
              <a:gd name="connsiteY2" fmla="*/ 1685925 h 3286125"/>
              <a:gd name="connsiteX3" fmla="*/ 3755012 w 4574162"/>
              <a:gd name="connsiteY3" fmla="*/ 2638425 h 3286125"/>
              <a:gd name="connsiteX4" fmla="*/ 4574162 w 4574162"/>
              <a:gd name="connsiteY4" fmla="*/ 3286125 h 328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4162" h="3286125">
                <a:moveTo>
                  <a:pt x="2162" y="0"/>
                </a:moveTo>
                <a:cubicBezTo>
                  <a:pt x="-4188" y="321468"/>
                  <a:pt x="-10538" y="642937"/>
                  <a:pt x="202187" y="923925"/>
                </a:cubicBezTo>
                <a:cubicBezTo>
                  <a:pt x="414912" y="1204913"/>
                  <a:pt x="686375" y="1400175"/>
                  <a:pt x="1278512" y="1685925"/>
                </a:cubicBezTo>
                <a:cubicBezTo>
                  <a:pt x="1870649" y="1971675"/>
                  <a:pt x="3205737" y="2371725"/>
                  <a:pt x="3755012" y="2638425"/>
                </a:cubicBezTo>
                <a:cubicBezTo>
                  <a:pt x="4304287" y="2905125"/>
                  <a:pt x="4439224" y="3095625"/>
                  <a:pt x="4574162" y="32861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8" name="Straight Connector 7"/>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14" name="TextBox 13"/>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15" name="TextBox 14"/>
          <p:cNvSpPr txBox="1"/>
          <p:nvPr/>
        </p:nvSpPr>
        <p:spPr>
          <a:xfrm>
            <a:off x="253311" y="3969321"/>
            <a:ext cx="483324" cy="255768"/>
          </a:xfrm>
          <a:prstGeom prst="rect">
            <a:avLst/>
          </a:prstGeom>
          <a:noFill/>
        </p:spPr>
        <p:txBody>
          <a:bodyPr wrap="none" lIns="55175" tIns="27587" rIns="55175" bIns="27587" rtlCol="0">
            <a:spAutoFit/>
          </a:bodyPr>
          <a:lstStyle/>
          <a:p>
            <a:r>
              <a:rPr lang="en-US" sz="1300" dirty="0"/>
              <a:t>10, 5</a:t>
            </a:r>
          </a:p>
        </p:txBody>
      </p:sp>
      <p:sp>
        <p:nvSpPr>
          <p:cNvPr id="16" name="TextBox 15"/>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17" name="TextBox 16"/>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18" name="TextBox 17"/>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19" name="Oval 18"/>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 name="Oval 19"/>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 name="Oval 20"/>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2" name="Oval 21"/>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3" name="Oval 22"/>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4" name="TextBox 23"/>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25" name="TextBox 24"/>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26" name="TextBox 25"/>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27" name="TextBox 26"/>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28" name="TextBox 27"/>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29" name="Straight Connector 28"/>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34" name="TextBox 33"/>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35" name="TextBox 34"/>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36" name="TextBox 35"/>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37" name="TextBox 36"/>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38" name="Oval 37"/>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39" name="Oval 38"/>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0" name="Oval 39"/>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1" name="TextBox 40"/>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42" name="TextBox 41"/>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43" name="TextBox 42"/>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44" name="TextBox 43"/>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45" name="Oval 44"/>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6" name="Oval 45"/>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7" name="Oval 46"/>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8" name="Oval 47"/>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9" name="Oval 48"/>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0" name="Oval 49"/>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51" name="Picture 50"/>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2" name="Straight Connector 51"/>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58" name="TextBox 57"/>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59" name="TextBox 58"/>
          <p:cNvSpPr txBox="1"/>
          <p:nvPr/>
        </p:nvSpPr>
        <p:spPr>
          <a:xfrm>
            <a:off x="2412656" y="1683321"/>
            <a:ext cx="483324" cy="255768"/>
          </a:xfrm>
          <a:prstGeom prst="rect">
            <a:avLst/>
          </a:prstGeom>
          <a:noFill/>
        </p:spPr>
        <p:txBody>
          <a:bodyPr wrap="none" lIns="55175" tIns="27587" rIns="55175" bIns="27587" rtlCol="0">
            <a:spAutoFit/>
          </a:bodyPr>
          <a:lstStyle/>
          <a:p>
            <a:r>
              <a:rPr lang="en-US" sz="1300" dirty="0"/>
              <a:t>10, 5</a:t>
            </a:r>
          </a:p>
        </p:txBody>
      </p:sp>
      <p:sp>
        <p:nvSpPr>
          <p:cNvPr id="60" name="TextBox 59"/>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61" name="TextBox 60"/>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62" name="TextBox 61"/>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63" name="Oval 62"/>
          <p:cNvSpPr/>
          <p:nvPr/>
        </p:nvSpPr>
        <p:spPr>
          <a:xfrm>
            <a:off x="3541059"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4" name="Oval 63"/>
          <p:cNvSpPr/>
          <p:nvPr/>
        </p:nvSpPr>
        <p:spPr>
          <a:xfrm>
            <a:off x="5916706" y="381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5" name="TextBox 64"/>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66" name="TextBox 65"/>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67" name="TextBox 66"/>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68" name="TextBox 67"/>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69" name="TextBox 68"/>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70" name="Picture 69"/>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71" name="Straight Connector 70"/>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16706" y="445071"/>
            <a:ext cx="446456" cy="255768"/>
          </a:xfrm>
          <a:prstGeom prst="rect">
            <a:avLst/>
          </a:prstGeom>
          <a:noFill/>
        </p:spPr>
        <p:txBody>
          <a:bodyPr wrap="none" lIns="55175" tIns="27587" rIns="55175" bIns="27587" rtlCol="0">
            <a:spAutoFit/>
          </a:bodyPr>
          <a:lstStyle/>
          <a:p>
            <a:r>
              <a:rPr lang="en-US" sz="1300" dirty="0"/>
              <a:t>-1, 8</a:t>
            </a:r>
          </a:p>
        </p:txBody>
      </p:sp>
      <p:sp>
        <p:nvSpPr>
          <p:cNvPr id="73" name="TextBox 72"/>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74" name="Straight Connector 73"/>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79" name="TextBox 78"/>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80" name="TextBox 79"/>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81" name="Picture 80"/>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2" name="TextBox 81"/>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83" name="TextBox 82"/>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84" name="TextBox 83"/>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85" name="TextBox 84"/>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86" name="TextBox 85"/>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87" name="TextBox 86"/>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88" name="Picture 8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89" name="Straight Connector 88"/>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602933" y="2731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91" name="TextBox 90"/>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92" name="Oval 91"/>
          <p:cNvSpPr/>
          <p:nvPr/>
        </p:nvSpPr>
        <p:spPr>
          <a:xfrm>
            <a:off x="8606118" y="2667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3" name="Oval 92"/>
          <p:cNvSpPr/>
          <p:nvPr/>
        </p:nvSpPr>
        <p:spPr>
          <a:xfrm>
            <a:off x="7306235"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4" name="Oval 93"/>
          <p:cNvSpPr/>
          <p:nvPr/>
        </p:nvSpPr>
        <p:spPr>
          <a:xfrm>
            <a:off x="8382000"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5" name="Oval 94"/>
          <p:cNvSpPr/>
          <p:nvPr/>
        </p:nvSpPr>
        <p:spPr>
          <a:xfrm>
            <a:off x="8650941" y="2714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6" name="Oval 95"/>
          <p:cNvSpPr/>
          <p:nvPr/>
        </p:nvSpPr>
        <p:spPr>
          <a:xfrm>
            <a:off x="730623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7" name="Oval 96"/>
          <p:cNvSpPr/>
          <p:nvPr/>
        </p:nvSpPr>
        <p:spPr>
          <a:xfrm>
            <a:off x="5154706"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8" name="Freeform 97"/>
          <p:cNvSpPr/>
          <p:nvPr/>
        </p:nvSpPr>
        <p:spPr>
          <a:xfrm>
            <a:off x="493059" y="4000500"/>
            <a:ext cx="1977838" cy="2387203"/>
          </a:xfrm>
          <a:custGeom>
            <a:avLst/>
            <a:gdLst>
              <a:gd name="connsiteX0" fmla="*/ 0 w 3362325"/>
              <a:gd name="connsiteY0" fmla="*/ 0 h 3819525"/>
              <a:gd name="connsiteX1" fmla="*/ 1457325 w 3362325"/>
              <a:gd name="connsiteY1" fmla="*/ 2981325 h 3819525"/>
              <a:gd name="connsiteX2" fmla="*/ 3362325 w 3362325"/>
              <a:gd name="connsiteY2" fmla="*/ 3819525 h 3819525"/>
            </a:gdLst>
            <a:ahLst/>
            <a:cxnLst>
              <a:cxn ang="0">
                <a:pos x="connsiteX0" y="connsiteY0"/>
              </a:cxn>
              <a:cxn ang="0">
                <a:pos x="connsiteX1" y="connsiteY1"/>
              </a:cxn>
              <a:cxn ang="0">
                <a:pos x="connsiteX2" y="connsiteY2"/>
              </a:cxn>
            </a:cxnLst>
            <a:rect l="l" t="t" r="r" b="b"/>
            <a:pathLst>
              <a:path w="3362325" h="3819525">
                <a:moveTo>
                  <a:pt x="0" y="0"/>
                </a:moveTo>
                <a:cubicBezTo>
                  <a:pt x="448468" y="1172368"/>
                  <a:pt x="896937" y="2344737"/>
                  <a:pt x="1457325" y="2981325"/>
                </a:cubicBezTo>
                <a:cubicBezTo>
                  <a:pt x="2017713" y="3617913"/>
                  <a:pt x="2690019" y="3718719"/>
                  <a:pt x="3362325" y="38195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99" name="Freeform 98"/>
          <p:cNvSpPr/>
          <p:nvPr/>
        </p:nvSpPr>
        <p:spPr>
          <a:xfrm>
            <a:off x="4787610" y="1728554"/>
            <a:ext cx="2698458" cy="2220418"/>
          </a:xfrm>
          <a:custGeom>
            <a:avLst/>
            <a:gdLst>
              <a:gd name="connsiteX0" fmla="*/ 14463 w 4587378"/>
              <a:gd name="connsiteY0" fmla="*/ 0 h 3552669"/>
              <a:gd name="connsiteX1" fmla="*/ 164365 w 4587378"/>
              <a:gd name="connsiteY1" fmla="*/ 419725 h 3552669"/>
              <a:gd name="connsiteX2" fmla="*/ 1183696 w 4587378"/>
              <a:gd name="connsiteY2" fmla="*/ 1379095 h 3552669"/>
              <a:gd name="connsiteX3" fmla="*/ 3102437 w 4587378"/>
              <a:gd name="connsiteY3" fmla="*/ 2248525 h 3552669"/>
              <a:gd name="connsiteX4" fmla="*/ 4346620 w 4587378"/>
              <a:gd name="connsiteY4" fmla="*/ 2803161 h 3552669"/>
              <a:gd name="connsiteX5" fmla="*/ 4586463 w 4587378"/>
              <a:gd name="connsiteY5" fmla="*/ 3552669 h 35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78" h="3552669">
                <a:moveTo>
                  <a:pt x="14463" y="0"/>
                </a:moveTo>
                <a:cubicBezTo>
                  <a:pt x="-8022" y="94938"/>
                  <a:pt x="-30507" y="189876"/>
                  <a:pt x="164365" y="419725"/>
                </a:cubicBezTo>
                <a:cubicBezTo>
                  <a:pt x="359237" y="649574"/>
                  <a:pt x="694017" y="1074295"/>
                  <a:pt x="1183696" y="1379095"/>
                </a:cubicBezTo>
                <a:cubicBezTo>
                  <a:pt x="1673375" y="1683895"/>
                  <a:pt x="3102437" y="2248525"/>
                  <a:pt x="3102437" y="2248525"/>
                </a:cubicBezTo>
                <a:cubicBezTo>
                  <a:pt x="3629591" y="2485869"/>
                  <a:pt x="4099282" y="2585804"/>
                  <a:pt x="4346620" y="2803161"/>
                </a:cubicBezTo>
                <a:cubicBezTo>
                  <a:pt x="4593958" y="3020518"/>
                  <a:pt x="4590210" y="3286593"/>
                  <a:pt x="4586463" y="3552669"/>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0" name="Freeform 99"/>
          <p:cNvSpPr/>
          <p:nvPr/>
        </p:nvSpPr>
        <p:spPr>
          <a:xfrm>
            <a:off x="2644588" y="1709815"/>
            <a:ext cx="2574781" cy="2267263"/>
          </a:xfrm>
          <a:custGeom>
            <a:avLst/>
            <a:gdLst>
              <a:gd name="connsiteX0" fmla="*/ 0 w 4377128"/>
              <a:gd name="connsiteY0" fmla="*/ 0 h 3627620"/>
              <a:gd name="connsiteX1" fmla="*/ 809469 w 4377128"/>
              <a:gd name="connsiteY1" fmla="*/ 1259174 h 3627620"/>
              <a:gd name="connsiteX2" fmla="*/ 2998033 w 4377128"/>
              <a:gd name="connsiteY2" fmla="*/ 2758190 h 3627620"/>
              <a:gd name="connsiteX3" fmla="*/ 4377128 w 4377128"/>
              <a:gd name="connsiteY3" fmla="*/ 3627620 h 3627620"/>
            </a:gdLst>
            <a:ahLst/>
            <a:cxnLst>
              <a:cxn ang="0">
                <a:pos x="connsiteX0" y="connsiteY0"/>
              </a:cxn>
              <a:cxn ang="0">
                <a:pos x="connsiteX1" y="connsiteY1"/>
              </a:cxn>
              <a:cxn ang="0">
                <a:pos x="connsiteX2" y="connsiteY2"/>
              </a:cxn>
              <a:cxn ang="0">
                <a:pos x="connsiteX3" y="connsiteY3"/>
              </a:cxn>
            </a:cxnLst>
            <a:rect l="l" t="t" r="r" b="b"/>
            <a:pathLst>
              <a:path w="4377128" h="3627620">
                <a:moveTo>
                  <a:pt x="0" y="0"/>
                </a:moveTo>
                <a:cubicBezTo>
                  <a:pt x="154898" y="399738"/>
                  <a:pt x="309797" y="799476"/>
                  <a:pt x="809469" y="1259174"/>
                </a:cubicBezTo>
                <a:cubicBezTo>
                  <a:pt x="1309141" y="1718872"/>
                  <a:pt x="2403423" y="2363449"/>
                  <a:pt x="2998033" y="2758190"/>
                </a:cubicBezTo>
                <a:cubicBezTo>
                  <a:pt x="3592643" y="3152931"/>
                  <a:pt x="3984885" y="3390275"/>
                  <a:pt x="4377128" y="362762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1" name="Oval 100"/>
          <p:cNvSpPr/>
          <p:nvPr/>
        </p:nvSpPr>
        <p:spPr>
          <a:xfrm>
            <a:off x="3496235" y="904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2" name="Oval 101"/>
          <p:cNvSpPr/>
          <p:nvPr/>
        </p:nvSpPr>
        <p:spPr>
          <a:xfrm>
            <a:off x="2420471" y="157162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3" name="Oval 102"/>
          <p:cNvSpPr/>
          <p:nvPr/>
        </p:nvSpPr>
        <p:spPr>
          <a:xfrm>
            <a:off x="3496235" y="1619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4" name="Oval 103"/>
          <p:cNvSpPr/>
          <p:nvPr/>
        </p:nvSpPr>
        <p:spPr>
          <a:xfrm>
            <a:off x="4572000" y="1619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5" name="Oval 104"/>
          <p:cNvSpPr/>
          <p:nvPr/>
        </p:nvSpPr>
        <p:spPr>
          <a:xfrm>
            <a:off x="5647765" y="100012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6" name="Oval 105"/>
          <p:cNvSpPr/>
          <p:nvPr/>
        </p:nvSpPr>
        <p:spPr>
          <a:xfrm>
            <a:off x="5109883"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7" name="Oval 106"/>
          <p:cNvSpPr/>
          <p:nvPr/>
        </p:nvSpPr>
        <p:spPr>
          <a:xfrm>
            <a:off x="7261412"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8" name="Oval 107"/>
          <p:cNvSpPr/>
          <p:nvPr/>
        </p:nvSpPr>
        <p:spPr>
          <a:xfrm>
            <a:off x="8337177"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9" name="Oval 108"/>
          <p:cNvSpPr/>
          <p:nvPr/>
        </p:nvSpPr>
        <p:spPr>
          <a:xfrm>
            <a:off x="6185647"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Tree>
    <p:extLst>
      <p:ext uri="{BB962C8B-B14F-4D97-AF65-F5344CB8AC3E}">
        <p14:creationId xmlns:p14="http://schemas.microsoft.com/office/powerpoint/2010/main" val="3876193235"/>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5871883" y="1143000"/>
            <a:ext cx="2695015" cy="2244328"/>
          </a:xfrm>
          <a:custGeom>
            <a:avLst/>
            <a:gdLst>
              <a:gd name="connsiteX0" fmla="*/ 0 w 4581525"/>
              <a:gd name="connsiteY0" fmla="*/ 0 h 3590925"/>
              <a:gd name="connsiteX1" fmla="*/ 114300 w 4581525"/>
              <a:gd name="connsiteY1" fmla="*/ 428625 h 3590925"/>
              <a:gd name="connsiteX2" fmla="*/ 523875 w 4581525"/>
              <a:gd name="connsiteY2" fmla="*/ 857250 h 3590925"/>
              <a:gd name="connsiteX3" fmla="*/ 1438275 w 4581525"/>
              <a:gd name="connsiteY3" fmla="*/ 1209675 h 3590925"/>
              <a:gd name="connsiteX4" fmla="*/ 3381375 w 4581525"/>
              <a:gd name="connsiteY4" fmla="*/ 1971675 h 3590925"/>
              <a:gd name="connsiteX5" fmla="*/ 4124325 w 4581525"/>
              <a:gd name="connsiteY5" fmla="*/ 2686050 h 3590925"/>
              <a:gd name="connsiteX6" fmla="*/ 4581525 w 4581525"/>
              <a:gd name="connsiteY6"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1525" h="3590925">
                <a:moveTo>
                  <a:pt x="0" y="0"/>
                </a:moveTo>
                <a:cubicBezTo>
                  <a:pt x="13494" y="142875"/>
                  <a:pt x="26988" y="285750"/>
                  <a:pt x="114300" y="428625"/>
                </a:cubicBezTo>
                <a:cubicBezTo>
                  <a:pt x="201612" y="571500"/>
                  <a:pt x="303213" y="727075"/>
                  <a:pt x="523875" y="857250"/>
                </a:cubicBezTo>
                <a:cubicBezTo>
                  <a:pt x="744537" y="987425"/>
                  <a:pt x="1438275" y="1209675"/>
                  <a:pt x="1438275" y="1209675"/>
                </a:cubicBezTo>
                <a:cubicBezTo>
                  <a:pt x="1914525" y="1395413"/>
                  <a:pt x="2933700" y="1725613"/>
                  <a:pt x="3381375" y="1971675"/>
                </a:cubicBezTo>
                <a:cubicBezTo>
                  <a:pt x="3829050" y="2217737"/>
                  <a:pt x="3924300" y="2416175"/>
                  <a:pt x="4124325" y="2686050"/>
                </a:cubicBezTo>
                <a:cubicBezTo>
                  <a:pt x="4324350" y="2955925"/>
                  <a:pt x="4452937" y="3273425"/>
                  <a:pt x="45815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3" name="Freeform 2"/>
          <p:cNvSpPr/>
          <p:nvPr/>
        </p:nvSpPr>
        <p:spPr>
          <a:xfrm>
            <a:off x="5866279" y="571500"/>
            <a:ext cx="2969559" cy="2143125"/>
          </a:xfrm>
          <a:custGeom>
            <a:avLst/>
            <a:gdLst>
              <a:gd name="connsiteX0" fmla="*/ 0 w 5048250"/>
              <a:gd name="connsiteY0" fmla="*/ 0 h 3429000"/>
              <a:gd name="connsiteX1" fmla="*/ 257175 w 5048250"/>
              <a:gd name="connsiteY1" fmla="*/ 600075 h 3429000"/>
              <a:gd name="connsiteX2" fmla="*/ 1504950 w 5048250"/>
              <a:gd name="connsiteY2" fmla="*/ 1400175 h 3429000"/>
              <a:gd name="connsiteX3" fmla="*/ 4314825 w 5048250"/>
              <a:gd name="connsiteY3" fmla="*/ 2743200 h 3429000"/>
              <a:gd name="connsiteX4" fmla="*/ 5048250 w 5048250"/>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0" h="3429000">
                <a:moveTo>
                  <a:pt x="0" y="0"/>
                </a:moveTo>
                <a:cubicBezTo>
                  <a:pt x="3175" y="183356"/>
                  <a:pt x="6350" y="366713"/>
                  <a:pt x="257175" y="600075"/>
                </a:cubicBezTo>
                <a:cubicBezTo>
                  <a:pt x="508000" y="833437"/>
                  <a:pt x="828675" y="1042988"/>
                  <a:pt x="1504950" y="1400175"/>
                </a:cubicBezTo>
                <a:cubicBezTo>
                  <a:pt x="2181225" y="1757362"/>
                  <a:pt x="3724275" y="2405063"/>
                  <a:pt x="4314825" y="2743200"/>
                </a:cubicBezTo>
                <a:cubicBezTo>
                  <a:pt x="4905375" y="3081338"/>
                  <a:pt x="4976812" y="3255169"/>
                  <a:pt x="5048250" y="342900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4" name="Freeform 3"/>
          <p:cNvSpPr/>
          <p:nvPr/>
        </p:nvSpPr>
        <p:spPr>
          <a:xfrm>
            <a:off x="2644588" y="3994547"/>
            <a:ext cx="2151529" cy="2250281"/>
          </a:xfrm>
          <a:custGeom>
            <a:avLst/>
            <a:gdLst>
              <a:gd name="connsiteX0" fmla="*/ 0 w 3657600"/>
              <a:gd name="connsiteY0" fmla="*/ 0 h 3600450"/>
              <a:gd name="connsiteX1" fmla="*/ 142875 w 3657600"/>
              <a:gd name="connsiteY1" fmla="*/ 600075 h 3600450"/>
              <a:gd name="connsiteX2" fmla="*/ 561975 w 3657600"/>
              <a:gd name="connsiteY2" fmla="*/ 1057275 h 3600450"/>
              <a:gd name="connsiteX3" fmla="*/ 1857375 w 3657600"/>
              <a:gd name="connsiteY3" fmla="*/ 1914525 h 3600450"/>
              <a:gd name="connsiteX4" fmla="*/ 3048000 w 3657600"/>
              <a:gd name="connsiteY4" fmla="*/ 2524125 h 3600450"/>
              <a:gd name="connsiteX5" fmla="*/ 3495675 w 3657600"/>
              <a:gd name="connsiteY5" fmla="*/ 2933700 h 3600450"/>
              <a:gd name="connsiteX6" fmla="*/ 3657600 w 3657600"/>
              <a:gd name="connsiteY6" fmla="*/ 360045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3600450">
                <a:moveTo>
                  <a:pt x="0" y="0"/>
                </a:moveTo>
                <a:cubicBezTo>
                  <a:pt x="24606" y="211931"/>
                  <a:pt x="49213" y="423863"/>
                  <a:pt x="142875" y="600075"/>
                </a:cubicBezTo>
                <a:cubicBezTo>
                  <a:pt x="236537" y="776287"/>
                  <a:pt x="276225" y="838200"/>
                  <a:pt x="561975" y="1057275"/>
                </a:cubicBezTo>
                <a:cubicBezTo>
                  <a:pt x="847725" y="1276350"/>
                  <a:pt x="1443037" y="1670050"/>
                  <a:pt x="1857375" y="1914525"/>
                </a:cubicBezTo>
                <a:cubicBezTo>
                  <a:pt x="2271713" y="2159000"/>
                  <a:pt x="2774950" y="2354263"/>
                  <a:pt x="3048000" y="2524125"/>
                </a:cubicBezTo>
                <a:cubicBezTo>
                  <a:pt x="3321050" y="2693987"/>
                  <a:pt x="3394075" y="2754313"/>
                  <a:pt x="3495675" y="2933700"/>
                </a:cubicBezTo>
                <a:cubicBezTo>
                  <a:pt x="3597275" y="3113087"/>
                  <a:pt x="3627437" y="3356768"/>
                  <a:pt x="3657600" y="36004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5" name="Freeform 4"/>
          <p:cNvSpPr/>
          <p:nvPr/>
        </p:nvSpPr>
        <p:spPr>
          <a:xfrm>
            <a:off x="3720353" y="3429000"/>
            <a:ext cx="2159034" cy="2244328"/>
          </a:xfrm>
          <a:custGeom>
            <a:avLst/>
            <a:gdLst>
              <a:gd name="connsiteX0" fmla="*/ 0 w 3670357"/>
              <a:gd name="connsiteY0" fmla="*/ 0 h 3590925"/>
              <a:gd name="connsiteX1" fmla="*/ 152400 w 3670357"/>
              <a:gd name="connsiteY1" fmla="*/ 514350 h 3590925"/>
              <a:gd name="connsiteX2" fmla="*/ 638175 w 3670357"/>
              <a:gd name="connsiteY2" fmla="*/ 1009650 h 3590925"/>
              <a:gd name="connsiteX3" fmla="*/ 2190750 w 3670357"/>
              <a:gd name="connsiteY3" fmla="*/ 1971675 h 3590925"/>
              <a:gd name="connsiteX4" fmla="*/ 3438525 w 3670357"/>
              <a:gd name="connsiteY4" fmla="*/ 2657475 h 3590925"/>
              <a:gd name="connsiteX5" fmla="*/ 3667125 w 3670357"/>
              <a:gd name="connsiteY5"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357" h="3590925">
                <a:moveTo>
                  <a:pt x="0" y="0"/>
                </a:moveTo>
                <a:cubicBezTo>
                  <a:pt x="23019" y="173037"/>
                  <a:pt x="46038" y="346075"/>
                  <a:pt x="152400" y="514350"/>
                </a:cubicBezTo>
                <a:cubicBezTo>
                  <a:pt x="258762" y="682625"/>
                  <a:pt x="298450" y="766763"/>
                  <a:pt x="638175" y="1009650"/>
                </a:cubicBezTo>
                <a:cubicBezTo>
                  <a:pt x="977900" y="1252538"/>
                  <a:pt x="1724025" y="1697038"/>
                  <a:pt x="2190750" y="1971675"/>
                </a:cubicBezTo>
                <a:cubicBezTo>
                  <a:pt x="2657475" y="2246312"/>
                  <a:pt x="3192463" y="2387600"/>
                  <a:pt x="3438525" y="2657475"/>
                </a:cubicBezTo>
                <a:cubicBezTo>
                  <a:pt x="3684587" y="2927350"/>
                  <a:pt x="3675856" y="3259137"/>
                  <a:pt x="3667125" y="35909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6" name="Freeform 5"/>
          <p:cNvSpPr/>
          <p:nvPr/>
        </p:nvSpPr>
        <p:spPr>
          <a:xfrm>
            <a:off x="2638985" y="2851547"/>
            <a:ext cx="2005853" cy="2131219"/>
          </a:xfrm>
          <a:custGeom>
            <a:avLst/>
            <a:gdLst>
              <a:gd name="connsiteX0" fmla="*/ 0 w 3409950"/>
              <a:gd name="connsiteY0" fmla="*/ 0 h 3409950"/>
              <a:gd name="connsiteX1" fmla="*/ 1333500 w 3409950"/>
              <a:gd name="connsiteY1" fmla="*/ 2143125 h 3409950"/>
              <a:gd name="connsiteX2" fmla="*/ 340995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0" y="0"/>
                </a:moveTo>
                <a:cubicBezTo>
                  <a:pt x="382587" y="787400"/>
                  <a:pt x="765175" y="1574800"/>
                  <a:pt x="1333500" y="2143125"/>
                </a:cubicBezTo>
                <a:cubicBezTo>
                  <a:pt x="1901825" y="2711450"/>
                  <a:pt x="2655887" y="3060700"/>
                  <a:pt x="3409950" y="340995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7" name="Freeform 6"/>
          <p:cNvSpPr/>
          <p:nvPr/>
        </p:nvSpPr>
        <p:spPr>
          <a:xfrm>
            <a:off x="4794846" y="565547"/>
            <a:ext cx="2690684" cy="2053828"/>
          </a:xfrm>
          <a:custGeom>
            <a:avLst/>
            <a:gdLst>
              <a:gd name="connsiteX0" fmla="*/ 2162 w 4574162"/>
              <a:gd name="connsiteY0" fmla="*/ 0 h 3286125"/>
              <a:gd name="connsiteX1" fmla="*/ 202187 w 4574162"/>
              <a:gd name="connsiteY1" fmla="*/ 923925 h 3286125"/>
              <a:gd name="connsiteX2" fmla="*/ 1278512 w 4574162"/>
              <a:gd name="connsiteY2" fmla="*/ 1685925 h 3286125"/>
              <a:gd name="connsiteX3" fmla="*/ 3755012 w 4574162"/>
              <a:gd name="connsiteY3" fmla="*/ 2638425 h 3286125"/>
              <a:gd name="connsiteX4" fmla="*/ 4574162 w 4574162"/>
              <a:gd name="connsiteY4" fmla="*/ 3286125 h 328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4162" h="3286125">
                <a:moveTo>
                  <a:pt x="2162" y="0"/>
                </a:moveTo>
                <a:cubicBezTo>
                  <a:pt x="-4188" y="321468"/>
                  <a:pt x="-10538" y="642937"/>
                  <a:pt x="202187" y="923925"/>
                </a:cubicBezTo>
                <a:cubicBezTo>
                  <a:pt x="414912" y="1204913"/>
                  <a:pt x="686375" y="1400175"/>
                  <a:pt x="1278512" y="1685925"/>
                </a:cubicBezTo>
                <a:cubicBezTo>
                  <a:pt x="1870649" y="1971675"/>
                  <a:pt x="3205737" y="2371725"/>
                  <a:pt x="3755012" y="2638425"/>
                </a:cubicBezTo>
                <a:cubicBezTo>
                  <a:pt x="4304287" y="2905125"/>
                  <a:pt x="4439224" y="3095625"/>
                  <a:pt x="4574162" y="32861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cxnSp>
        <p:nvCxnSpPr>
          <p:cNvPr id="8" name="Straight Connector 7"/>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14" name="TextBox 13"/>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15" name="TextBox 14"/>
          <p:cNvSpPr txBox="1"/>
          <p:nvPr/>
        </p:nvSpPr>
        <p:spPr>
          <a:xfrm>
            <a:off x="253311" y="3969321"/>
            <a:ext cx="483324" cy="255768"/>
          </a:xfrm>
          <a:prstGeom prst="rect">
            <a:avLst/>
          </a:prstGeom>
          <a:noFill/>
        </p:spPr>
        <p:txBody>
          <a:bodyPr wrap="none" lIns="55175" tIns="27587" rIns="55175" bIns="27587" rtlCol="0">
            <a:spAutoFit/>
          </a:bodyPr>
          <a:lstStyle/>
          <a:p>
            <a:r>
              <a:rPr lang="en-US" sz="1300" dirty="0"/>
              <a:t>10, 5</a:t>
            </a:r>
          </a:p>
        </p:txBody>
      </p:sp>
      <p:sp>
        <p:nvSpPr>
          <p:cNvPr id="16" name="TextBox 15"/>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17" name="TextBox 16"/>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18" name="TextBox 17"/>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19" name="Oval 18"/>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0" name="Oval 19"/>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1" name="Oval 20"/>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2" name="Oval 21"/>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3" name="Oval 22"/>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24" name="TextBox 23"/>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25" name="TextBox 24"/>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26" name="TextBox 25"/>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27" name="TextBox 26"/>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28" name="TextBox 27"/>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29" name="Straight Connector 28"/>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34" name="TextBox 33"/>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35" name="TextBox 34"/>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36" name="TextBox 35"/>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37" name="TextBox 36"/>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38" name="Oval 37"/>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39" name="Oval 38"/>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0" name="Oval 39"/>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1" name="TextBox 40"/>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42" name="TextBox 41"/>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43" name="TextBox 42"/>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44" name="TextBox 43"/>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45" name="Oval 44"/>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6" name="Oval 45"/>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7" name="Oval 46"/>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8" name="Oval 47"/>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9" name="Oval 48"/>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0" name="Oval 49"/>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51" name="Picture 50"/>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2" name="Straight Connector 51"/>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58" name="TextBox 57"/>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59" name="TextBox 58"/>
          <p:cNvSpPr txBox="1"/>
          <p:nvPr/>
        </p:nvSpPr>
        <p:spPr>
          <a:xfrm>
            <a:off x="2412656" y="1683321"/>
            <a:ext cx="483324" cy="255768"/>
          </a:xfrm>
          <a:prstGeom prst="rect">
            <a:avLst/>
          </a:prstGeom>
          <a:noFill/>
        </p:spPr>
        <p:txBody>
          <a:bodyPr wrap="none" lIns="55175" tIns="27587" rIns="55175" bIns="27587" rtlCol="0">
            <a:spAutoFit/>
          </a:bodyPr>
          <a:lstStyle/>
          <a:p>
            <a:r>
              <a:rPr lang="en-US" sz="1300" dirty="0"/>
              <a:t>10, 5</a:t>
            </a:r>
          </a:p>
        </p:txBody>
      </p:sp>
      <p:sp>
        <p:nvSpPr>
          <p:cNvPr id="60" name="TextBox 59"/>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61" name="TextBox 60"/>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62" name="TextBox 61"/>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63" name="Oval 62"/>
          <p:cNvSpPr/>
          <p:nvPr/>
        </p:nvSpPr>
        <p:spPr>
          <a:xfrm>
            <a:off x="3541059"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4" name="Oval 63"/>
          <p:cNvSpPr/>
          <p:nvPr/>
        </p:nvSpPr>
        <p:spPr>
          <a:xfrm>
            <a:off x="5916706" y="381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65" name="TextBox 64"/>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66" name="TextBox 65"/>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67" name="TextBox 66"/>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68" name="TextBox 67"/>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69" name="TextBox 68"/>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70" name="Picture 69"/>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71" name="Straight Connector 70"/>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16706" y="445071"/>
            <a:ext cx="446456" cy="255768"/>
          </a:xfrm>
          <a:prstGeom prst="rect">
            <a:avLst/>
          </a:prstGeom>
          <a:noFill/>
        </p:spPr>
        <p:txBody>
          <a:bodyPr wrap="none" lIns="55175" tIns="27587" rIns="55175" bIns="27587" rtlCol="0">
            <a:spAutoFit/>
          </a:bodyPr>
          <a:lstStyle/>
          <a:p>
            <a:r>
              <a:rPr lang="en-US" sz="1300" dirty="0"/>
              <a:t>-1, 8</a:t>
            </a:r>
          </a:p>
        </p:txBody>
      </p:sp>
      <p:sp>
        <p:nvSpPr>
          <p:cNvPr id="73" name="TextBox 72"/>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74" name="Straight Connector 73"/>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79" name="TextBox 78"/>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80" name="TextBox 79"/>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81" name="Picture 80"/>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2" name="TextBox 81"/>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83" name="TextBox 82"/>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84" name="TextBox 83"/>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85" name="TextBox 84"/>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86" name="TextBox 85"/>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87" name="TextBox 86"/>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88" name="Picture 8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89" name="Straight Connector 88"/>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602933" y="2731071"/>
            <a:ext cx="399968" cy="255768"/>
          </a:xfrm>
          <a:prstGeom prst="rect">
            <a:avLst/>
          </a:prstGeom>
          <a:noFill/>
        </p:spPr>
        <p:txBody>
          <a:bodyPr wrap="none" lIns="55175" tIns="27587" rIns="55175" bIns="27587" rtlCol="0">
            <a:spAutoFit/>
          </a:bodyPr>
          <a:lstStyle/>
          <a:p>
            <a:r>
              <a:rPr lang="en-US" sz="1300" dirty="0"/>
              <a:t>-</a:t>
            </a:r>
            <a:r>
              <a:rPr lang="en-US" sz="1300" dirty="0" smtClean="0"/>
              <a:t>1,8</a:t>
            </a:r>
            <a:endParaRPr lang="en-US" sz="1300" dirty="0"/>
          </a:p>
        </p:txBody>
      </p:sp>
      <p:sp>
        <p:nvSpPr>
          <p:cNvPr id="91" name="TextBox 90"/>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92" name="Oval 91"/>
          <p:cNvSpPr/>
          <p:nvPr/>
        </p:nvSpPr>
        <p:spPr>
          <a:xfrm>
            <a:off x="8606118" y="2667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3" name="Oval 92"/>
          <p:cNvSpPr/>
          <p:nvPr/>
        </p:nvSpPr>
        <p:spPr>
          <a:xfrm>
            <a:off x="7306235"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4" name="Oval 93"/>
          <p:cNvSpPr/>
          <p:nvPr/>
        </p:nvSpPr>
        <p:spPr>
          <a:xfrm>
            <a:off x="8382000"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5" name="Oval 94"/>
          <p:cNvSpPr/>
          <p:nvPr/>
        </p:nvSpPr>
        <p:spPr>
          <a:xfrm>
            <a:off x="8650941" y="2714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6" name="Oval 95"/>
          <p:cNvSpPr/>
          <p:nvPr/>
        </p:nvSpPr>
        <p:spPr>
          <a:xfrm>
            <a:off x="730623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7" name="Oval 96"/>
          <p:cNvSpPr/>
          <p:nvPr/>
        </p:nvSpPr>
        <p:spPr>
          <a:xfrm>
            <a:off x="5154706"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8" name="Freeform 97"/>
          <p:cNvSpPr/>
          <p:nvPr/>
        </p:nvSpPr>
        <p:spPr>
          <a:xfrm>
            <a:off x="493059" y="4000500"/>
            <a:ext cx="1977838" cy="2387203"/>
          </a:xfrm>
          <a:custGeom>
            <a:avLst/>
            <a:gdLst>
              <a:gd name="connsiteX0" fmla="*/ 0 w 3362325"/>
              <a:gd name="connsiteY0" fmla="*/ 0 h 3819525"/>
              <a:gd name="connsiteX1" fmla="*/ 1457325 w 3362325"/>
              <a:gd name="connsiteY1" fmla="*/ 2981325 h 3819525"/>
              <a:gd name="connsiteX2" fmla="*/ 3362325 w 3362325"/>
              <a:gd name="connsiteY2" fmla="*/ 3819525 h 3819525"/>
            </a:gdLst>
            <a:ahLst/>
            <a:cxnLst>
              <a:cxn ang="0">
                <a:pos x="connsiteX0" y="connsiteY0"/>
              </a:cxn>
              <a:cxn ang="0">
                <a:pos x="connsiteX1" y="connsiteY1"/>
              </a:cxn>
              <a:cxn ang="0">
                <a:pos x="connsiteX2" y="connsiteY2"/>
              </a:cxn>
            </a:cxnLst>
            <a:rect l="l" t="t" r="r" b="b"/>
            <a:pathLst>
              <a:path w="3362325" h="3819525">
                <a:moveTo>
                  <a:pt x="0" y="0"/>
                </a:moveTo>
                <a:cubicBezTo>
                  <a:pt x="448468" y="1172368"/>
                  <a:pt x="896937" y="2344737"/>
                  <a:pt x="1457325" y="2981325"/>
                </a:cubicBezTo>
                <a:cubicBezTo>
                  <a:pt x="2017713" y="3617913"/>
                  <a:pt x="2690019" y="3718719"/>
                  <a:pt x="3362325" y="3819525"/>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99" name="Freeform 98"/>
          <p:cNvSpPr/>
          <p:nvPr/>
        </p:nvSpPr>
        <p:spPr>
          <a:xfrm>
            <a:off x="4787610" y="1728554"/>
            <a:ext cx="2698458" cy="2220418"/>
          </a:xfrm>
          <a:custGeom>
            <a:avLst/>
            <a:gdLst>
              <a:gd name="connsiteX0" fmla="*/ 14463 w 4587378"/>
              <a:gd name="connsiteY0" fmla="*/ 0 h 3552669"/>
              <a:gd name="connsiteX1" fmla="*/ 164365 w 4587378"/>
              <a:gd name="connsiteY1" fmla="*/ 419725 h 3552669"/>
              <a:gd name="connsiteX2" fmla="*/ 1183696 w 4587378"/>
              <a:gd name="connsiteY2" fmla="*/ 1379095 h 3552669"/>
              <a:gd name="connsiteX3" fmla="*/ 3102437 w 4587378"/>
              <a:gd name="connsiteY3" fmla="*/ 2248525 h 3552669"/>
              <a:gd name="connsiteX4" fmla="*/ 4346620 w 4587378"/>
              <a:gd name="connsiteY4" fmla="*/ 2803161 h 3552669"/>
              <a:gd name="connsiteX5" fmla="*/ 4586463 w 4587378"/>
              <a:gd name="connsiteY5" fmla="*/ 3552669 h 35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78" h="3552669">
                <a:moveTo>
                  <a:pt x="14463" y="0"/>
                </a:moveTo>
                <a:cubicBezTo>
                  <a:pt x="-8022" y="94938"/>
                  <a:pt x="-30507" y="189876"/>
                  <a:pt x="164365" y="419725"/>
                </a:cubicBezTo>
                <a:cubicBezTo>
                  <a:pt x="359237" y="649574"/>
                  <a:pt x="694017" y="1074295"/>
                  <a:pt x="1183696" y="1379095"/>
                </a:cubicBezTo>
                <a:cubicBezTo>
                  <a:pt x="1673375" y="1683895"/>
                  <a:pt x="3102437" y="2248525"/>
                  <a:pt x="3102437" y="2248525"/>
                </a:cubicBezTo>
                <a:cubicBezTo>
                  <a:pt x="3629591" y="2485869"/>
                  <a:pt x="4099282" y="2585804"/>
                  <a:pt x="4346620" y="2803161"/>
                </a:cubicBezTo>
                <a:cubicBezTo>
                  <a:pt x="4593958" y="3020518"/>
                  <a:pt x="4590210" y="3286593"/>
                  <a:pt x="4586463" y="3552669"/>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0" name="Freeform 99"/>
          <p:cNvSpPr/>
          <p:nvPr/>
        </p:nvSpPr>
        <p:spPr>
          <a:xfrm>
            <a:off x="2644588" y="1709815"/>
            <a:ext cx="2574781" cy="2267263"/>
          </a:xfrm>
          <a:custGeom>
            <a:avLst/>
            <a:gdLst>
              <a:gd name="connsiteX0" fmla="*/ 0 w 4377128"/>
              <a:gd name="connsiteY0" fmla="*/ 0 h 3627620"/>
              <a:gd name="connsiteX1" fmla="*/ 809469 w 4377128"/>
              <a:gd name="connsiteY1" fmla="*/ 1259174 h 3627620"/>
              <a:gd name="connsiteX2" fmla="*/ 2998033 w 4377128"/>
              <a:gd name="connsiteY2" fmla="*/ 2758190 h 3627620"/>
              <a:gd name="connsiteX3" fmla="*/ 4377128 w 4377128"/>
              <a:gd name="connsiteY3" fmla="*/ 3627620 h 3627620"/>
            </a:gdLst>
            <a:ahLst/>
            <a:cxnLst>
              <a:cxn ang="0">
                <a:pos x="connsiteX0" y="connsiteY0"/>
              </a:cxn>
              <a:cxn ang="0">
                <a:pos x="connsiteX1" y="connsiteY1"/>
              </a:cxn>
              <a:cxn ang="0">
                <a:pos x="connsiteX2" y="connsiteY2"/>
              </a:cxn>
              <a:cxn ang="0">
                <a:pos x="connsiteX3" y="connsiteY3"/>
              </a:cxn>
            </a:cxnLst>
            <a:rect l="l" t="t" r="r" b="b"/>
            <a:pathLst>
              <a:path w="4377128" h="3627620">
                <a:moveTo>
                  <a:pt x="0" y="0"/>
                </a:moveTo>
                <a:cubicBezTo>
                  <a:pt x="154898" y="399738"/>
                  <a:pt x="309797" y="799476"/>
                  <a:pt x="809469" y="1259174"/>
                </a:cubicBezTo>
                <a:cubicBezTo>
                  <a:pt x="1309141" y="1718872"/>
                  <a:pt x="2403423" y="2363449"/>
                  <a:pt x="2998033" y="2758190"/>
                </a:cubicBezTo>
                <a:cubicBezTo>
                  <a:pt x="3592643" y="3152931"/>
                  <a:pt x="3984885" y="3390275"/>
                  <a:pt x="4377128" y="3627620"/>
                </a:cubicBezTo>
              </a:path>
            </a:pathLst>
          </a:custGeom>
          <a:noFill/>
          <a:ln>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a:p>
        </p:txBody>
      </p:sp>
      <p:sp>
        <p:nvSpPr>
          <p:cNvPr id="101" name="Oval 100"/>
          <p:cNvSpPr/>
          <p:nvPr/>
        </p:nvSpPr>
        <p:spPr>
          <a:xfrm>
            <a:off x="3496235" y="904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2" name="Oval 101"/>
          <p:cNvSpPr/>
          <p:nvPr/>
        </p:nvSpPr>
        <p:spPr>
          <a:xfrm>
            <a:off x="2420471" y="157162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3" name="Oval 102"/>
          <p:cNvSpPr/>
          <p:nvPr/>
        </p:nvSpPr>
        <p:spPr>
          <a:xfrm>
            <a:off x="3496235" y="1619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4" name="Oval 103"/>
          <p:cNvSpPr/>
          <p:nvPr/>
        </p:nvSpPr>
        <p:spPr>
          <a:xfrm>
            <a:off x="4572000" y="1619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5" name="Oval 104"/>
          <p:cNvSpPr/>
          <p:nvPr/>
        </p:nvSpPr>
        <p:spPr>
          <a:xfrm>
            <a:off x="5647765" y="100012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6" name="Oval 105"/>
          <p:cNvSpPr/>
          <p:nvPr/>
        </p:nvSpPr>
        <p:spPr>
          <a:xfrm>
            <a:off x="5109883"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7" name="Oval 106"/>
          <p:cNvSpPr/>
          <p:nvPr/>
        </p:nvSpPr>
        <p:spPr>
          <a:xfrm>
            <a:off x="7261412"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8" name="Oval 107"/>
          <p:cNvSpPr/>
          <p:nvPr/>
        </p:nvSpPr>
        <p:spPr>
          <a:xfrm>
            <a:off x="8337177"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9" name="Oval 108"/>
          <p:cNvSpPr/>
          <p:nvPr/>
        </p:nvSpPr>
        <p:spPr>
          <a:xfrm>
            <a:off x="6185647"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cxnSp>
        <p:nvCxnSpPr>
          <p:cNvPr id="110" name="Straight Connector 109"/>
          <p:cNvCxnSpPr/>
          <p:nvPr/>
        </p:nvCxnSpPr>
        <p:spPr bwMode="auto">
          <a:xfrm>
            <a:off x="3722275" y="5785839"/>
            <a:ext cx="980029" cy="525071"/>
          </a:xfrm>
          <a:prstGeom prst="line">
            <a:avLst/>
          </a:prstGeom>
          <a:noFill/>
          <a:ln w="25400" cap="flat" cmpd="sng" algn="ctr">
            <a:solidFill>
              <a:srgbClr val="FFC000"/>
            </a:solidFill>
            <a:prstDash val="solid"/>
            <a:round/>
            <a:headEnd type="none" w="med" len="med"/>
            <a:tailEnd type="none" w="med" len="med"/>
          </a:ln>
          <a:effectLst/>
        </p:spPr>
      </p:cxnSp>
      <p:cxnSp>
        <p:nvCxnSpPr>
          <p:cNvPr id="111" name="Straight Connector 110"/>
          <p:cNvCxnSpPr/>
          <p:nvPr/>
        </p:nvCxnSpPr>
        <p:spPr bwMode="auto">
          <a:xfrm flipH="1">
            <a:off x="3748537" y="5197744"/>
            <a:ext cx="1054703" cy="542715"/>
          </a:xfrm>
          <a:prstGeom prst="line">
            <a:avLst/>
          </a:prstGeom>
          <a:noFill/>
          <a:ln w="25400" cap="flat" cmpd="sng" algn="ctr">
            <a:solidFill>
              <a:srgbClr val="FFC000"/>
            </a:solidFill>
            <a:prstDash val="solid"/>
            <a:round/>
            <a:headEnd type="none" w="med" len="med"/>
            <a:tailEnd type="none" w="med" len="med"/>
          </a:ln>
          <a:effectLst/>
        </p:spPr>
      </p:cxnSp>
      <p:cxnSp>
        <p:nvCxnSpPr>
          <p:cNvPr id="112" name="Straight Connector 111"/>
          <p:cNvCxnSpPr/>
          <p:nvPr/>
        </p:nvCxnSpPr>
        <p:spPr bwMode="auto">
          <a:xfrm>
            <a:off x="1519372" y="3481651"/>
            <a:ext cx="0" cy="487670"/>
          </a:xfrm>
          <a:prstGeom prst="line">
            <a:avLst/>
          </a:prstGeom>
          <a:noFill/>
          <a:ln w="25400" cap="flat" cmpd="sng" algn="ctr">
            <a:solidFill>
              <a:srgbClr val="FFC000"/>
            </a:solidFill>
            <a:prstDash val="solid"/>
            <a:round/>
            <a:headEnd type="none" w="med" len="med"/>
            <a:tailEnd type="none" w="med" len="med"/>
          </a:ln>
          <a:effectLst/>
        </p:spPr>
      </p:cxnSp>
      <p:cxnSp>
        <p:nvCxnSpPr>
          <p:cNvPr id="113" name="Straight Connector 112"/>
          <p:cNvCxnSpPr/>
          <p:nvPr/>
        </p:nvCxnSpPr>
        <p:spPr bwMode="auto">
          <a:xfrm flipH="1">
            <a:off x="1584282" y="2935721"/>
            <a:ext cx="1054703" cy="542715"/>
          </a:xfrm>
          <a:prstGeom prst="line">
            <a:avLst/>
          </a:prstGeom>
          <a:noFill/>
          <a:ln w="25400" cap="flat" cmpd="sng" algn="ctr">
            <a:solidFill>
              <a:srgbClr val="FFC000"/>
            </a:solidFill>
            <a:prstDash val="lgDash"/>
            <a:round/>
            <a:headEnd type="none" w="med" len="med"/>
            <a:tailEnd type="none" w="med" len="med"/>
          </a:ln>
          <a:effectLst/>
        </p:spPr>
      </p:cxnSp>
      <p:cxnSp>
        <p:nvCxnSpPr>
          <p:cNvPr id="114" name="Straight Connector 113"/>
          <p:cNvCxnSpPr/>
          <p:nvPr/>
        </p:nvCxnSpPr>
        <p:spPr bwMode="auto">
          <a:xfrm flipH="1">
            <a:off x="6455682" y="2903929"/>
            <a:ext cx="1054703" cy="542715"/>
          </a:xfrm>
          <a:prstGeom prst="line">
            <a:avLst/>
          </a:prstGeom>
          <a:noFill/>
          <a:ln w="25400" cap="flat" cmpd="sng" algn="ctr">
            <a:solidFill>
              <a:srgbClr val="FFC000"/>
            </a:solidFill>
            <a:prstDash val="solid"/>
            <a:round/>
            <a:headEnd type="none" w="med" len="med"/>
            <a:tailEnd type="none" w="med" len="med"/>
          </a:ln>
          <a:effectLst/>
        </p:spPr>
      </p:cxnSp>
      <p:cxnSp>
        <p:nvCxnSpPr>
          <p:cNvPr id="115" name="Straight Connector 114"/>
          <p:cNvCxnSpPr/>
          <p:nvPr/>
        </p:nvCxnSpPr>
        <p:spPr bwMode="auto">
          <a:xfrm>
            <a:off x="6412668" y="3507555"/>
            <a:ext cx="980029" cy="525071"/>
          </a:xfrm>
          <a:prstGeom prst="line">
            <a:avLst/>
          </a:prstGeom>
          <a:noFill/>
          <a:ln w="25400" cap="flat" cmpd="sng" algn="ctr">
            <a:solidFill>
              <a:srgbClr val="FFC000"/>
            </a:solidFill>
            <a:prstDash val="solid"/>
            <a:round/>
            <a:headEnd type="none" w="med" len="med"/>
            <a:tailEnd type="none" w="med" len="med"/>
          </a:ln>
          <a:effectLst/>
        </p:spPr>
      </p:cxnSp>
      <p:cxnSp>
        <p:nvCxnSpPr>
          <p:cNvPr id="116" name="Straight Connector 115"/>
          <p:cNvCxnSpPr/>
          <p:nvPr/>
        </p:nvCxnSpPr>
        <p:spPr bwMode="auto">
          <a:xfrm>
            <a:off x="3676876" y="1202559"/>
            <a:ext cx="0" cy="487670"/>
          </a:xfrm>
          <a:prstGeom prst="line">
            <a:avLst/>
          </a:prstGeom>
          <a:noFill/>
          <a:ln w="25400" cap="flat" cmpd="sng" algn="ctr">
            <a:solidFill>
              <a:srgbClr val="FFC000"/>
            </a:solidFill>
            <a:prstDash val="solid"/>
            <a:round/>
            <a:headEnd type="none" w="med" len="med"/>
            <a:tailEnd type="none" w="med" len="med"/>
          </a:ln>
          <a:effectLst/>
        </p:spPr>
      </p:cxnSp>
      <p:cxnSp>
        <p:nvCxnSpPr>
          <p:cNvPr id="117" name="Straight Connector 116"/>
          <p:cNvCxnSpPr/>
          <p:nvPr/>
        </p:nvCxnSpPr>
        <p:spPr bwMode="auto">
          <a:xfrm flipH="1">
            <a:off x="3747958" y="644214"/>
            <a:ext cx="1054703" cy="542715"/>
          </a:xfrm>
          <a:prstGeom prst="line">
            <a:avLst/>
          </a:prstGeom>
          <a:noFill/>
          <a:ln w="25400" cap="flat" cmpd="sng" algn="ctr">
            <a:solidFill>
              <a:srgbClr val="FFC000"/>
            </a:solidFill>
            <a:prstDash val="lgDash"/>
            <a:round/>
            <a:headEnd type="none" w="med" len="med"/>
            <a:tailEnd type="none" w="med" len="med"/>
          </a:ln>
          <a:effectLst/>
        </p:spPr>
      </p:cxnSp>
    </p:spTree>
    <p:extLst>
      <p:ext uri="{BB962C8B-B14F-4D97-AF65-F5344CB8AC3E}">
        <p14:creationId xmlns:p14="http://schemas.microsoft.com/office/powerpoint/2010/main" val="41662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up)">
                                      <p:cBhvr>
                                        <p:cTn id="7" dur="500"/>
                                        <p:tgtEl>
                                          <p:spTgt spid="1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wipe(up)">
                                      <p:cBhvr>
                                        <p:cTn id="11" dur="500"/>
                                        <p:tgtEl>
                                          <p:spTgt spid="1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wipe(up)">
                                      <p:cBhvr>
                                        <p:cTn id="16"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8" name="TextBox 7"/>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9" name="TextBox 8"/>
          <p:cNvSpPr txBox="1"/>
          <p:nvPr/>
        </p:nvSpPr>
        <p:spPr>
          <a:xfrm>
            <a:off x="268941"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10" name="TextBox 9"/>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11" name="TextBox 10"/>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12" name="TextBox 11"/>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13" name="Oval 12"/>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4" name="Oval 13"/>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 name="Oval 14"/>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6" name="Oval 15"/>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7" name="Oval 16"/>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8" name="TextBox 17"/>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9" name="TextBox 18"/>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20" name="TextBox 19"/>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21" name="TextBox 20"/>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22" name="TextBox 21"/>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23" name="Straight Connector 22"/>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28" name="TextBox 27"/>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29" name="TextBox 28"/>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30" name="TextBox 29"/>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31" name="TextBox 30"/>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32" name="Oval 31"/>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33" name="Oval 32"/>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34" name="Oval 33"/>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35" name="TextBox 34"/>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36" name="TextBox 35"/>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37" name="TextBox 36"/>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38" name="TextBox 37"/>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39" name="Oval 38"/>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0" name="Oval 39"/>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1" name="Oval 40"/>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2" name="Oval 41"/>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3" name="Oval 42"/>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4" name="Oval 43"/>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45" name="Picture 4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46" name="Straight Connector 45"/>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52" name="TextBox 51"/>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53" name="TextBox 52"/>
          <p:cNvSpPr txBox="1"/>
          <p:nvPr/>
        </p:nvSpPr>
        <p:spPr>
          <a:xfrm>
            <a:off x="2420471" y="1683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54" name="TextBox 53"/>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55" name="TextBox 54"/>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56" name="TextBox 55"/>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57" name="Oval 56"/>
          <p:cNvSpPr/>
          <p:nvPr/>
        </p:nvSpPr>
        <p:spPr>
          <a:xfrm>
            <a:off x="3541059"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8" name="Oval 57"/>
          <p:cNvSpPr/>
          <p:nvPr/>
        </p:nvSpPr>
        <p:spPr>
          <a:xfrm>
            <a:off x="5916706" y="381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9" name="TextBox 58"/>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60" name="TextBox 59"/>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61" name="TextBox 60"/>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62" name="TextBox 61"/>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63" name="TextBox 62"/>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64" name="Picture 6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65" name="Straight Connector 64"/>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916706" y="445071"/>
            <a:ext cx="446456" cy="255768"/>
          </a:xfrm>
          <a:prstGeom prst="rect">
            <a:avLst/>
          </a:prstGeom>
          <a:noFill/>
        </p:spPr>
        <p:txBody>
          <a:bodyPr wrap="none" lIns="55175" tIns="27587" rIns="55175" bIns="27587" rtlCol="0">
            <a:spAutoFit/>
          </a:bodyPr>
          <a:lstStyle/>
          <a:p>
            <a:r>
              <a:rPr lang="en-US" sz="1300" dirty="0"/>
              <a:t>-1, 8</a:t>
            </a:r>
          </a:p>
        </p:txBody>
      </p:sp>
      <p:sp>
        <p:nvSpPr>
          <p:cNvPr id="67" name="TextBox 66"/>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68" name="Straight Connector 67"/>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73" name="TextBox 72"/>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74" name="TextBox 73"/>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75" name="Picture 74"/>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76" name="TextBox 75"/>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77" name="TextBox 76"/>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78" name="TextBox 77"/>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79" name="TextBox 78"/>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80" name="TextBox 79"/>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81" name="TextBox 80"/>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82" name="Picture 8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83" name="Straight Connector 82"/>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602933" y="2731071"/>
            <a:ext cx="446456" cy="255768"/>
          </a:xfrm>
          <a:prstGeom prst="rect">
            <a:avLst/>
          </a:prstGeom>
          <a:noFill/>
        </p:spPr>
        <p:txBody>
          <a:bodyPr wrap="none" lIns="55175" tIns="27587" rIns="55175" bIns="27587" rtlCol="0">
            <a:spAutoFit/>
          </a:bodyPr>
          <a:lstStyle/>
          <a:p>
            <a:r>
              <a:rPr lang="en-US" sz="1300" dirty="0"/>
              <a:t>-1, 8</a:t>
            </a:r>
          </a:p>
        </p:txBody>
      </p:sp>
      <p:sp>
        <p:nvSpPr>
          <p:cNvPr id="85" name="TextBox 84"/>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86" name="Oval 85"/>
          <p:cNvSpPr/>
          <p:nvPr/>
        </p:nvSpPr>
        <p:spPr>
          <a:xfrm>
            <a:off x="8606118" y="2667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87" name="Oval 86"/>
          <p:cNvSpPr/>
          <p:nvPr/>
        </p:nvSpPr>
        <p:spPr>
          <a:xfrm>
            <a:off x="7306235"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88" name="Oval 87"/>
          <p:cNvSpPr/>
          <p:nvPr/>
        </p:nvSpPr>
        <p:spPr>
          <a:xfrm>
            <a:off x="8382000"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89" name="Oval 88"/>
          <p:cNvSpPr/>
          <p:nvPr/>
        </p:nvSpPr>
        <p:spPr>
          <a:xfrm>
            <a:off x="8650941" y="2714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0" name="Oval 89"/>
          <p:cNvSpPr/>
          <p:nvPr/>
        </p:nvSpPr>
        <p:spPr>
          <a:xfrm>
            <a:off x="730623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1" name="Oval 90"/>
          <p:cNvSpPr/>
          <p:nvPr/>
        </p:nvSpPr>
        <p:spPr>
          <a:xfrm>
            <a:off x="5154706"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2" name="Oval 91"/>
          <p:cNvSpPr/>
          <p:nvPr/>
        </p:nvSpPr>
        <p:spPr>
          <a:xfrm>
            <a:off x="3496235" y="904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3" name="Oval 92"/>
          <p:cNvSpPr/>
          <p:nvPr/>
        </p:nvSpPr>
        <p:spPr>
          <a:xfrm>
            <a:off x="2420471" y="157162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4" name="Oval 93"/>
          <p:cNvSpPr/>
          <p:nvPr/>
        </p:nvSpPr>
        <p:spPr>
          <a:xfrm>
            <a:off x="3496235" y="1619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5" name="Oval 94"/>
          <p:cNvSpPr/>
          <p:nvPr/>
        </p:nvSpPr>
        <p:spPr>
          <a:xfrm>
            <a:off x="4572000" y="1619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6" name="Oval 95"/>
          <p:cNvSpPr/>
          <p:nvPr/>
        </p:nvSpPr>
        <p:spPr>
          <a:xfrm>
            <a:off x="5647765" y="100012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7" name="Oval 96"/>
          <p:cNvSpPr/>
          <p:nvPr/>
        </p:nvSpPr>
        <p:spPr>
          <a:xfrm>
            <a:off x="5109883"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8" name="Oval 97"/>
          <p:cNvSpPr/>
          <p:nvPr/>
        </p:nvSpPr>
        <p:spPr>
          <a:xfrm>
            <a:off x="7261412"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9" name="Oval 98"/>
          <p:cNvSpPr/>
          <p:nvPr/>
        </p:nvSpPr>
        <p:spPr>
          <a:xfrm>
            <a:off x="8337177"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0" name="Oval 99"/>
          <p:cNvSpPr/>
          <p:nvPr/>
        </p:nvSpPr>
        <p:spPr>
          <a:xfrm>
            <a:off x="2465294" y="161925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1" name="Oval 100"/>
          <p:cNvSpPr/>
          <p:nvPr/>
        </p:nvSpPr>
        <p:spPr>
          <a:xfrm>
            <a:off x="4616824"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2" name="Oval 101"/>
          <p:cNvSpPr/>
          <p:nvPr/>
        </p:nvSpPr>
        <p:spPr>
          <a:xfrm>
            <a:off x="5692588" y="104775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3" name="Oval 102"/>
          <p:cNvSpPr/>
          <p:nvPr/>
        </p:nvSpPr>
        <p:spPr>
          <a:xfrm>
            <a:off x="5961530" y="428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4" name="Oval 103"/>
          <p:cNvSpPr/>
          <p:nvPr/>
        </p:nvSpPr>
        <p:spPr>
          <a:xfrm>
            <a:off x="4616824" y="333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5" name="Oval 104"/>
          <p:cNvSpPr/>
          <p:nvPr/>
        </p:nvSpPr>
        <p:spPr>
          <a:xfrm>
            <a:off x="6185647" y="3143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6" name="Oval 105"/>
          <p:cNvSpPr/>
          <p:nvPr/>
        </p:nvSpPr>
        <p:spPr>
          <a:xfrm>
            <a:off x="2465294"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7" name="Oval 106"/>
          <p:cNvSpPr/>
          <p:nvPr/>
        </p:nvSpPr>
        <p:spPr>
          <a:xfrm>
            <a:off x="3541059"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8" name="Oval 107"/>
          <p:cNvSpPr/>
          <p:nvPr/>
        </p:nvSpPr>
        <p:spPr>
          <a:xfrm>
            <a:off x="2465294"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9" name="Oval 108"/>
          <p:cNvSpPr/>
          <p:nvPr/>
        </p:nvSpPr>
        <p:spPr>
          <a:xfrm>
            <a:off x="31376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Tree>
    <p:extLst>
      <p:ext uri="{BB962C8B-B14F-4D97-AF65-F5344CB8AC3E}">
        <p14:creationId xmlns:p14="http://schemas.microsoft.com/office/powerpoint/2010/main" val="1253593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Goals:</a:t>
            </a:r>
          </a:p>
          <a:p>
            <a:pPr marL="514293" indent="-514293">
              <a:buFont typeface="+mj-lt"/>
              <a:buAutoNum type="arabicPeriod"/>
            </a:pPr>
            <a:r>
              <a:rPr lang="en-US" sz="2800" dirty="0"/>
              <a:t>Define a structure consistent with non-trivial unawareness in the multi-agent case. </a:t>
            </a:r>
          </a:p>
          <a:p>
            <a:pPr marL="514293" indent="-514293">
              <a:buFont typeface="+mj-lt"/>
              <a:buAutoNum type="arabicPeriod"/>
            </a:pPr>
            <a:r>
              <a:rPr lang="en-US" sz="2800" dirty="0"/>
              <a:t>Prove all properties of awareness of </a:t>
            </a:r>
            <a:r>
              <a:rPr lang="en-US" sz="2800" dirty="0" err="1"/>
              <a:t>Dekel</a:t>
            </a:r>
            <a:r>
              <a:rPr lang="en-US" sz="2800" dirty="0"/>
              <a:t>, </a:t>
            </a:r>
            <a:r>
              <a:rPr lang="en-US" sz="2800" dirty="0" err="1"/>
              <a:t>Lipman</a:t>
            </a:r>
            <a:r>
              <a:rPr lang="en-US" sz="2800" dirty="0"/>
              <a:t>, </a:t>
            </a:r>
            <a:r>
              <a:rPr lang="en-US" sz="2800" dirty="0" err="1"/>
              <a:t>Rustichini</a:t>
            </a:r>
            <a:r>
              <a:rPr lang="en-US" sz="2800" dirty="0"/>
              <a:t> (1998), </a:t>
            </a:r>
            <a:r>
              <a:rPr lang="en-US" sz="2800" dirty="0" err="1"/>
              <a:t>Modica</a:t>
            </a:r>
            <a:r>
              <a:rPr lang="en-US" sz="2800" dirty="0"/>
              <a:t> and </a:t>
            </a:r>
            <a:r>
              <a:rPr lang="en-US" sz="2800" dirty="0" err="1"/>
              <a:t>Rustichini</a:t>
            </a:r>
            <a:r>
              <a:rPr lang="en-US" sz="2800" dirty="0"/>
              <a:t> (1999), Halpern (2001)</a:t>
            </a:r>
          </a:p>
          <a:p>
            <a:pPr marL="514293" indent="-514293">
              <a:buFont typeface="+mj-lt"/>
              <a:buAutoNum type="arabicPeriod"/>
            </a:pPr>
            <a:r>
              <a:rPr lang="en-US" sz="2800" dirty="0"/>
              <a:t>Prove unawareness is consistent with strong notions of knowledge (like S4 or stronger).</a:t>
            </a:r>
          </a:p>
          <a:p>
            <a:pPr marL="514293" indent="-514293">
              <a:buFont typeface="+mj-lt"/>
              <a:buAutoNum type="arabicPeriod"/>
            </a:pPr>
            <a:r>
              <a:rPr lang="en-US" sz="2800" dirty="0"/>
              <a:t>Clear separation between syntax and semantics to facilitate applications.  </a:t>
            </a:r>
          </a:p>
        </p:txBody>
      </p:sp>
      <p:sp>
        <p:nvSpPr>
          <p:cNvPr id="4" name="Title 1"/>
          <p:cNvSpPr>
            <a:spLocks noGrp="1"/>
          </p:cNvSpPr>
          <p:nvPr>
            <p:ph type="title"/>
          </p:nvPr>
        </p:nvSpPr>
        <p:spPr>
          <a:xfrm>
            <a:off x="457200" y="274638"/>
            <a:ext cx="8229600" cy="1143000"/>
          </a:xfrm>
        </p:spPr>
        <p:txBody>
          <a:bodyPr/>
          <a:lstStyle/>
          <a:p>
            <a:r>
              <a:rPr lang="en-US" dirty="0" smtClean="0">
                <a:solidFill>
                  <a:srgbClr val="0000FF"/>
                </a:solidFill>
              </a:rPr>
              <a:t>Unawareness Structures</a:t>
            </a:r>
            <a:endParaRPr lang="en-US" dirty="0">
              <a:solidFill>
                <a:srgbClr val="0000FF"/>
              </a:solidFill>
            </a:endParaRPr>
          </a:p>
        </p:txBody>
      </p:sp>
    </p:spTree>
    <p:extLst>
      <p:ext uri="{BB962C8B-B14F-4D97-AF65-F5344CB8AC3E}">
        <p14:creationId xmlns:p14="http://schemas.microsoft.com/office/powerpoint/2010/main" val="44159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1568823"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644588"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68823"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68824" y="3429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9305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54941" y="2619376"/>
            <a:ext cx="204402" cy="255768"/>
          </a:xfrm>
          <a:prstGeom prst="rect">
            <a:avLst/>
          </a:prstGeom>
          <a:noFill/>
        </p:spPr>
        <p:txBody>
          <a:bodyPr wrap="none" lIns="55175" tIns="27587" rIns="55175" bIns="27587" rtlCol="0">
            <a:spAutoFit/>
          </a:bodyPr>
          <a:lstStyle/>
          <a:p>
            <a:r>
              <a:rPr lang="en-US" sz="1300" dirty="0"/>
              <a:t>1</a:t>
            </a:r>
          </a:p>
        </p:txBody>
      </p:sp>
      <p:sp>
        <p:nvSpPr>
          <p:cNvPr id="8" name="TextBox 7"/>
          <p:cNvSpPr txBox="1"/>
          <p:nvPr/>
        </p:nvSpPr>
        <p:spPr>
          <a:xfrm>
            <a:off x="1479177" y="3190876"/>
            <a:ext cx="204402" cy="255768"/>
          </a:xfrm>
          <a:prstGeom prst="rect">
            <a:avLst/>
          </a:prstGeom>
          <a:noFill/>
        </p:spPr>
        <p:txBody>
          <a:bodyPr wrap="none" lIns="55175" tIns="27587" rIns="55175" bIns="27587" rtlCol="0">
            <a:spAutoFit/>
          </a:bodyPr>
          <a:lstStyle/>
          <a:p>
            <a:r>
              <a:rPr lang="en-US" sz="1300" dirty="0"/>
              <a:t>2</a:t>
            </a:r>
          </a:p>
        </p:txBody>
      </p:sp>
      <p:sp>
        <p:nvSpPr>
          <p:cNvPr id="9" name="TextBox 8"/>
          <p:cNvSpPr txBox="1"/>
          <p:nvPr/>
        </p:nvSpPr>
        <p:spPr>
          <a:xfrm>
            <a:off x="268941"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10" name="TextBox 9"/>
          <p:cNvSpPr txBox="1"/>
          <p:nvPr/>
        </p:nvSpPr>
        <p:spPr>
          <a:xfrm>
            <a:off x="1353341" y="3969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11" name="TextBox 10"/>
          <p:cNvSpPr txBox="1"/>
          <p:nvPr/>
        </p:nvSpPr>
        <p:spPr>
          <a:xfrm>
            <a:off x="2465295" y="3969321"/>
            <a:ext cx="390350" cy="255768"/>
          </a:xfrm>
          <a:prstGeom prst="rect">
            <a:avLst/>
          </a:prstGeom>
          <a:noFill/>
        </p:spPr>
        <p:txBody>
          <a:bodyPr wrap="none" lIns="55175" tIns="27587" rIns="55175" bIns="27587" rtlCol="0">
            <a:spAutoFit/>
          </a:bodyPr>
          <a:lstStyle/>
          <a:p>
            <a:r>
              <a:rPr lang="en-US" sz="1300" dirty="0"/>
              <a:t>5, 6</a:t>
            </a:r>
          </a:p>
        </p:txBody>
      </p:sp>
      <p:sp>
        <p:nvSpPr>
          <p:cNvPr id="12" name="TextBox 11"/>
          <p:cNvSpPr txBox="1"/>
          <p:nvPr/>
        </p:nvSpPr>
        <p:spPr>
          <a:xfrm>
            <a:off x="3541059" y="3397821"/>
            <a:ext cx="390350" cy="255768"/>
          </a:xfrm>
          <a:prstGeom prst="rect">
            <a:avLst/>
          </a:prstGeom>
          <a:noFill/>
        </p:spPr>
        <p:txBody>
          <a:bodyPr wrap="none" lIns="55175" tIns="27587" rIns="55175" bIns="27587" rtlCol="0">
            <a:spAutoFit/>
          </a:bodyPr>
          <a:lstStyle/>
          <a:p>
            <a:r>
              <a:rPr lang="en-US" sz="1300" dirty="0"/>
              <a:t>1, 7</a:t>
            </a:r>
          </a:p>
        </p:txBody>
      </p:sp>
      <p:sp>
        <p:nvSpPr>
          <p:cNvPr id="13" name="Oval 12"/>
          <p:cNvSpPr/>
          <p:nvPr/>
        </p:nvSpPr>
        <p:spPr>
          <a:xfrm>
            <a:off x="1389530"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4" name="Oval 13"/>
          <p:cNvSpPr/>
          <p:nvPr/>
        </p:nvSpPr>
        <p:spPr>
          <a:xfrm>
            <a:off x="1344706"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5" name="Oval 14"/>
          <p:cNvSpPr/>
          <p:nvPr/>
        </p:nvSpPr>
        <p:spPr>
          <a:xfrm>
            <a:off x="26894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6" name="Oval 15"/>
          <p:cNvSpPr/>
          <p:nvPr/>
        </p:nvSpPr>
        <p:spPr>
          <a:xfrm>
            <a:off x="2420471"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7" name="Oval 16"/>
          <p:cNvSpPr/>
          <p:nvPr/>
        </p:nvSpPr>
        <p:spPr>
          <a:xfrm>
            <a:off x="3496235"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8" name="TextBox 17"/>
          <p:cNvSpPr txBox="1"/>
          <p:nvPr/>
        </p:nvSpPr>
        <p:spPr>
          <a:xfrm>
            <a:off x="1966961"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19" name="TextBox 18"/>
          <p:cNvSpPr txBox="1"/>
          <p:nvPr/>
        </p:nvSpPr>
        <p:spPr>
          <a:xfrm>
            <a:off x="3137647"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20" name="TextBox 19"/>
          <p:cNvSpPr txBox="1"/>
          <p:nvPr/>
        </p:nvSpPr>
        <p:spPr>
          <a:xfrm>
            <a:off x="851647"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21" name="TextBox 20"/>
          <p:cNvSpPr txBox="1"/>
          <p:nvPr/>
        </p:nvSpPr>
        <p:spPr>
          <a:xfrm>
            <a:off x="2084965"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22" name="TextBox 21"/>
          <p:cNvSpPr txBox="1"/>
          <p:nvPr/>
        </p:nvSpPr>
        <p:spPr>
          <a:xfrm>
            <a:off x="1568824" y="3619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cxnSp>
        <p:nvCxnSpPr>
          <p:cNvPr id="23" name="Straight Connector 22"/>
          <p:cNvCxnSpPr/>
          <p:nvPr/>
        </p:nvCxnSpPr>
        <p:spPr>
          <a:xfrm flipH="1">
            <a:off x="3720353"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96118" y="5143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20353"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44588" y="5715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06471" y="4905376"/>
            <a:ext cx="204402" cy="255768"/>
          </a:xfrm>
          <a:prstGeom prst="rect">
            <a:avLst/>
          </a:prstGeom>
          <a:noFill/>
        </p:spPr>
        <p:txBody>
          <a:bodyPr wrap="none" lIns="55175" tIns="27587" rIns="55175" bIns="27587" rtlCol="0">
            <a:spAutoFit/>
          </a:bodyPr>
          <a:lstStyle/>
          <a:p>
            <a:r>
              <a:rPr lang="en-US" sz="1300" dirty="0"/>
              <a:t>1</a:t>
            </a:r>
          </a:p>
        </p:txBody>
      </p:sp>
      <p:sp>
        <p:nvSpPr>
          <p:cNvPr id="28" name="TextBox 27"/>
          <p:cNvSpPr txBox="1"/>
          <p:nvPr/>
        </p:nvSpPr>
        <p:spPr>
          <a:xfrm>
            <a:off x="3630706" y="5476876"/>
            <a:ext cx="204402" cy="255768"/>
          </a:xfrm>
          <a:prstGeom prst="rect">
            <a:avLst/>
          </a:prstGeom>
          <a:noFill/>
        </p:spPr>
        <p:txBody>
          <a:bodyPr wrap="none" lIns="55175" tIns="27587" rIns="55175" bIns="27587" rtlCol="0">
            <a:spAutoFit/>
          </a:bodyPr>
          <a:lstStyle/>
          <a:p>
            <a:r>
              <a:rPr lang="en-US" sz="1300" dirty="0"/>
              <a:t>2</a:t>
            </a:r>
          </a:p>
        </p:txBody>
      </p:sp>
      <p:sp>
        <p:nvSpPr>
          <p:cNvPr id="29" name="TextBox 28"/>
          <p:cNvSpPr txBox="1"/>
          <p:nvPr/>
        </p:nvSpPr>
        <p:spPr>
          <a:xfrm>
            <a:off x="2420471" y="6255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30" name="TextBox 29"/>
          <p:cNvSpPr txBox="1"/>
          <p:nvPr/>
        </p:nvSpPr>
        <p:spPr>
          <a:xfrm>
            <a:off x="4616824" y="6255321"/>
            <a:ext cx="390350" cy="255768"/>
          </a:xfrm>
          <a:prstGeom prst="rect">
            <a:avLst/>
          </a:prstGeom>
          <a:noFill/>
        </p:spPr>
        <p:txBody>
          <a:bodyPr wrap="none" lIns="55175" tIns="27587" rIns="55175" bIns="27587" rtlCol="0">
            <a:spAutoFit/>
          </a:bodyPr>
          <a:lstStyle/>
          <a:p>
            <a:r>
              <a:rPr lang="en-US" sz="1300" dirty="0"/>
              <a:t>5, 6</a:t>
            </a:r>
          </a:p>
        </p:txBody>
      </p:sp>
      <p:sp>
        <p:nvSpPr>
          <p:cNvPr id="31" name="TextBox 30"/>
          <p:cNvSpPr txBox="1"/>
          <p:nvPr/>
        </p:nvSpPr>
        <p:spPr>
          <a:xfrm>
            <a:off x="5692589" y="5683821"/>
            <a:ext cx="390350" cy="255768"/>
          </a:xfrm>
          <a:prstGeom prst="rect">
            <a:avLst/>
          </a:prstGeom>
          <a:noFill/>
        </p:spPr>
        <p:txBody>
          <a:bodyPr wrap="none" lIns="55175" tIns="27587" rIns="55175" bIns="27587" rtlCol="0">
            <a:spAutoFit/>
          </a:bodyPr>
          <a:lstStyle/>
          <a:p>
            <a:r>
              <a:rPr lang="en-US" sz="1300" dirty="0"/>
              <a:t>1, 7</a:t>
            </a:r>
          </a:p>
        </p:txBody>
      </p:sp>
      <p:sp>
        <p:nvSpPr>
          <p:cNvPr id="32" name="Oval 31"/>
          <p:cNvSpPr/>
          <p:nvPr/>
        </p:nvSpPr>
        <p:spPr>
          <a:xfrm>
            <a:off x="2420471"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33" name="Oval 32"/>
          <p:cNvSpPr/>
          <p:nvPr/>
        </p:nvSpPr>
        <p:spPr>
          <a:xfrm>
            <a:off x="4572000" y="6191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34" name="Oval 33"/>
          <p:cNvSpPr/>
          <p:nvPr/>
        </p:nvSpPr>
        <p:spPr>
          <a:xfrm>
            <a:off x="5647765" y="5619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35" name="TextBox 34"/>
          <p:cNvSpPr txBox="1"/>
          <p:nvPr/>
        </p:nvSpPr>
        <p:spPr>
          <a:xfrm>
            <a:off x="4118490" y="5159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36" name="TextBox 35"/>
          <p:cNvSpPr txBox="1"/>
          <p:nvPr/>
        </p:nvSpPr>
        <p:spPr>
          <a:xfrm>
            <a:off x="5289176" y="5159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37" name="TextBox 36"/>
          <p:cNvSpPr txBox="1"/>
          <p:nvPr/>
        </p:nvSpPr>
        <p:spPr>
          <a:xfrm>
            <a:off x="3003176" y="5762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38" name="TextBox 37"/>
          <p:cNvSpPr txBox="1"/>
          <p:nvPr/>
        </p:nvSpPr>
        <p:spPr>
          <a:xfrm>
            <a:off x="4236494" y="5762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39" name="Oval 38"/>
          <p:cNvSpPr/>
          <p:nvPr/>
        </p:nvSpPr>
        <p:spPr>
          <a:xfrm>
            <a:off x="246529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0" name="Oval 39"/>
          <p:cNvSpPr/>
          <p:nvPr/>
        </p:nvSpPr>
        <p:spPr>
          <a:xfrm>
            <a:off x="4616824" y="6238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1" name="Oval 40"/>
          <p:cNvSpPr/>
          <p:nvPr/>
        </p:nvSpPr>
        <p:spPr>
          <a:xfrm>
            <a:off x="5692588" y="5667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2" name="Oval 41"/>
          <p:cNvSpPr/>
          <p:nvPr/>
        </p:nvSpPr>
        <p:spPr>
          <a:xfrm>
            <a:off x="4616824" y="4905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3" name="Oval 42"/>
          <p:cNvSpPr/>
          <p:nvPr/>
        </p:nvSpPr>
        <p:spPr>
          <a:xfrm>
            <a:off x="3496235" y="5476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44" name="Oval 43"/>
          <p:cNvSpPr/>
          <p:nvPr/>
        </p:nvSpPr>
        <p:spPr>
          <a:xfrm>
            <a:off x="1344706" y="3190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pic>
        <p:nvPicPr>
          <p:cNvPr id="45" name="Picture 4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033241" y="5159598"/>
            <a:ext cx="149193" cy="15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46" name="Straight Connector 45"/>
          <p:cNvCxnSpPr/>
          <p:nvPr/>
        </p:nvCxnSpPr>
        <p:spPr>
          <a:xfrm flipH="1">
            <a:off x="3720353"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96118" y="571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20353"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720353" y="1143000"/>
            <a:ext cx="0"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44588" y="1143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06471" y="333375"/>
            <a:ext cx="204402" cy="255768"/>
          </a:xfrm>
          <a:prstGeom prst="rect">
            <a:avLst/>
          </a:prstGeom>
          <a:noFill/>
        </p:spPr>
        <p:txBody>
          <a:bodyPr wrap="none" lIns="55175" tIns="27587" rIns="55175" bIns="27587" rtlCol="0">
            <a:spAutoFit/>
          </a:bodyPr>
          <a:lstStyle/>
          <a:p>
            <a:r>
              <a:rPr lang="en-US" sz="1300" dirty="0"/>
              <a:t>1</a:t>
            </a:r>
          </a:p>
        </p:txBody>
      </p:sp>
      <p:sp>
        <p:nvSpPr>
          <p:cNvPr id="52" name="TextBox 51"/>
          <p:cNvSpPr txBox="1"/>
          <p:nvPr/>
        </p:nvSpPr>
        <p:spPr>
          <a:xfrm>
            <a:off x="3630706" y="904876"/>
            <a:ext cx="204402" cy="255768"/>
          </a:xfrm>
          <a:prstGeom prst="rect">
            <a:avLst/>
          </a:prstGeom>
          <a:noFill/>
        </p:spPr>
        <p:txBody>
          <a:bodyPr wrap="none" lIns="55175" tIns="27587" rIns="55175" bIns="27587" rtlCol="0">
            <a:spAutoFit/>
          </a:bodyPr>
          <a:lstStyle/>
          <a:p>
            <a:r>
              <a:rPr lang="en-US" sz="1300" dirty="0"/>
              <a:t>2</a:t>
            </a:r>
          </a:p>
        </p:txBody>
      </p:sp>
      <p:sp>
        <p:nvSpPr>
          <p:cNvPr id="53" name="TextBox 52"/>
          <p:cNvSpPr txBox="1"/>
          <p:nvPr/>
        </p:nvSpPr>
        <p:spPr>
          <a:xfrm>
            <a:off x="2420471" y="1683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sp>
        <p:nvSpPr>
          <p:cNvPr id="54" name="TextBox 53"/>
          <p:cNvSpPr txBox="1"/>
          <p:nvPr/>
        </p:nvSpPr>
        <p:spPr>
          <a:xfrm>
            <a:off x="3504871" y="1683321"/>
            <a:ext cx="436838" cy="255768"/>
          </a:xfrm>
          <a:prstGeom prst="rect">
            <a:avLst/>
          </a:prstGeom>
          <a:noFill/>
        </p:spPr>
        <p:txBody>
          <a:bodyPr wrap="none" lIns="55175" tIns="27587" rIns="55175" bIns="27587" rtlCol="0">
            <a:spAutoFit/>
          </a:bodyPr>
          <a:lstStyle/>
          <a:p>
            <a:r>
              <a:rPr lang="en-US" sz="1300" dirty="0" smtClean="0"/>
              <a:t>0,10</a:t>
            </a:r>
            <a:endParaRPr lang="en-US" sz="1300" dirty="0"/>
          </a:p>
        </p:txBody>
      </p:sp>
      <p:sp>
        <p:nvSpPr>
          <p:cNvPr id="55" name="TextBox 54"/>
          <p:cNvSpPr txBox="1"/>
          <p:nvPr/>
        </p:nvSpPr>
        <p:spPr>
          <a:xfrm>
            <a:off x="4616824" y="1683321"/>
            <a:ext cx="390350" cy="255768"/>
          </a:xfrm>
          <a:prstGeom prst="rect">
            <a:avLst/>
          </a:prstGeom>
          <a:noFill/>
        </p:spPr>
        <p:txBody>
          <a:bodyPr wrap="none" lIns="55175" tIns="27587" rIns="55175" bIns="27587" rtlCol="0">
            <a:spAutoFit/>
          </a:bodyPr>
          <a:lstStyle/>
          <a:p>
            <a:r>
              <a:rPr lang="en-US" sz="1300" dirty="0"/>
              <a:t>5, 6</a:t>
            </a:r>
          </a:p>
        </p:txBody>
      </p:sp>
      <p:sp>
        <p:nvSpPr>
          <p:cNvPr id="56" name="TextBox 55"/>
          <p:cNvSpPr txBox="1"/>
          <p:nvPr/>
        </p:nvSpPr>
        <p:spPr>
          <a:xfrm>
            <a:off x="5692589" y="1111821"/>
            <a:ext cx="390350" cy="255768"/>
          </a:xfrm>
          <a:prstGeom prst="rect">
            <a:avLst/>
          </a:prstGeom>
          <a:noFill/>
        </p:spPr>
        <p:txBody>
          <a:bodyPr wrap="none" lIns="55175" tIns="27587" rIns="55175" bIns="27587" rtlCol="0">
            <a:spAutoFit/>
          </a:bodyPr>
          <a:lstStyle/>
          <a:p>
            <a:r>
              <a:rPr lang="en-US" sz="1300" dirty="0"/>
              <a:t>1, 7</a:t>
            </a:r>
          </a:p>
        </p:txBody>
      </p:sp>
      <p:sp>
        <p:nvSpPr>
          <p:cNvPr id="57" name="Oval 56"/>
          <p:cNvSpPr/>
          <p:nvPr/>
        </p:nvSpPr>
        <p:spPr>
          <a:xfrm>
            <a:off x="3541059"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8" name="Oval 57"/>
          <p:cNvSpPr/>
          <p:nvPr/>
        </p:nvSpPr>
        <p:spPr>
          <a:xfrm>
            <a:off x="5916706" y="381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59" name="TextBox 58"/>
          <p:cNvSpPr txBox="1"/>
          <p:nvPr/>
        </p:nvSpPr>
        <p:spPr>
          <a:xfrm>
            <a:off x="4118490" y="587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60" name="TextBox 59"/>
          <p:cNvSpPr txBox="1"/>
          <p:nvPr/>
        </p:nvSpPr>
        <p:spPr>
          <a:xfrm>
            <a:off x="5289176" y="587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61" name="TextBox 60"/>
          <p:cNvSpPr txBox="1"/>
          <p:nvPr/>
        </p:nvSpPr>
        <p:spPr>
          <a:xfrm>
            <a:off x="3003176" y="1190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62" name="TextBox 61"/>
          <p:cNvSpPr txBox="1"/>
          <p:nvPr/>
        </p:nvSpPr>
        <p:spPr>
          <a:xfrm>
            <a:off x="4236494" y="1190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sp>
        <p:nvSpPr>
          <p:cNvPr id="63" name="TextBox 62"/>
          <p:cNvSpPr txBox="1"/>
          <p:nvPr/>
        </p:nvSpPr>
        <p:spPr>
          <a:xfrm>
            <a:off x="3720353" y="1333501"/>
            <a:ext cx="313406" cy="255768"/>
          </a:xfrm>
          <a:prstGeom prst="rect">
            <a:avLst/>
          </a:prstGeom>
          <a:noFill/>
        </p:spPr>
        <p:txBody>
          <a:bodyPr wrap="none" lIns="55175" tIns="27587" rIns="55175" bIns="27587" rtlCol="0">
            <a:spAutoFit/>
          </a:bodyPr>
          <a:lstStyle/>
          <a:p>
            <a:r>
              <a:rPr lang="en-US" sz="1300" i="1" dirty="0"/>
              <a:t>m</a:t>
            </a:r>
            <a:r>
              <a:rPr lang="en-US" sz="1300" baseline="-25000" dirty="0"/>
              <a:t>2</a:t>
            </a:r>
          </a:p>
        </p:txBody>
      </p:sp>
      <p:pic>
        <p:nvPicPr>
          <p:cNvPr id="64" name="Picture 6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033205" y="587597"/>
            <a:ext cx="149266" cy="17440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65" name="Straight Connector 64"/>
          <p:cNvCxnSpPr/>
          <p:nvPr/>
        </p:nvCxnSpPr>
        <p:spPr>
          <a:xfrm>
            <a:off x="4796118" y="571500"/>
            <a:ext cx="1069137" cy="0"/>
          </a:xfrm>
          <a:prstGeom prst="line">
            <a:avLst/>
          </a:prstGeom>
          <a:ln>
            <a:solidFill>
              <a:srgbClr val="FF0000"/>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916706" y="445071"/>
            <a:ext cx="446456" cy="255768"/>
          </a:xfrm>
          <a:prstGeom prst="rect">
            <a:avLst/>
          </a:prstGeom>
          <a:noFill/>
        </p:spPr>
        <p:txBody>
          <a:bodyPr wrap="none" lIns="55175" tIns="27587" rIns="55175" bIns="27587" rtlCol="0">
            <a:spAutoFit/>
          </a:bodyPr>
          <a:lstStyle/>
          <a:p>
            <a:r>
              <a:rPr lang="en-US" sz="1300" dirty="0"/>
              <a:t>-1, 8</a:t>
            </a:r>
          </a:p>
        </p:txBody>
      </p:sp>
      <p:sp>
        <p:nvSpPr>
          <p:cNvPr id="67" name="TextBox 66"/>
          <p:cNvSpPr txBox="1"/>
          <p:nvPr/>
        </p:nvSpPr>
        <p:spPr>
          <a:xfrm>
            <a:off x="5244353" y="310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cxnSp>
        <p:nvCxnSpPr>
          <p:cNvPr id="68" name="Straight Connector 67"/>
          <p:cNvCxnSpPr/>
          <p:nvPr/>
        </p:nvCxnSpPr>
        <p:spPr>
          <a:xfrm flipH="1">
            <a:off x="6406579"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482344" y="28575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6579"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30815" y="3429000"/>
            <a:ext cx="1075765" cy="57150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392697" y="2619376"/>
            <a:ext cx="204402" cy="255768"/>
          </a:xfrm>
          <a:prstGeom prst="rect">
            <a:avLst/>
          </a:prstGeom>
          <a:noFill/>
        </p:spPr>
        <p:txBody>
          <a:bodyPr wrap="none" lIns="55175" tIns="27587" rIns="55175" bIns="27587" rtlCol="0">
            <a:spAutoFit/>
          </a:bodyPr>
          <a:lstStyle/>
          <a:p>
            <a:r>
              <a:rPr lang="en-US" sz="1300" dirty="0"/>
              <a:t>1</a:t>
            </a:r>
          </a:p>
        </p:txBody>
      </p:sp>
      <p:sp>
        <p:nvSpPr>
          <p:cNvPr id="73" name="TextBox 72"/>
          <p:cNvSpPr txBox="1"/>
          <p:nvPr/>
        </p:nvSpPr>
        <p:spPr>
          <a:xfrm>
            <a:off x="6316933" y="3190876"/>
            <a:ext cx="204402" cy="255768"/>
          </a:xfrm>
          <a:prstGeom prst="rect">
            <a:avLst/>
          </a:prstGeom>
          <a:noFill/>
        </p:spPr>
        <p:txBody>
          <a:bodyPr wrap="none" lIns="55175" tIns="27587" rIns="55175" bIns="27587" rtlCol="0">
            <a:spAutoFit/>
          </a:bodyPr>
          <a:lstStyle/>
          <a:p>
            <a:r>
              <a:rPr lang="en-US" sz="1300" dirty="0"/>
              <a:t>2</a:t>
            </a:r>
          </a:p>
        </p:txBody>
      </p:sp>
      <p:sp>
        <p:nvSpPr>
          <p:cNvPr id="74" name="TextBox 73"/>
          <p:cNvSpPr txBox="1"/>
          <p:nvPr/>
        </p:nvSpPr>
        <p:spPr>
          <a:xfrm>
            <a:off x="5106697" y="3969321"/>
            <a:ext cx="436838" cy="255768"/>
          </a:xfrm>
          <a:prstGeom prst="rect">
            <a:avLst/>
          </a:prstGeom>
          <a:noFill/>
        </p:spPr>
        <p:txBody>
          <a:bodyPr wrap="none" lIns="55175" tIns="27587" rIns="55175" bIns="27587" rtlCol="0">
            <a:spAutoFit/>
          </a:bodyPr>
          <a:lstStyle/>
          <a:p>
            <a:r>
              <a:rPr lang="en-US" sz="1300" dirty="0" smtClean="0"/>
              <a:t>10,5</a:t>
            </a:r>
            <a:endParaRPr lang="en-US" sz="1300" dirty="0"/>
          </a:p>
        </p:txBody>
      </p:sp>
      <p:pic>
        <p:nvPicPr>
          <p:cNvPr id="75" name="Picture 74"/>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866572" y="2873597"/>
            <a:ext cx="179472"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76" name="TextBox 75"/>
          <p:cNvSpPr txBox="1"/>
          <p:nvPr/>
        </p:nvSpPr>
        <p:spPr>
          <a:xfrm>
            <a:off x="7303050" y="3969321"/>
            <a:ext cx="390350" cy="255768"/>
          </a:xfrm>
          <a:prstGeom prst="rect">
            <a:avLst/>
          </a:prstGeom>
          <a:noFill/>
        </p:spPr>
        <p:txBody>
          <a:bodyPr wrap="none" lIns="55175" tIns="27587" rIns="55175" bIns="27587" rtlCol="0">
            <a:spAutoFit/>
          </a:bodyPr>
          <a:lstStyle/>
          <a:p>
            <a:r>
              <a:rPr lang="en-US" sz="1300" dirty="0"/>
              <a:t>5, 6</a:t>
            </a:r>
          </a:p>
        </p:txBody>
      </p:sp>
      <p:sp>
        <p:nvSpPr>
          <p:cNvPr id="77" name="TextBox 76"/>
          <p:cNvSpPr txBox="1"/>
          <p:nvPr/>
        </p:nvSpPr>
        <p:spPr>
          <a:xfrm>
            <a:off x="8378815" y="3397821"/>
            <a:ext cx="390350" cy="255768"/>
          </a:xfrm>
          <a:prstGeom prst="rect">
            <a:avLst/>
          </a:prstGeom>
          <a:noFill/>
        </p:spPr>
        <p:txBody>
          <a:bodyPr wrap="none" lIns="55175" tIns="27587" rIns="55175" bIns="27587" rtlCol="0">
            <a:spAutoFit/>
          </a:bodyPr>
          <a:lstStyle/>
          <a:p>
            <a:r>
              <a:rPr lang="en-US" sz="1300" dirty="0"/>
              <a:t>1, 7</a:t>
            </a:r>
          </a:p>
        </p:txBody>
      </p:sp>
      <p:sp>
        <p:nvSpPr>
          <p:cNvPr id="78" name="TextBox 77"/>
          <p:cNvSpPr txBox="1"/>
          <p:nvPr/>
        </p:nvSpPr>
        <p:spPr>
          <a:xfrm>
            <a:off x="6804717" y="287394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1</a:t>
            </a:r>
          </a:p>
        </p:txBody>
      </p:sp>
      <p:sp>
        <p:nvSpPr>
          <p:cNvPr id="79" name="TextBox 78"/>
          <p:cNvSpPr txBox="1"/>
          <p:nvPr/>
        </p:nvSpPr>
        <p:spPr>
          <a:xfrm>
            <a:off x="7975403" y="2873946"/>
            <a:ext cx="230050" cy="255768"/>
          </a:xfrm>
          <a:prstGeom prst="rect">
            <a:avLst/>
          </a:prstGeom>
          <a:noFill/>
        </p:spPr>
        <p:txBody>
          <a:bodyPr wrap="none" lIns="55175" tIns="27587" rIns="55175" bIns="27587" rtlCol="0">
            <a:spAutoFit/>
          </a:bodyPr>
          <a:lstStyle/>
          <a:p>
            <a:r>
              <a:rPr lang="en-US" sz="1300" i="1" dirty="0"/>
              <a:t>r</a:t>
            </a:r>
            <a:r>
              <a:rPr lang="en-US" sz="1300" baseline="-25000" dirty="0"/>
              <a:t>1</a:t>
            </a:r>
          </a:p>
        </p:txBody>
      </p:sp>
      <p:sp>
        <p:nvSpPr>
          <p:cNvPr id="80" name="TextBox 79"/>
          <p:cNvSpPr txBox="1"/>
          <p:nvPr/>
        </p:nvSpPr>
        <p:spPr>
          <a:xfrm>
            <a:off x="5689403" y="3476626"/>
            <a:ext cx="206005" cy="255768"/>
          </a:xfrm>
          <a:prstGeom prst="rect">
            <a:avLst/>
          </a:prstGeom>
          <a:noFill/>
        </p:spPr>
        <p:txBody>
          <a:bodyPr wrap="none" lIns="55175" tIns="27587" rIns="55175" bIns="27587" rtlCol="0">
            <a:spAutoFit/>
          </a:bodyPr>
          <a:lstStyle/>
          <a:p>
            <a:r>
              <a:rPr lang="en-US" sz="1300" b="1" dirty="0">
                <a:latin typeface="French Script MT" panose="03020402040607040605" pitchFamily="66" charset="0"/>
              </a:rPr>
              <a:t>l</a:t>
            </a:r>
            <a:r>
              <a:rPr lang="en-US" sz="1300" baseline="-25000" dirty="0"/>
              <a:t>2</a:t>
            </a:r>
          </a:p>
        </p:txBody>
      </p:sp>
      <p:sp>
        <p:nvSpPr>
          <p:cNvPr id="81" name="TextBox 80"/>
          <p:cNvSpPr txBox="1"/>
          <p:nvPr/>
        </p:nvSpPr>
        <p:spPr>
          <a:xfrm>
            <a:off x="6922720" y="3476626"/>
            <a:ext cx="230050" cy="255768"/>
          </a:xfrm>
          <a:prstGeom prst="rect">
            <a:avLst/>
          </a:prstGeom>
          <a:noFill/>
        </p:spPr>
        <p:txBody>
          <a:bodyPr wrap="none" lIns="55175" tIns="27587" rIns="55175" bIns="27587" rtlCol="0">
            <a:spAutoFit/>
          </a:bodyPr>
          <a:lstStyle/>
          <a:p>
            <a:r>
              <a:rPr lang="en-US" sz="1300" i="1" dirty="0"/>
              <a:t>r</a:t>
            </a:r>
            <a:r>
              <a:rPr lang="en-US" sz="1300" baseline="-25000" dirty="0"/>
              <a:t>2</a:t>
            </a:r>
          </a:p>
        </p:txBody>
      </p:sp>
      <p:pic>
        <p:nvPicPr>
          <p:cNvPr id="82" name="Picture 8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681894" y="2873597"/>
            <a:ext cx="224341" cy="174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83" name="Straight Connector 82"/>
          <p:cNvCxnSpPr/>
          <p:nvPr/>
        </p:nvCxnSpPr>
        <p:spPr>
          <a:xfrm>
            <a:off x="7482344" y="2857500"/>
            <a:ext cx="1069137"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602933" y="2731071"/>
            <a:ext cx="446456" cy="255768"/>
          </a:xfrm>
          <a:prstGeom prst="rect">
            <a:avLst/>
          </a:prstGeom>
          <a:noFill/>
        </p:spPr>
        <p:txBody>
          <a:bodyPr wrap="none" lIns="55175" tIns="27587" rIns="55175" bIns="27587" rtlCol="0">
            <a:spAutoFit/>
          </a:bodyPr>
          <a:lstStyle/>
          <a:p>
            <a:r>
              <a:rPr lang="en-US" sz="1300" dirty="0"/>
              <a:t>-1, 8</a:t>
            </a:r>
          </a:p>
        </p:txBody>
      </p:sp>
      <p:sp>
        <p:nvSpPr>
          <p:cNvPr id="85" name="TextBox 84"/>
          <p:cNvSpPr txBox="1"/>
          <p:nvPr/>
        </p:nvSpPr>
        <p:spPr>
          <a:xfrm>
            <a:off x="7930580" y="2596418"/>
            <a:ext cx="201196" cy="332712"/>
          </a:xfrm>
          <a:prstGeom prst="rect">
            <a:avLst/>
          </a:prstGeom>
          <a:noFill/>
        </p:spPr>
        <p:txBody>
          <a:bodyPr wrap="none" lIns="55175" tIns="27587" rIns="55175" bIns="27587" rtlCol="0">
            <a:spAutoFit/>
          </a:bodyPr>
          <a:lstStyle/>
          <a:p>
            <a:r>
              <a:rPr lang="en-US" dirty="0" smtClean="0">
                <a:solidFill>
                  <a:srgbClr val="FF0000"/>
                </a:solidFill>
              </a:rPr>
              <a:t>*</a:t>
            </a:r>
            <a:endParaRPr lang="en-US" dirty="0">
              <a:solidFill>
                <a:srgbClr val="FF0000"/>
              </a:solidFill>
            </a:endParaRPr>
          </a:p>
        </p:txBody>
      </p:sp>
      <p:sp>
        <p:nvSpPr>
          <p:cNvPr id="86" name="Oval 85"/>
          <p:cNvSpPr/>
          <p:nvPr/>
        </p:nvSpPr>
        <p:spPr>
          <a:xfrm>
            <a:off x="8606118" y="266700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87" name="Oval 86"/>
          <p:cNvSpPr/>
          <p:nvPr/>
        </p:nvSpPr>
        <p:spPr>
          <a:xfrm>
            <a:off x="7306235"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88" name="Oval 87"/>
          <p:cNvSpPr/>
          <p:nvPr/>
        </p:nvSpPr>
        <p:spPr>
          <a:xfrm>
            <a:off x="8382000"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89" name="Oval 88"/>
          <p:cNvSpPr/>
          <p:nvPr/>
        </p:nvSpPr>
        <p:spPr>
          <a:xfrm>
            <a:off x="8650941" y="2714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0" name="Oval 89"/>
          <p:cNvSpPr/>
          <p:nvPr/>
        </p:nvSpPr>
        <p:spPr>
          <a:xfrm>
            <a:off x="730623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1" name="Oval 90"/>
          <p:cNvSpPr/>
          <p:nvPr/>
        </p:nvSpPr>
        <p:spPr>
          <a:xfrm>
            <a:off x="5154706"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2" name="Oval 91"/>
          <p:cNvSpPr/>
          <p:nvPr/>
        </p:nvSpPr>
        <p:spPr>
          <a:xfrm>
            <a:off x="3496235" y="90487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3" name="Oval 92"/>
          <p:cNvSpPr/>
          <p:nvPr/>
        </p:nvSpPr>
        <p:spPr>
          <a:xfrm>
            <a:off x="2420471" y="157162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4" name="Oval 93"/>
          <p:cNvSpPr/>
          <p:nvPr/>
        </p:nvSpPr>
        <p:spPr>
          <a:xfrm>
            <a:off x="3496235" y="1619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5" name="Oval 94"/>
          <p:cNvSpPr/>
          <p:nvPr/>
        </p:nvSpPr>
        <p:spPr>
          <a:xfrm>
            <a:off x="4572000" y="1619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6" name="Oval 95"/>
          <p:cNvSpPr/>
          <p:nvPr/>
        </p:nvSpPr>
        <p:spPr>
          <a:xfrm>
            <a:off x="5647765" y="1000125"/>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7" name="Oval 96"/>
          <p:cNvSpPr/>
          <p:nvPr/>
        </p:nvSpPr>
        <p:spPr>
          <a:xfrm>
            <a:off x="5109883"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8" name="Oval 97"/>
          <p:cNvSpPr/>
          <p:nvPr/>
        </p:nvSpPr>
        <p:spPr>
          <a:xfrm>
            <a:off x="7261412" y="3905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99" name="Oval 98"/>
          <p:cNvSpPr/>
          <p:nvPr/>
        </p:nvSpPr>
        <p:spPr>
          <a:xfrm>
            <a:off x="8337177" y="33337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0" name="Oval 99"/>
          <p:cNvSpPr/>
          <p:nvPr/>
        </p:nvSpPr>
        <p:spPr>
          <a:xfrm>
            <a:off x="2465294" y="161925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1" name="Oval 100"/>
          <p:cNvSpPr/>
          <p:nvPr/>
        </p:nvSpPr>
        <p:spPr>
          <a:xfrm>
            <a:off x="4616824" y="1666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2" name="Oval 101"/>
          <p:cNvSpPr/>
          <p:nvPr/>
        </p:nvSpPr>
        <p:spPr>
          <a:xfrm>
            <a:off x="5692588" y="1047750"/>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3" name="Oval 102"/>
          <p:cNvSpPr/>
          <p:nvPr/>
        </p:nvSpPr>
        <p:spPr>
          <a:xfrm>
            <a:off x="5961530" y="42862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4" name="Oval 103"/>
          <p:cNvSpPr/>
          <p:nvPr/>
        </p:nvSpPr>
        <p:spPr>
          <a:xfrm>
            <a:off x="4616824" y="333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5" name="Oval 104"/>
          <p:cNvSpPr/>
          <p:nvPr/>
        </p:nvSpPr>
        <p:spPr>
          <a:xfrm>
            <a:off x="6185647" y="3143250"/>
            <a:ext cx="448235" cy="42862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6" name="Oval 105"/>
          <p:cNvSpPr/>
          <p:nvPr/>
        </p:nvSpPr>
        <p:spPr>
          <a:xfrm>
            <a:off x="2465294" y="2619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7" name="Oval 106"/>
          <p:cNvSpPr/>
          <p:nvPr/>
        </p:nvSpPr>
        <p:spPr>
          <a:xfrm>
            <a:off x="3541059" y="33813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8" name="Oval 107"/>
          <p:cNvSpPr/>
          <p:nvPr/>
        </p:nvSpPr>
        <p:spPr>
          <a:xfrm>
            <a:off x="2465294"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sp>
        <p:nvSpPr>
          <p:cNvPr id="109" name="Oval 108"/>
          <p:cNvSpPr/>
          <p:nvPr/>
        </p:nvSpPr>
        <p:spPr>
          <a:xfrm>
            <a:off x="313765" y="3952875"/>
            <a:ext cx="358588" cy="3333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5175" tIns="27587" rIns="55175" bIns="27587" rtlCol="0" anchor="ctr"/>
          <a:lstStyle/>
          <a:p>
            <a:pPr algn="ctr"/>
            <a:endParaRPr lang="en-US" sz="1300"/>
          </a:p>
        </p:txBody>
      </p:sp>
      <p:cxnSp>
        <p:nvCxnSpPr>
          <p:cNvPr id="110" name="Straight Connector 109"/>
          <p:cNvCxnSpPr/>
          <p:nvPr/>
        </p:nvCxnSpPr>
        <p:spPr bwMode="auto">
          <a:xfrm>
            <a:off x="3722275" y="5785839"/>
            <a:ext cx="980029" cy="525071"/>
          </a:xfrm>
          <a:prstGeom prst="line">
            <a:avLst/>
          </a:prstGeom>
          <a:noFill/>
          <a:ln w="25400" cap="flat" cmpd="sng" algn="ctr">
            <a:solidFill>
              <a:srgbClr val="FFC000"/>
            </a:solidFill>
            <a:prstDash val="solid"/>
            <a:round/>
            <a:headEnd type="none" w="med" len="med"/>
            <a:tailEnd type="none" w="med" len="med"/>
          </a:ln>
          <a:effectLst/>
        </p:spPr>
      </p:cxnSp>
      <p:cxnSp>
        <p:nvCxnSpPr>
          <p:cNvPr id="111" name="Straight Connector 110"/>
          <p:cNvCxnSpPr/>
          <p:nvPr/>
        </p:nvCxnSpPr>
        <p:spPr bwMode="auto">
          <a:xfrm flipH="1">
            <a:off x="3748537" y="5197744"/>
            <a:ext cx="1054704" cy="542715"/>
          </a:xfrm>
          <a:prstGeom prst="line">
            <a:avLst/>
          </a:prstGeom>
          <a:noFill/>
          <a:ln w="25400" cap="flat" cmpd="sng" algn="ctr">
            <a:solidFill>
              <a:srgbClr val="FFC000"/>
            </a:solidFill>
            <a:prstDash val="solid"/>
            <a:round/>
            <a:headEnd type="none" w="med" len="med"/>
            <a:tailEnd type="none" w="med" len="med"/>
          </a:ln>
          <a:effectLst/>
        </p:spPr>
      </p:cxnSp>
      <p:cxnSp>
        <p:nvCxnSpPr>
          <p:cNvPr id="112" name="Straight Connector 111"/>
          <p:cNvCxnSpPr/>
          <p:nvPr/>
        </p:nvCxnSpPr>
        <p:spPr bwMode="auto">
          <a:xfrm>
            <a:off x="1519372" y="3481651"/>
            <a:ext cx="0" cy="487670"/>
          </a:xfrm>
          <a:prstGeom prst="line">
            <a:avLst/>
          </a:prstGeom>
          <a:noFill/>
          <a:ln w="25400" cap="flat" cmpd="sng" algn="ctr">
            <a:solidFill>
              <a:srgbClr val="FFC000"/>
            </a:solidFill>
            <a:prstDash val="solid"/>
            <a:round/>
            <a:headEnd type="none" w="med" len="med"/>
            <a:tailEnd type="none" w="med" len="med"/>
          </a:ln>
          <a:effectLst/>
        </p:spPr>
      </p:cxnSp>
      <p:cxnSp>
        <p:nvCxnSpPr>
          <p:cNvPr id="113" name="Straight Connector 112"/>
          <p:cNvCxnSpPr>
            <a:endCxn id="107" idx="1"/>
          </p:cNvCxnSpPr>
          <p:nvPr/>
        </p:nvCxnSpPr>
        <p:spPr bwMode="auto">
          <a:xfrm>
            <a:off x="2638986" y="2935721"/>
            <a:ext cx="954587" cy="494476"/>
          </a:xfrm>
          <a:prstGeom prst="line">
            <a:avLst/>
          </a:prstGeom>
          <a:noFill/>
          <a:ln w="25400" cap="flat" cmpd="sng" algn="ctr">
            <a:solidFill>
              <a:srgbClr val="FFC000"/>
            </a:solidFill>
            <a:prstDash val="solid"/>
            <a:round/>
            <a:headEnd type="none" w="med" len="med"/>
            <a:tailEnd type="none" w="med" len="med"/>
          </a:ln>
          <a:effectLst/>
        </p:spPr>
      </p:cxnSp>
      <p:cxnSp>
        <p:nvCxnSpPr>
          <p:cNvPr id="114" name="Straight Connector 113"/>
          <p:cNvCxnSpPr/>
          <p:nvPr/>
        </p:nvCxnSpPr>
        <p:spPr bwMode="auto">
          <a:xfrm flipH="1">
            <a:off x="6455682" y="2903929"/>
            <a:ext cx="1054704" cy="542715"/>
          </a:xfrm>
          <a:prstGeom prst="line">
            <a:avLst/>
          </a:prstGeom>
          <a:noFill/>
          <a:ln w="25400" cap="flat" cmpd="sng" algn="ctr">
            <a:solidFill>
              <a:srgbClr val="FFC000"/>
            </a:solidFill>
            <a:prstDash val="solid"/>
            <a:round/>
            <a:headEnd type="none" w="med" len="med"/>
            <a:tailEnd type="none" w="med" len="med"/>
          </a:ln>
          <a:effectLst/>
        </p:spPr>
      </p:cxnSp>
      <p:cxnSp>
        <p:nvCxnSpPr>
          <p:cNvPr id="115" name="Straight Connector 114"/>
          <p:cNvCxnSpPr/>
          <p:nvPr/>
        </p:nvCxnSpPr>
        <p:spPr bwMode="auto">
          <a:xfrm>
            <a:off x="6412668" y="3507555"/>
            <a:ext cx="980029" cy="525071"/>
          </a:xfrm>
          <a:prstGeom prst="line">
            <a:avLst/>
          </a:prstGeom>
          <a:noFill/>
          <a:ln w="25400" cap="flat" cmpd="sng" algn="ctr">
            <a:solidFill>
              <a:srgbClr val="FFC000"/>
            </a:solidFill>
            <a:prstDash val="solid"/>
            <a:round/>
            <a:headEnd type="none" w="med" len="med"/>
            <a:tailEnd type="none" w="med" len="med"/>
          </a:ln>
          <a:effectLst/>
        </p:spPr>
      </p:cxnSp>
      <p:cxnSp>
        <p:nvCxnSpPr>
          <p:cNvPr id="116" name="Straight Connector 115"/>
          <p:cNvCxnSpPr/>
          <p:nvPr/>
        </p:nvCxnSpPr>
        <p:spPr bwMode="auto">
          <a:xfrm>
            <a:off x="3676876" y="1202559"/>
            <a:ext cx="0" cy="487670"/>
          </a:xfrm>
          <a:prstGeom prst="line">
            <a:avLst/>
          </a:prstGeom>
          <a:noFill/>
          <a:ln w="25400" cap="flat" cmpd="sng" algn="ctr">
            <a:solidFill>
              <a:srgbClr val="FFC000"/>
            </a:solidFill>
            <a:prstDash val="solid"/>
            <a:round/>
            <a:headEnd type="none" w="med" len="med"/>
            <a:tailEnd type="none" w="med" len="med"/>
          </a:ln>
          <a:effectLst/>
        </p:spPr>
      </p:cxnSp>
      <p:cxnSp>
        <p:nvCxnSpPr>
          <p:cNvPr id="117" name="Straight Connector 116"/>
          <p:cNvCxnSpPr/>
          <p:nvPr/>
        </p:nvCxnSpPr>
        <p:spPr bwMode="auto">
          <a:xfrm>
            <a:off x="4802662" y="644214"/>
            <a:ext cx="965092" cy="498786"/>
          </a:xfrm>
          <a:prstGeom prst="line">
            <a:avLst/>
          </a:prstGeom>
          <a:noFill/>
          <a:ln w="254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16037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up)">
                                      <p:cBhvr>
                                        <p:cTn id="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Consider extensive-form games with </a:t>
            </a:r>
            <a:r>
              <a:rPr lang="en-US" dirty="0" err="1" smtClean="0"/>
              <a:t>unawarenes</a:t>
            </a:r>
            <a:r>
              <a:rPr lang="en-US" dirty="0" smtClean="0"/>
              <a:t> a la Heifetz, Meier, </a:t>
            </a:r>
            <a:r>
              <a:rPr lang="en-US" dirty="0" err="1" smtClean="0"/>
              <a:t>Schipper</a:t>
            </a:r>
            <a:r>
              <a:rPr lang="en-US" dirty="0" smtClean="0"/>
              <a:t> (2013) with the stronger properties of unawareness. </a:t>
            </a:r>
          </a:p>
          <a:p>
            <a:r>
              <a:rPr lang="en-US" dirty="0" smtClean="0"/>
              <a:t>Require additionally that the set of trees is a lattice. </a:t>
            </a:r>
          </a:p>
          <a:p>
            <a:r>
              <a:rPr lang="en-US" dirty="0" smtClean="0"/>
              <a:t>Devise information sets also at terminal nodes. </a:t>
            </a:r>
          </a:p>
          <a:p>
            <a:pPr marL="0" indent="0">
              <a:buNone/>
            </a:pPr>
            <a:endParaRPr lang="en-US" dirty="0"/>
          </a:p>
        </p:txBody>
      </p:sp>
    </p:spTree>
    <p:extLst>
      <p:ext uri="{BB962C8B-B14F-4D97-AF65-F5344CB8AC3E}">
        <p14:creationId xmlns:p14="http://schemas.microsoft.com/office/powerpoint/2010/main" val="1869897790"/>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Self-confirming equilibrium</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sz="2800" dirty="0" smtClean="0"/>
              <a:t>Profile of behavioral strategies satisfying: For each player</a:t>
            </a:r>
          </a:p>
          <a:p>
            <a:pPr marL="0" indent="0">
              <a:buNone/>
            </a:pPr>
            <a:r>
              <a:rPr lang="en-US" sz="2800" dirty="0" smtClean="0">
                <a:solidFill>
                  <a:srgbClr val="FF0000"/>
                </a:solidFill>
              </a:rPr>
              <a:t>(0) awareness is self-confirming (i.e. constant) along the path(s)</a:t>
            </a:r>
          </a:p>
          <a:p>
            <a:pPr marL="571500" indent="-571500">
              <a:buAutoNum type="romanLcParenBoth"/>
            </a:pPr>
            <a:r>
              <a:rPr lang="en-US" sz="2800" dirty="0"/>
              <a:t>i</a:t>
            </a:r>
            <a:r>
              <a:rPr lang="en-US" sz="2800" dirty="0" smtClean="0"/>
              <a:t>s rational along the path(s)</a:t>
            </a:r>
          </a:p>
          <a:p>
            <a:pPr marL="571500" indent="-571500">
              <a:buAutoNum type="romanLcParenBoth"/>
            </a:pPr>
            <a:r>
              <a:rPr lang="en-US" sz="2800" dirty="0"/>
              <a:t>b</a:t>
            </a:r>
            <a:r>
              <a:rPr lang="en-US" sz="2800" dirty="0" smtClean="0"/>
              <a:t>eliefs are self-confirming (constant and correct) along the path(s)</a:t>
            </a:r>
          </a:p>
          <a:p>
            <a:pPr marL="0" indent="0">
              <a:buNone/>
            </a:pPr>
            <a:endParaRPr lang="en-US" sz="2800" dirty="0"/>
          </a:p>
          <a:p>
            <a:pPr marL="0" indent="0">
              <a:buNone/>
            </a:pPr>
            <a:endParaRPr lang="en-US" sz="2000" dirty="0"/>
          </a:p>
        </p:txBody>
      </p:sp>
    </p:spTree>
    <p:extLst>
      <p:ext uri="{BB962C8B-B14F-4D97-AF65-F5344CB8AC3E}">
        <p14:creationId xmlns:p14="http://schemas.microsoft.com/office/powerpoint/2010/main" val="1105774173"/>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00FF"/>
                </a:solidFill>
              </a:rPr>
              <a:t>Mutual knowledge of no changes of awareness?</a:t>
            </a:r>
            <a:endParaRPr lang="en-US" sz="3600" dirty="0">
              <a:solidFill>
                <a:srgbClr val="0000FF"/>
              </a:solidFill>
            </a:endParaRPr>
          </a:p>
        </p:txBody>
      </p:sp>
      <p:sp>
        <p:nvSpPr>
          <p:cNvPr id="3" name="Content Placeholder 2"/>
          <p:cNvSpPr>
            <a:spLocks noGrp="1"/>
          </p:cNvSpPr>
          <p:nvPr>
            <p:ph idx="1"/>
          </p:nvPr>
        </p:nvSpPr>
        <p:spPr/>
        <p:txBody>
          <a:bodyPr/>
          <a:lstStyle/>
          <a:p>
            <a:pPr marL="0" indent="0">
              <a:buNone/>
            </a:pPr>
            <a:r>
              <a:rPr lang="en-US" b="1" dirty="0" smtClean="0"/>
              <a:t>Lemma: </a:t>
            </a:r>
            <a:r>
              <a:rPr lang="en-US" dirty="0" smtClean="0"/>
              <a:t>No change of awareness for each player implies “mutual knowledge” of no change of awareness.</a:t>
            </a:r>
          </a:p>
          <a:p>
            <a:pPr marL="0" indent="0">
              <a:buNone/>
            </a:pPr>
            <a:endParaRPr lang="en-US" dirty="0"/>
          </a:p>
          <a:p>
            <a:pPr marL="0" indent="0">
              <a:buNone/>
            </a:pPr>
            <a:r>
              <a:rPr lang="en-US" dirty="0" smtClean="0"/>
              <a:t>Proof: Follows from complete lattice of trees and conditions on info. </a:t>
            </a:r>
            <a:r>
              <a:rPr lang="en-US" dirty="0"/>
              <a:t>s</a:t>
            </a:r>
            <a:r>
              <a:rPr lang="en-US" dirty="0" smtClean="0"/>
              <a:t>ets. </a:t>
            </a:r>
            <a:endParaRPr lang="en-US" dirty="0"/>
          </a:p>
        </p:txBody>
      </p:sp>
    </p:spTree>
    <p:extLst>
      <p:ext uri="{BB962C8B-B14F-4D97-AF65-F5344CB8AC3E}">
        <p14:creationId xmlns:p14="http://schemas.microsoft.com/office/powerpoint/2010/main" val="1451036662"/>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FF"/>
                </a:solidFill>
              </a:rPr>
              <a:t>Existence of </a:t>
            </a:r>
            <a:r>
              <a:rPr lang="en-US" sz="3600" dirty="0">
                <a:solidFill>
                  <a:srgbClr val="0000FF"/>
                </a:solidFill>
              </a:rPr>
              <a:t>s</a:t>
            </a:r>
            <a:r>
              <a:rPr lang="en-US" sz="3600" dirty="0" smtClean="0">
                <a:solidFill>
                  <a:srgbClr val="0000FF"/>
                </a:solidFill>
              </a:rPr>
              <a:t>elf-confirming equilibrium</a:t>
            </a:r>
            <a:endParaRPr lang="en-US" sz="3600" dirty="0">
              <a:solidFill>
                <a:srgbClr val="0000FF"/>
              </a:solidFill>
            </a:endParaRPr>
          </a:p>
        </p:txBody>
      </p:sp>
      <p:sp>
        <p:nvSpPr>
          <p:cNvPr id="3" name="Content Placeholder 2"/>
          <p:cNvSpPr>
            <a:spLocks noGrp="1"/>
          </p:cNvSpPr>
          <p:nvPr>
            <p:ph idx="1"/>
          </p:nvPr>
        </p:nvSpPr>
        <p:spPr>
          <a:xfrm>
            <a:off x="457200" y="1364665"/>
            <a:ext cx="8229600" cy="4525963"/>
          </a:xfrm>
        </p:spPr>
        <p:txBody>
          <a:bodyPr/>
          <a:lstStyle/>
          <a:p>
            <a:r>
              <a:rPr lang="en-US" sz="2800" dirty="0"/>
              <a:t>e</a:t>
            </a:r>
            <a:r>
              <a:rPr lang="en-US" sz="2800" dirty="0" smtClean="0"/>
              <a:t>xists in standard games</a:t>
            </a:r>
          </a:p>
          <a:p>
            <a:r>
              <a:rPr lang="en-US" sz="2800" dirty="0"/>
              <a:t>o</a:t>
            </a:r>
            <a:r>
              <a:rPr lang="en-US" sz="2800" dirty="0" smtClean="0"/>
              <a:t>ften fails in games with unawareness (because of changes of awareness implied by rational play)</a:t>
            </a:r>
          </a:p>
          <a:p>
            <a:endParaRPr lang="en-US" sz="2800" dirty="0" smtClean="0"/>
          </a:p>
          <a:p>
            <a:pPr marL="0" indent="0">
              <a:buNone/>
            </a:pPr>
            <a:r>
              <a:rPr lang="en-US" sz="2800" dirty="0" smtClean="0"/>
              <a:t>A game is a </a:t>
            </a:r>
            <a:r>
              <a:rPr lang="en-US" sz="2800" i="1" dirty="0" smtClean="0"/>
              <a:t>self-confirming game </a:t>
            </a:r>
            <a:r>
              <a:rPr lang="en-US" sz="2800" dirty="0" smtClean="0"/>
              <a:t>if it possesses a self-confirming equilibrium. </a:t>
            </a:r>
          </a:p>
          <a:p>
            <a:pPr marL="0" indent="0">
              <a:buNone/>
            </a:pPr>
            <a:endParaRPr lang="en-US" sz="2800" dirty="0" smtClean="0"/>
          </a:p>
          <a:p>
            <a:pPr marL="0" indent="0">
              <a:buNone/>
            </a:pPr>
            <a:r>
              <a:rPr lang="en-US" sz="2800" b="1" dirty="0" smtClean="0"/>
              <a:t>Remark: </a:t>
            </a:r>
            <a:r>
              <a:rPr lang="en-US" sz="2800" dirty="0" smtClean="0"/>
              <a:t>Every game with common constant awareness is a self-confirming game. Converse is false. </a:t>
            </a:r>
          </a:p>
        </p:txBody>
      </p:sp>
    </p:spTree>
    <p:extLst>
      <p:ext uri="{BB962C8B-B14F-4D97-AF65-F5344CB8AC3E}">
        <p14:creationId xmlns:p14="http://schemas.microsoft.com/office/powerpoint/2010/main" val="4136020329"/>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Discovered version</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Given an extensive-form game with unawareness and a strategy profile, the discovered version is defined by</a:t>
            </a:r>
          </a:p>
          <a:p>
            <a:r>
              <a:rPr lang="en-US" dirty="0" smtClean="0"/>
              <a:t>the same set of players, same lattice of trees, the same player function, same payoffs</a:t>
            </a:r>
          </a:p>
          <a:p>
            <a:r>
              <a:rPr lang="en-US" dirty="0" smtClean="0"/>
              <a:t>“updated” information sets:</a:t>
            </a:r>
            <a:endParaRPr lang="en-US" dirty="0"/>
          </a:p>
        </p:txBody>
      </p:sp>
    </p:spTree>
    <p:extLst>
      <p:ext uri="{BB962C8B-B14F-4D97-AF65-F5344CB8AC3E}">
        <p14:creationId xmlns:p14="http://schemas.microsoft.com/office/powerpoint/2010/main" val="54908473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flipH="1">
            <a:off x="360196" y="449802"/>
            <a:ext cx="808760" cy="658545"/>
          </a:xfrm>
          <a:prstGeom prst="line">
            <a:avLst/>
          </a:prstGeom>
          <a:noFill/>
          <a:ln w="25400" cap="flat" cmpd="sng" algn="ctr">
            <a:solidFill>
              <a:schemeClr val="tx1"/>
            </a:solidFill>
            <a:prstDash val="solid"/>
            <a:round/>
            <a:headEnd type="oval" w="med" len="med"/>
            <a:tailEnd type="oval" w="med" len="med"/>
          </a:ln>
          <a:effectLst/>
        </p:spPr>
      </p:cxnSp>
      <p:cxnSp>
        <p:nvCxnSpPr>
          <p:cNvPr id="88" name="Straight Connector 87"/>
          <p:cNvCxnSpPr/>
          <p:nvPr/>
        </p:nvCxnSpPr>
        <p:spPr bwMode="auto">
          <a:xfrm flipH="1">
            <a:off x="803542" y="44980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89" name="Straight Connector 88"/>
          <p:cNvCxnSpPr/>
          <p:nvPr/>
        </p:nvCxnSpPr>
        <p:spPr bwMode="auto">
          <a:xfrm>
            <a:off x="1168955" y="44980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90" name="Straight Connector 89"/>
          <p:cNvCxnSpPr/>
          <p:nvPr/>
        </p:nvCxnSpPr>
        <p:spPr bwMode="auto">
          <a:xfrm flipH="1" flipV="1">
            <a:off x="1168960" y="44980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05536" name="TextBox 105535"/>
          <p:cNvSpPr txBox="1"/>
          <p:nvPr/>
        </p:nvSpPr>
        <p:spPr>
          <a:xfrm>
            <a:off x="1037717" y="80571"/>
            <a:ext cx="261610" cy="369332"/>
          </a:xfrm>
          <a:prstGeom prst="rect">
            <a:avLst/>
          </a:prstGeom>
          <a:noFill/>
        </p:spPr>
        <p:txBody>
          <a:bodyPr wrap="none" rtlCol="0">
            <a:spAutoFit/>
          </a:bodyPr>
          <a:lstStyle/>
          <a:p>
            <a:r>
              <a:rPr lang="en-US" b="1" dirty="0" smtClean="0"/>
              <a:t>:</a:t>
            </a:r>
          </a:p>
        </p:txBody>
      </p:sp>
      <p:sp>
        <p:nvSpPr>
          <p:cNvPr id="10" name="TextBox 9"/>
          <p:cNvSpPr txBox="1"/>
          <p:nvPr/>
        </p:nvSpPr>
        <p:spPr>
          <a:xfrm>
            <a:off x="180360" y="85696"/>
            <a:ext cx="623182" cy="369332"/>
          </a:xfrm>
          <a:prstGeom prst="rect">
            <a:avLst/>
          </a:prstGeom>
          <a:noFill/>
        </p:spPr>
        <p:txBody>
          <a:bodyPr wrap="square" rtlCol="0">
            <a:spAutoFit/>
          </a:bodyPr>
          <a:lstStyle/>
          <a:p>
            <a:r>
              <a:rPr lang="en-US" dirty="0" smtClean="0">
                <a:latin typeface="cmmi10"/>
              </a:rPr>
              <a:t>T</a:t>
            </a:r>
            <a:r>
              <a:rPr lang="en-US" i="1" baseline="30000" dirty="0" smtClean="0">
                <a:latin typeface="cmmi10"/>
              </a:rPr>
              <a:t>5</a:t>
            </a:r>
            <a:endParaRPr lang="en-US" i="1" baseline="30000" dirty="0">
              <a:latin typeface="cmmi10"/>
            </a:endParaRPr>
          </a:p>
        </p:txBody>
      </p:sp>
      <p:cxnSp>
        <p:nvCxnSpPr>
          <p:cNvPr id="116" name="Straight Connector 115"/>
          <p:cNvCxnSpPr/>
          <p:nvPr/>
        </p:nvCxnSpPr>
        <p:spPr bwMode="auto">
          <a:xfrm flipH="1">
            <a:off x="2341456" y="435942"/>
            <a:ext cx="808760" cy="658545"/>
          </a:xfrm>
          <a:prstGeom prst="line">
            <a:avLst/>
          </a:prstGeom>
          <a:noFill/>
          <a:ln w="25400" cap="flat" cmpd="sng" algn="ctr">
            <a:solidFill>
              <a:schemeClr val="tx1"/>
            </a:solidFill>
            <a:prstDash val="solid"/>
            <a:round/>
            <a:headEnd type="oval" w="med" len="med"/>
            <a:tailEnd type="oval" w="med" len="med"/>
          </a:ln>
          <a:effectLst/>
        </p:spPr>
      </p:cxnSp>
      <p:cxnSp>
        <p:nvCxnSpPr>
          <p:cNvPr id="117" name="Straight Connector 116"/>
          <p:cNvCxnSpPr/>
          <p:nvPr/>
        </p:nvCxnSpPr>
        <p:spPr bwMode="auto">
          <a:xfrm flipH="1">
            <a:off x="2784802" y="43594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18" name="Straight Connector 117"/>
          <p:cNvCxnSpPr/>
          <p:nvPr/>
        </p:nvCxnSpPr>
        <p:spPr bwMode="auto">
          <a:xfrm>
            <a:off x="3150215" y="43594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19" name="Straight Connector 118"/>
          <p:cNvCxnSpPr/>
          <p:nvPr/>
        </p:nvCxnSpPr>
        <p:spPr bwMode="auto">
          <a:xfrm flipH="1" flipV="1">
            <a:off x="3150220" y="43594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20" name="TextBox 119"/>
          <p:cNvSpPr txBox="1"/>
          <p:nvPr/>
        </p:nvSpPr>
        <p:spPr>
          <a:xfrm>
            <a:off x="3018977" y="66711"/>
            <a:ext cx="261610" cy="369332"/>
          </a:xfrm>
          <a:prstGeom prst="rect">
            <a:avLst/>
          </a:prstGeom>
          <a:noFill/>
        </p:spPr>
        <p:txBody>
          <a:bodyPr wrap="none" rtlCol="0">
            <a:spAutoFit/>
          </a:bodyPr>
          <a:lstStyle/>
          <a:p>
            <a:r>
              <a:rPr lang="en-US" b="1" dirty="0" smtClean="0"/>
              <a:t>:</a:t>
            </a:r>
          </a:p>
        </p:txBody>
      </p:sp>
      <p:cxnSp>
        <p:nvCxnSpPr>
          <p:cNvPr id="123" name="Straight Connector 122"/>
          <p:cNvCxnSpPr/>
          <p:nvPr/>
        </p:nvCxnSpPr>
        <p:spPr bwMode="auto">
          <a:xfrm flipH="1">
            <a:off x="817392" y="198770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24" name="Straight Connector 123"/>
          <p:cNvCxnSpPr/>
          <p:nvPr/>
        </p:nvCxnSpPr>
        <p:spPr bwMode="auto">
          <a:xfrm>
            <a:off x="1182805" y="198770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25" name="Straight Connector 124"/>
          <p:cNvCxnSpPr/>
          <p:nvPr/>
        </p:nvCxnSpPr>
        <p:spPr bwMode="auto">
          <a:xfrm flipH="1" flipV="1">
            <a:off x="1182810" y="198770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26" name="TextBox 125"/>
          <p:cNvSpPr txBox="1"/>
          <p:nvPr/>
        </p:nvSpPr>
        <p:spPr>
          <a:xfrm>
            <a:off x="1051567" y="1618471"/>
            <a:ext cx="261610" cy="369332"/>
          </a:xfrm>
          <a:prstGeom prst="rect">
            <a:avLst/>
          </a:prstGeom>
          <a:noFill/>
        </p:spPr>
        <p:txBody>
          <a:bodyPr wrap="none" rtlCol="0">
            <a:spAutoFit/>
          </a:bodyPr>
          <a:lstStyle/>
          <a:p>
            <a:r>
              <a:rPr lang="en-US" b="1" dirty="0" smtClean="0"/>
              <a:t>:</a:t>
            </a:r>
          </a:p>
        </p:txBody>
      </p:sp>
      <p:sp>
        <p:nvSpPr>
          <p:cNvPr id="127" name="TextBox 126"/>
          <p:cNvSpPr txBox="1"/>
          <p:nvPr/>
        </p:nvSpPr>
        <p:spPr>
          <a:xfrm>
            <a:off x="194210" y="1623596"/>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4</a:t>
            </a:r>
          </a:p>
        </p:txBody>
      </p:sp>
      <p:cxnSp>
        <p:nvCxnSpPr>
          <p:cNvPr id="129" name="Straight Connector 128"/>
          <p:cNvCxnSpPr/>
          <p:nvPr/>
        </p:nvCxnSpPr>
        <p:spPr bwMode="auto">
          <a:xfrm flipH="1">
            <a:off x="2798652" y="197384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30" name="Straight Connector 129"/>
          <p:cNvCxnSpPr/>
          <p:nvPr/>
        </p:nvCxnSpPr>
        <p:spPr bwMode="auto">
          <a:xfrm>
            <a:off x="3164065" y="197384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31" name="Straight Connector 130"/>
          <p:cNvCxnSpPr/>
          <p:nvPr/>
        </p:nvCxnSpPr>
        <p:spPr bwMode="auto">
          <a:xfrm flipH="1" flipV="1">
            <a:off x="3164070" y="197384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32" name="TextBox 131"/>
          <p:cNvSpPr txBox="1"/>
          <p:nvPr/>
        </p:nvSpPr>
        <p:spPr>
          <a:xfrm>
            <a:off x="3032827" y="1604611"/>
            <a:ext cx="261610" cy="369332"/>
          </a:xfrm>
          <a:prstGeom prst="rect">
            <a:avLst/>
          </a:prstGeom>
          <a:noFill/>
        </p:spPr>
        <p:txBody>
          <a:bodyPr wrap="none" rtlCol="0">
            <a:spAutoFit/>
          </a:bodyPr>
          <a:lstStyle/>
          <a:p>
            <a:r>
              <a:rPr lang="en-US" b="1" dirty="0" smtClean="0"/>
              <a:t>:</a:t>
            </a:r>
          </a:p>
        </p:txBody>
      </p:sp>
      <p:cxnSp>
        <p:nvCxnSpPr>
          <p:cNvPr id="133" name="Straight Connector 132"/>
          <p:cNvCxnSpPr/>
          <p:nvPr/>
        </p:nvCxnSpPr>
        <p:spPr bwMode="auto">
          <a:xfrm flipH="1">
            <a:off x="817387" y="333163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34" name="Straight Connector 133"/>
          <p:cNvCxnSpPr/>
          <p:nvPr/>
        </p:nvCxnSpPr>
        <p:spPr bwMode="auto">
          <a:xfrm>
            <a:off x="1182800" y="333163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36" name="TextBox 135"/>
          <p:cNvSpPr txBox="1"/>
          <p:nvPr/>
        </p:nvSpPr>
        <p:spPr>
          <a:xfrm>
            <a:off x="1051562" y="2962401"/>
            <a:ext cx="261610" cy="369332"/>
          </a:xfrm>
          <a:prstGeom prst="rect">
            <a:avLst/>
          </a:prstGeom>
          <a:noFill/>
        </p:spPr>
        <p:txBody>
          <a:bodyPr wrap="none" rtlCol="0">
            <a:spAutoFit/>
          </a:bodyPr>
          <a:lstStyle/>
          <a:p>
            <a:r>
              <a:rPr lang="en-US" b="1" dirty="0" smtClean="0"/>
              <a:t>:</a:t>
            </a:r>
          </a:p>
        </p:txBody>
      </p:sp>
      <p:sp>
        <p:nvSpPr>
          <p:cNvPr id="137" name="TextBox 136"/>
          <p:cNvSpPr txBox="1"/>
          <p:nvPr/>
        </p:nvSpPr>
        <p:spPr>
          <a:xfrm>
            <a:off x="194205" y="2967526"/>
            <a:ext cx="623182" cy="369332"/>
          </a:xfrm>
          <a:prstGeom prst="rect">
            <a:avLst/>
          </a:prstGeom>
          <a:noFill/>
        </p:spPr>
        <p:txBody>
          <a:bodyPr wrap="square" rtlCol="0">
            <a:spAutoFit/>
          </a:bodyPr>
          <a:lstStyle/>
          <a:p>
            <a:r>
              <a:rPr lang="en-US" dirty="0" smtClean="0">
                <a:latin typeface="cmmi10"/>
              </a:rPr>
              <a:t>T</a:t>
            </a:r>
            <a:r>
              <a:rPr lang="en-US" i="1" baseline="30000" dirty="0" smtClean="0">
                <a:latin typeface="cmmi10"/>
              </a:rPr>
              <a:t>3</a:t>
            </a:r>
            <a:endParaRPr lang="en-US" i="1" baseline="30000" dirty="0">
              <a:latin typeface="cmmi10"/>
            </a:endParaRPr>
          </a:p>
        </p:txBody>
      </p:sp>
      <p:cxnSp>
        <p:nvCxnSpPr>
          <p:cNvPr id="138" name="Straight Connector 137"/>
          <p:cNvCxnSpPr/>
          <p:nvPr/>
        </p:nvCxnSpPr>
        <p:spPr bwMode="auto">
          <a:xfrm flipH="1">
            <a:off x="2798647" y="331777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39" name="Straight Connector 138"/>
          <p:cNvCxnSpPr/>
          <p:nvPr/>
        </p:nvCxnSpPr>
        <p:spPr bwMode="auto">
          <a:xfrm>
            <a:off x="3164060" y="331777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41" name="TextBox 140"/>
          <p:cNvSpPr txBox="1"/>
          <p:nvPr/>
        </p:nvSpPr>
        <p:spPr>
          <a:xfrm>
            <a:off x="3032822" y="2948541"/>
            <a:ext cx="261610" cy="369332"/>
          </a:xfrm>
          <a:prstGeom prst="rect">
            <a:avLst/>
          </a:prstGeom>
          <a:noFill/>
        </p:spPr>
        <p:txBody>
          <a:bodyPr wrap="none" rtlCol="0">
            <a:spAutoFit/>
          </a:bodyPr>
          <a:lstStyle/>
          <a:p>
            <a:r>
              <a:rPr lang="en-US" b="1" dirty="0" smtClean="0"/>
              <a:t>:</a:t>
            </a:r>
          </a:p>
        </p:txBody>
      </p:sp>
      <p:cxnSp>
        <p:nvCxnSpPr>
          <p:cNvPr id="142" name="Straight Connector 141"/>
          <p:cNvCxnSpPr/>
          <p:nvPr/>
        </p:nvCxnSpPr>
        <p:spPr bwMode="auto">
          <a:xfrm flipH="1">
            <a:off x="817382" y="470327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43" name="Straight Connector 142"/>
          <p:cNvCxnSpPr/>
          <p:nvPr/>
        </p:nvCxnSpPr>
        <p:spPr bwMode="auto">
          <a:xfrm>
            <a:off x="1182795" y="470327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44" name="TextBox 143"/>
          <p:cNvSpPr txBox="1"/>
          <p:nvPr/>
        </p:nvSpPr>
        <p:spPr>
          <a:xfrm>
            <a:off x="1051557" y="4334041"/>
            <a:ext cx="261610" cy="369332"/>
          </a:xfrm>
          <a:prstGeom prst="rect">
            <a:avLst/>
          </a:prstGeom>
          <a:noFill/>
        </p:spPr>
        <p:txBody>
          <a:bodyPr wrap="none" rtlCol="0">
            <a:spAutoFit/>
          </a:bodyPr>
          <a:lstStyle/>
          <a:p>
            <a:r>
              <a:rPr lang="en-US" b="1" dirty="0" smtClean="0"/>
              <a:t>:</a:t>
            </a:r>
          </a:p>
        </p:txBody>
      </p:sp>
      <p:sp>
        <p:nvSpPr>
          <p:cNvPr id="145" name="TextBox 144"/>
          <p:cNvSpPr txBox="1"/>
          <p:nvPr/>
        </p:nvSpPr>
        <p:spPr>
          <a:xfrm>
            <a:off x="194200" y="4339166"/>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2</a:t>
            </a:r>
          </a:p>
        </p:txBody>
      </p:sp>
      <p:cxnSp>
        <p:nvCxnSpPr>
          <p:cNvPr id="146" name="Straight Connector 145"/>
          <p:cNvCxnSpPr/>
          <p:nvPr/>
        </p:nvCxnSpPr>
        <p:spPr bwMode="auto">
          <a:xfrm flipH="1">
            <a:off x="817377" y="604720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47" name="Straight Connector 146"/>
          <p:cNvCxnSpPr/>
          <p:nvPr/>
        </p:nvCxnSpPr>
        <p:spPr bwMode="auto">
          <a:xfrm>
            <a:off x="1182790" y="604720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48" name="TextBox 147"/>
          <p:cNvSpPr txBox="1"/>
          <p:nvPr/>
        </p:nvSpPr>
        <p:spPr>
          <a:xfrm>
            <a:off x="1051552" y="5677971"/>
            <a:ext cx="261610" cy="369332"/>
          </a:xfrm>
          <a:prstGeom prst="rect">
            <a:avLst/>
          </a:prstGeom>
          <a:noFill/>
        </p:spPr>
        <p:txBody>
          <a:bodyPr wrap="none" rtlCol="0">
            <a:spAutoFit/>
          </a:bodyPr>
          <a:lstStyle/>
          <a:p>
            <a:r>
              <a:rPr lang="en-US" b="1" dirty="0" smtClean="0"/>
              <a:t>:</a:t>
            </a:r>
          </a:p>
        </p:txBody>
      </p:sp>
      <p:sp>
        <p:nvSpPr>
          <p:cNvPr id="149" name="TextBox 148"/>
          <p:cNvSpPr txBox="1"/>
          <p:nvPr/>
        </p:nvSpPr>
        <p:spPr>
          <a:xfrm>
            <a:off x="194195" y="5683096"/>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1</a:t>
            </a:r>
          </a:p>
        </p:txBody>
      </p:sp>
    </p:spTree>
    <p:extLst>
      <p:ext uri="{BB962C8B-B14F-4D97-AF65-F5344CB8AC3E}">
        <p14:creationId xmlns:p14="http://schemas.microsoft.com/office/powerpoint/2010/main" val="220674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32" grpId="0"/>
      <p:bldP spid="136" grpId="0"/>
      <p:bldP spid="137" grpId="0"/>
      <p:bldP spid="141" grpId="0"/>
      <p:bldP spid="144" grpId="0"/>
      <p:bldP spid="145" grpId="0"/>
      <p:bldP spid="148" grpId="0"/>
      <p:bldP spid="149"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flipH="1">
            <a:off x="360196" y="449802"/>
            <a:ext cx="808760" cy="658545"/>
          </a:xfrm>
          <a:prstGeom prst="line">
            <a:avLst/>
          </a:prstGeom>
          <a:noFill/>
          <a:ln w="25400" cap="flat" cmpd="sng" algn="ctr">
            <a:solidFill>
              <a:schemeClr val="tx1"/>
            </a:solidFill>
            <a:prstDash val="solid"/>
            <a:round/>
            <a:headEnd type="oval" w="med" len="med"/>
            <a:tailEnd type="oval" w="med" len="med"/>
          </a:ln>
          <a:effectLst/>
        </p:spPr>
      </p:cxnSp>
      <p:cxnSp>
        <p:nvCxnSpPr>
          <p:cNvPr id="88" name="Straight Connector 87"/>
          <p:cNvCxnSpPr/>
          <p:nvPr/>
        </p:nvCxnSpPr>
        <p:spPr bwMode="auto">
          <a:xfrm flipH="1">
            <a:off x="803542" y="44980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89" name="Straight Connector 88"/>
          <p:cNvCxnSpPr/>
          <p:nvPr/>
        </p:nvCxnSpPr>
        <p:spPr bwMode="auto">
          <a:xfrm>
            <a:off x="1168955" y="44980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90" name="Straight Connector 89"/>
          <p:cNvCxnSpPr/>
          <p:nvPr/>
        </p:nvCxnSpPr>
        <p:spPr bwMode="auto">
          <a:xfrm flipH="1" flipV="1">
            <a:off x="1168960" y="44980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05536" name="TextBox 105535"/>
          <p:cNvSpPr txBox="1"/>
          <p:nvPr/>
        </p:nvSpPr>
        <p:spPr>
          <a:xfrm>
            <a:off x="1037717" y="80571"/>
            <a:ext cx="261610" cy="369332"/>
          </a:xfrm>
          <a:prstGeom prst="rect">
            <a:avLst/>
          </a:prstGeom>
          <a:noFill/>
        </p:spPr>
        <p:txBody>
          <a:bodyPr wrap="none" rtlCol="0">
            <a:spAutoFit/>
          </a:bodyPr>
          <a:lstStyle/>
          <a:p>
            <a:r>
              <a:rPr lang="en-US" b="1" dirty="0" smtClean="0"/>
              <a:t>:</a:t>
            </a:r>
          </a:p>
        </p:txBody>
      </p:sp>
      <p:sp>
        <p:nvSpPr>
          <p:cNvPr id="10" name="TextBox 9"/>
          <p:cNvSpPr txBox="1"/>
          <p:nvPr/>
        </p:nvSpPr>
        <p:spPr>
          <a:xfrm>
            <a:off x="180360" y="85696"/>
            <a:ext cx="623182" cy="369332"/>
          </a:xfrm>
          <a:prstGeom prst="rect">
            <a:avLst/>
          </a:prstGeom>
          <a:noFill/>
        </p:spPr>
        <p:txBody>
          <a:bodyPr wrap="square" rtlCol="0">
            <a:spAutoFit/>
          </a:bodyPr>
          <a:lstStyle/>
          <a:p>
            <a:r>
              <a:rPr lang="en-US" dirty="0" smtClean="0">
                <a:latin typeface="cmmi10"/>
              </a:rPr>
              <a:t>T</a:t>
            </a:r>
            <a:r>
              <a:rPr lang="en-US" i="1" baseline="30000" dirty="0" smtClean="0">
                <a:latin typeface="cmmi10"/>
              </a:rPr>
              <a:t>5</a:t>
            </a:r>
            <a:endParaRPr lang="en-US" i="1" baseline="30000" dirty="0">
              <a:latin typeface="cmmi10"/>
            </a:endParaRPr>
          </a:p>
        </p:txBody>
      </p:sp>
      <p:sp>
        <p:nvSpPr>
          <p:cNvPr id="101" name="AutoShape 16"/>
          <p:cNvSpPr>
            <a:spLocks noChangeArrowheads="1"/>
          </p:cNvSpPr>
          <p:nvPr/>
        </p:nvSpPr>
        <p:spPr bwMode="auto">
          <a:xfrm>
            <a:off x="1037716" y="5929745"/>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cxnSp>
        <p:nvCxnSpPr>
          <p:cNvPr id="116" name="Straight Connector 115"/>
          <p:cNvCxnSpPr/>
          <p:nvPr/>
        </p:nvCxnSpPr>
        <p:spPr bwMode="auto">
          <a:xfrm flipH="1">
            <a:off x="2341456" y="435942"/>
            <a:ext cx="808760" cy="658545"/>
          </a:xfrm>
          <a:prstGeom prst="line">
            <a:avLst/>
          </a:prstGeom>
          <a:noFill/>
          <a:ln w="25400" cap="flat" cmpd="sng" algn="ctr">
            <a:solidFill>
              <a:schemeClr val="tx1"/>
            </a:solidFill>
            <a:prstDash val="solid"/>
            <a:round/>
            <a:headEnd type="oval" w="med" len="med"/>
            <a:tailEnd type="oval" w="med" len="med"/>
          </a:ln>
          <a:effectLst/>
        </p:spPr>
      </p:cxnSp>
      <p:cxnSp>
        <p:nvCxnSpPr>
          <p:cNvPr id="117" name="Straight Connector 116"/>
          <p:cNvCxnSpPr/>
          <p:nvPr/>
        </p:nvCxnSpPr>
        <p:spPr bwMode="auto">
          <a:xfrm flipH="1">
            <a:off x="2784802" y="43594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18" name="Straight Connector 117"/>
          <p:cNvCxnSpPr/>
          <p:nvPr/>
        </p:nvCxnSpPr>
        <p:spPr bwMode="auto">
          <a:xfrm>
            <a:off x="3150215" y="43594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19" name="Straight Connector 118"/>
          <p:cNvCxnSpPr/>
          <p:nvPr/>
        </p:nvCxnSpPr>
        <p:spPr bwMode="auto">
          <a:xfrm flipH="1" flipV="1">
            <a:off x="3150220" y="43594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20" name="TextBox 119"/>
          <p:cNvSpPr txBox="1"/>
          <p:nvPr/>
        </p:nvSpPr>
        <p:spPr>
          <a:xfrm>
            <a:off x="3018977" y="66711"/>
            <a:ext cx="261610" cy="369332"/>
          </a:xfrm>
          <a:prstGeom prst="rect">
            <a:avLst/>
          </a:prstGeom>
          <a:noFill/>
        </p:spPr>
        <p:txBody>
          <a:bodyPr wrap="none" rtlCol="0">
            <a:spAutoFit/>
          </a:bodyPr>
          <a:lstStyle/>
          <a:p>
            <a:r>
              <a:rPr lang="en-US" b="1" dirty="0" smtClean="0"/>
              <a:t>:</a:t>
            </a:r>
          </a:p>
        </p:txBody>
      </p:sp>
      <p:cxnSp>
        <p:nvCxnSpPr>
          <p:cNvPr id="123" name="Straight Connector 122"/>
          <p:cNvCxnSpPr/>
          <p:nvPr/>
        </p:nvCxnSpPr>
        <p:spPr bwMode="auto">
          <a:xfrm flipH="1">
            <a:off x="817392" y="198770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24" name="Straight Connector 123"/>
          <p:cNvCxnSpPr/>
          <p:nvPr/>
        </p:nvCxnSpPr>
        <p:spPr bwMode="auto">
          <a:xfrm>
            <a:off x="1182805" y="198770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25" name="Straight Connector 124"/>
          <p:cNvCxnSpPr/>
          <p:nvPr/>
        </p:nvCxnSpPr>
        <p:spPr bwMode="auto">
          <a:xfrm flipH="1" flipV="1">
            <a:off x="1182810" y="198770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26" name="TextBox 125"/>
          <p:cNvSpPr txBox="1"/>
          <p:nvPr/>
        </p:nvSpPr>
        <p:spPr>
          <a:xfrm>
            <a:off x="1051567" y="1618471"/>
            <a:ext cx="261610" cy="369332"/>
          </a:xfrm>
          <a:prstGeom prst="rect">
            <a:avLst/>
          </a:prstGeom>
          <a:noFill/>
        </p:spPr>
        <p:txBody>
          <a:bodyPr wrap="none" rtlCol="0">
            <a:spAutoFit/>
          </a:bodyPr>
          <a:lstStyle/>
          <a:p>
            <a:r>
              <a:rPr lang="en-US" b="1" dirty="0" smtClean="0"/>
              <a:t>:</a:t>
            </a:r>
          </a:p>
        </p:txBody>
      </p:sp>
      <p:sp>
        <p:nvSpPr>
          <p:cNvPr id="127" name="TextBox 126"/>
          <p:cNvSpPr txBox="1"/>
          <p:nvPr/>
        </p:nvSpPr>
        <p:spPr>
          <a:xfrm>
            <a:off x="194210" y="1623596"/>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4</a:t>
            </a:r>
          </a:p>
        </p:txBody>
      </p:sp>
      <p:cxnSp>
        <p:nvCxnSpPr>
          <p:cNvPr id="129" name="Straight Connector 128"/>
          <p:cNvCxnSpPr/>
          <p:nvPr/>
        </p:nvCxnSpPr>
        <p:spPr bwMode="auto">
          <a:xfrm flipH="1">
            <a:off x="2798652" y="197384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30" name="Straight Connector 129"/>
          <p:cNvCxnSpPr/>
          <p:nvPr/>
        </p:nvCxnSpPr>
        <p:spPr bwMode="auto">
          <a:xfrm>
            <a:off x="3164065" y="197384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31" name="Straight Connector 130"/>
          <p:cNvCxnSpPr/>
          <p:nvPr/>
        </p:nvCxnSpPr>
        <p:spPr bwMode="auto">
          <a:xfrm flipH="1" flipV="1">
            <a:off x="3164070" y="197384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32" name="TextBox 131"/>
          <p:cNvSpPr txBox="1"/>
          <p:nvPr/>
        </p:nvSpPr>
        <p:spPr>
          <a:xfrm>
            <a:off x="3032827" y="1604611"/>
            <a:ext cx="261610" cy="369332"/>
          </a:xfrm>
          <a:prstGeom prst="rect">
            <a:avLst/>
          </a:prstGeom>
          <a:noFill/>
        </p:spPr>
        <p:txBody>
          <a:bodyPr wrap="none" rtlCol="0">
            <a:spAutoFit/>
          </a:bodyPr>
          <a:lstStyle/>
          <a:p>
            <a:r>
              <a:rPr lang="en-US" b="1" dirty="0" smtClean="0"/>
              <a:t>:</a:t>
            </a:r>
          </a:p>
        </p:txBody>
      </p:sp>
      <p:cxnSp>
        <p:nvCxnSpPr>
          <p:cNvPr id="133" name="Straight Connector 132"/>
          <p:cNvCxnSpPr/>
          <p:nvPr/>
        </p:nvCxnSpPr>
        <p:spPr bwMode="auto">
          <a:xfrm flipH="1">
            <a:off x="817387" y="333163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34" name="Straight Connector 133"/>
          <p:cNvCxnSpPr/>
          <p:nvPr/>
        </p:nvCxnSpPr>
        <p:spPr bwMode="auto">
          <a:xfrm>
            <a:off x="1182800" y="333163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36" name="TextBox 135"/>
          <p:cNvSpPr txBox="1"/>
          <p:nvPr/>
        </p:nvSpPr>
        <p:spPr>
          <a:xfrm>
            <a:off x="1051562" y="2962401"/>
            <a:ext cx="261610" cy="369332"/>
          </a:xfrm>
          <a:prstGeom prst="rect">
            <a:avLst/>
          </a:prstGeom>
          <a:noFill/>
        </p:spPr>
        <p:txBody>
          <a:bodyPr wrap="none" rtlCol="0">
            <a:spAutoFit/>
          </a:bodyPr>
          <a:lstStyle/>
          <a:p>
            <a:r>
              <a:rPr lang="en-US" b="1" dirty="0" smtClean="0"/>
              <a:t>:</a:t>
            </a:r>
          </a:p>
        </p:txBody>
      </p:sp>
      <p:sp>
        <p:nvSpPr>
          <p:cNvPr id="137" name="TextBox 136"/>
          <p:cNvSpPr txBox="1"/>
          <p:nvPr/>
        </p:nvSpPr>
        <p:spPr>
          <a:xfrm>
            <a:off x="194205" y="2967526"/>
            <a:ext cx="623182" cy="369332"/>
          </a:xfrm>
          <a:prstGeom prst="rect">
            <a:avLst/>
          </a:prstGeom>
          <a:noFill/>
        </p:spPr>
        <p:txBody>
          <a:bodyPr wrap="square" rtlCol="0">
            <a:spAutoFit/>
          </a:bodyPr>
          <a:lstStyle/>
          <a:p>
            <a:r>
              <a:rPr lang="en-US" dirty="0" smtClean="0">
                <a:latin typeface="cmmi10"/>
              </a:rPr>
              <a:t>T</a:t>
            </a:r>
            <a:r>
              <a:rPr lang="en-US" i="1" baseline="30000" dirty="0" smtClean="0">
                <a:latin typeface="cmmi10"/>
              </a:rPr>
              <a:t>3</a:t>
            </a:r>
            <a:endParaRPr lang="en-US" i="1" baseline="30000" dirty="0">
              <a:latin typeface="cmmi10"/>
            </a:endParaRPr>
          </a:p>
        </p:txBody>
      </p:sp>
      <p:cxnSp>
        <p:nvCxnSpPr>
          <p:cNvPr id="138" name="Straight Connector 137"/>
          <p:cNvCxnSpPr/>
          <p:nvPr/>
        </p:nvCxnSpPr>
        <p:spPr bwMode="auto">
          <a:xfrm flipH="1">
            <a:off x="2798647" y="331777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39" name="Straight Connector 138"/>
          <p:cNvCxnSpPr/>
          <p:nvPr/>
        </p:nvCxnSpPr>
        <p:spPr bwMode="auto">
          <a:xfrm>
            <a:off x="3164060" y="331777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41" name="TextBox 140"/>
          <p:cNvSpPr txBox="1"/>
          <p:nvPr/>
        </p:nvSpPr>
        <p:spPr>
          <a:xfrm>
            <a:off x="3032822" y="2948541"/>
            <a:ext cx="261610" cy="369332"/>
          </a:xfrm>
          <a:prstGeom prst="rect">
            <a:avLst/>
          </a:prstGeom>
          <a:noFill/>
        </p:spPr>
        <p:txBody>
          <a:bodyPr wrap="none" rtlCol="0">
            <a:spAutoFit/>
          </a:bodyPr>
          <a:lstStyle/>
          <a:p>
            <a:r>
              <a:rPr lang="en-US" b="1" dirty="0" smtClean="0"/>
              <a:t>:</a:t>
            </a:r>
          </a:p>
        </p:txBody>
      </p:sp>
      <p:cxnSp>
        <p:nvCxnSpPr>
          <p:cNvPr id="142" name="Straight Connector 141"/>
          <p:cNvCxnSpPr/>
          <p:nvPr/>
        </p:nvCxnSpPr>
        <p:spPr bwMode="auto">
          <a:xfrm flipH="1">
            <a:off x="817382" y="470327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43" name="Straight Connector 142"/>
          <p:cNvCxnSpPr/>
          <p:nvPr/>
        </p:nvCxnSpPr>
        <p:spPr bwMode="auto">
          <a:xfrm>
            <a:off x="1182795" y="470327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44" name="TextBox 143"/>
          <p:cNvSpPr txBox="1"/>
          <p:nvPr/>
        </p:nvSpPr>
        <p:spPr>
          <a:xfrm>
            <a:off x="1051557" y="4334041"/>
            <a:ext cx="261610" cy="369332"/>
          </a:xfrm>
          <a:prstGeom prst="rect">
            <a:avLst/>
          </a:prstGeom>
          <a:noFill/>
        </p:spPr>
        <p:txBody>
          <a:bodyPr wrap="none" rtlCol="0">
            <a:spAutoFit/>
          </a:bodyPr>
          <a:lstStyle/>
          <a:p>
            <a:r>
              <a:rPr lang="en-US" b="1" dirty="0" smtClean="0"/>
              <a:t>:</a:t>
            </a:r>
          </a:p>
        </p:txBody>
      </p:sp>
      <p:sp>
        <p:nvSpPr>
          <p:cNvPr id="145" name="TextBox 144"/>
          <p:cNvSpPr txBox="1"/>
          <p:nvPr/>
        </p:nvSpPr>
        <p:spPr>
          <a:xfrm>
            <a:off x="194200" y="4339166"/>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2</a:t>
            </a:r>
          </a:p>
        </p:txBody>
      </p:sp>
      <p:cxnSp>
        <p:nvCxnSpPr>
          <p:cNvPr id="146" name="Straight Connector 145"/>
          <p:cNvCxnSpPr/>
          <p:nvPr/>
        </p:nvCxnSpPr>
        <p:spPr bwMode="auto">
          <a:xfrm flipH="1">
            <a:off x="817377" y="604720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47" name="Straight Connector 146"/>
          <p:cNvCxnSpPr/>
          <p:nvPr/>
        </p:nvCxnSpPr>
        <p:spPr bwMode="auto">
          <a:xfrm>
            <a:off x="1182790" y="604720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48" name="TextBox 147"/>
          <p:cNvSpPr txBox="1"/>
          <p:nvPr/>
        </p:nvSpPr>
        <p:spPr>
          <a:xfrm>
            <a:off x="1051552" y="5677971"/>
            <a:ext cx="261610" cy="369332"/>
          </a:xfrm>
          <a:prstGeom prst="rect">
            <a:avLst/>
          </a:prstGeom>
          <a:noFill/>
        </p:spPr>
        <p:txBody>
          <a:bodyPr wrap="none" rtlCol="0">
            <a:spAutoFit/>
          </a:bodyPr>
          <a:lstStyle/>
          <a:p>
            <a:r>
              <a:rPr lang="en-US" b="1" dirty="0" smtClean="0"/>
              <a:t>:</a:t>
            </a:r>
          </a:p>
        </p:txBody>
      </p:sp>
      <p:sp>
        <p:nvSpPr>
          <p:cNvPr id="149" name="TextBox 148"/>
          <p:cNvSpPr txBox="1"/>
          <p:nvPr/>
        </p:nvSpPr>
        <p:spPr>
          <a:xfrm>
            <a:off x="194195" y="5683096"/>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1</a:t>
            </a:r>
          </a:p>
        </p:txBody>
      </p:sp>
      <p:sp>
        <p:nvSpPr>
          <p:cNvPr id="14" name="Freeform 13"/>
          <p:cNvSpPr/>
          <p:nvPr/>
        </p:nvSpPr>
        <p:spPr bwMode="auto">
          <a:xfrm>
            <a:off x="1163782" y="429490"/>
            <a:ext cx="923073" cy="5622937"/>
          </a:xfrm>
          <a:custGeom>
            <a:avLst/>
            <a:gdLst>
              <a:gd name="connsiteX0" fmla="*/ 0 w 912422"/>
              <a:gd name="connsiteY0" fmla="*/ 0 h 5500254"/>
              <a:gd name="connsiteX1" fmla="*/ 789709 w 912422"/>
              <a:gd name="connsiteY1" fmla="*/ 623454 h 5500254"/>
              <a:gd name="connsiteX2" fmla="*/ 900545 w 912422"/>
              <a:gd name="connsiteY2" fmla="*/ 3574473 h 5500254"/>
              <a:gd name="connsiteX3" fmla="*/ 845127 w 912422"/>
              <a:gd name="connsiteY3" fmla="*/ 5098473 h 5500254"/>
              <a:gd name="connsiteX4" fmla="*/ 332509 w 912422"/>
              <a:gd name="connsiteY4" fmla="*/ 5500254 h 5500254"/>
              <a:gd name="connsiteX0" fmla="*/ 0 w 923073"/>
              <a:gd name="connsiteY0" fmla="*/ 0 h 5500254"/>
              <a:gd name="connsiteX1" fmla="*/ 789709 w 923073"/>
              <a:gd name="connsiteY1" fmla="*/ 623454 h 5500254"/>
              <a:gd name="connsiteX2" fmla="*/ 900545 w 923073"/>
              <a:gd name="connsiteY2" fmla="*/ 3574473 h 5500254"/>
              <a:gd name="connsiteX3" fmla="*/ 845127 w 923073"/>
              <a:gd name="connsiteY3" fmla="*/ 5098473 h 5500254"/>
              <a:gd name="connsiteX4" fmla="*/ 152400 w 923073"/>
              <a:gd name="connsiteY4" fmla="*/ 5500254 h 5500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73" h="5500254">
                <a:moveTo>
                  <a:pt x="0" y="0"/>
                </a:moveTo>
                <a:cubicBezTo>
                  <a:pt x="319809" y="13854"/>
                  <a:pt x="639618" y="27709"/>
                  <a:pt x="789709" y="623454"/>
                </a:cubicBezTo>
                <a:cubicBezTo>
                  <a:pt x="939800" y="1219199"/>
                  <a:pt x="891309" y="2828637"/>
                  <a:pt x="900545" y="3574473"/>
                </a:cubicBezTo>
                <a:cubicBezTo>
                  <a:pt x="909781" y="4320309"/>
                  <a:pt x="969818" y="4777510"/>
                  <a:pt x="845127" y="5098473"/>
                </a:cubicBezTo>
                <a:cubicBezTo>
                  <a:pt x="720436" y="5419436"/>
                  <a:pt x="361372" y="5459845"/>
                  <a:pt x="152400" y="5500254"/>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Freeform 14"/>
          <p:cNvSpPr/>
          <p:nvPr/>
        </p:nvSpPr>
        <p:spPr bwMode="auto">
          <a:xfrm>
            <a:off x="2036618" y="396646"/>
            <a:ext cx="1122218" cy="1446009"/>
          </a:xfrm>
          <a:custGeom>
            <a:avLst/>
            <a:gdLst>
              <a:gd name="connsiteX0" fmla="*/ 1122218 w 1122218"/>
              <a:gd name="connsiteY0" fmla="*/ 18990 h 1446009"/>
              <a:gd name="connsiteX1" fmla="*/ 290946 w 1122218"/>
              <a:gd name="connsiteY1" fmla="*/ 199099 h 1446009"/>
              <a:gd name="connsiteX2" fmla="*/ 0 w 1122218"/>
              <a:gd name="connsiteY2" fmla="*/ 1446009 h 1446009"/>
            </a:gdLst>
            <a:ahLst/>
            <a:cxnLst>
              <a:cxn ang="0">
                <a:pos x="connsiteX0" y="connsiteY0"/>
              </a:cxn>
              <a:cxn ang="0">
                <a:pos x="connsiteX1" y="connsiteY1"/>
              </a:cxn>
              <a:cxn ang="0">
                <a:pos x="connsiteX2" y="connsiteY2"/>
              </a:cxn>
            </a:cxnLst>
            <a:rect l="l" t="t" r="r" b="b"/>
            <a:pathLst>
              <a:path w="1122218" h="1446009">
                <a:moveTo>
                  <a:pt x="1122218" y="18990"/>
                </a:moveTo>
                <a:cubicBezTo>
                  <a:pt x="800100" y="-9874"/>
                  <a:pt x="477982" y="-38737"/>
                  <a:pt x="290946" y="199099"/>
                </a:cubicBezTo>
                <a:cubicBezTo>
                  <a:pt x="103910" y="436935"/>
                  <a:pt x="51955" y="941472"/>
                  <a:pt x="0" y="1446009"/>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a:off x="2050473" y="1953491"/>
            <a:ext cx="1108363" cy="1191491"/>
          </a:xfrm>
          <a:custGeom>
            <a:avLst/>
            <a:gdLst>
              <a:gd name="connsiteX0" fmla="*/ 1108363 w 1108363"/>
              <a:gd name="connsiteY0" fmla="*/ 0 h 1191491"/>
              <a:gd name="connsiteX1" fmla="*/ 221672 w 1108363"/>
              <a:gd name="connsiteY1" fmla="*/ 332509 h 1191491"/>
              <a:gd name="connsiteX2" fmla="*/ 0 w 1108363"/>
              <a:gd name="connsiteY2" fmla="*/ 1191491 h 1191491"/>
            </a:gdLst>
            <a:ahLst/>
            <a:cxnLst>
              <a:cxn ang="0">
                <a:pos x="connsiteX0" y="connsiteY0"/>
              </a:cxn>
              <a:cxn ang="0">
                <a:pos x="connsiteX1" y="connsiteY1"/>
              </a:cxn>
              <a:cxn ang="0">
                <a:pos x="connsiteX2" y="connsiteY2"/>
              </a:cxn>
            </a:cxnLst>
            <a:rect l="l" t="t" r="r" b="b"/>
            <a:pathLst>
              <a:path w="1108363" h="1191491">
                <a:moveTo>
                  <a:pt x="1108363" y="0"/>
                </a:moveTo>
                <a:cubicBezTo>
                  <a:pt x="757381" y="66963"/>
                  <a:pt x="406399" y="133927"/>
                  <a:pt x="221672" y="332509"/>
                </a:cubicBezTo>
                <a:cubicBezTo>
                  <a:pt x="36945" y="531091"/>
                  <a:pt x="18472" y="861291"/>
                  <a:pt x="0" y="1191491"/>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Freeform 16"/>
          <p:cNvSpPr/>
          <p:nvPr/>
        </p:nvSpPr>
        <p:spPr bwMode="auto">
          <a:xfrm>
            <a:off x="1177636" y="1981200"/>
            <a:ext cx="900546" cy="1163782"/>
          </a:xfrm>
          <a:custGeom>
            <a:avLst/>
            <a:gdLst>
              <a:gd name="connsiteX0" fmla="*/ 0 w 900546"/>
              <a:gd name="connsiteY0" fmla="*/ 0 h 955964"/>
              <a:gd name="connsiteX1" fmla="*/ 692728 w 900546"/>
              <a:gd name="connsiteY1" fmla="*/ 304800 h 955964"/>
              <a:gd name="connsiteX2" fmla="*/ 900546 w 900546"/>
              <a:gd name="connsiteY2" fmla="*/ 955964 h 955964"/>
            </a:gdLst>
            <a:ahLst/>
            <a:cxnLst>
              <a:cxn ang="0">
                <a:pos x="connsiteX0" y="connsiteY0"/>
              </a:cxn>
              <a:cxn ang="0">
                <a:pos x="connsiteX1" y="connsiteY1"/>
              </a:cxn>
              <a:cxn ang="0">
                <a:pos x="connsiteX2" y="connsiteY2"/>
              </a:cxn>
            </a:cxnLst>
            <a:rect l="l" t="t" r="r" b="b"/>
            <a:pathLst>
              <a:path w="900546" h="955964">
                <a:moveTo>
                  <a:pt x="0" y="0"/>
                </a:moveTo>
                <a:cubicBezTo>
                  <a:pt x="271318" y="72736"/>
                  <a:pt x="542637" y="145473"/>
                  <a:pt x="692728" y="304800"/>
                </a:cubicBezTo>
                <a:cubicBezTo>
                  <a:pt x="842819" y="464127"/>
                  <a:pt x="871682" y="710045"/>
                  <a:pt x="900546" y="955964"/>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0" name="Freeform 149"/>
          <p:cNvSpPr/>
          <p:nvPr/>
        </p:nvSpPr>
        <p:spPr bwMode="auto">
          <a:xfrm>
            <a:off x="2078178" y="3297421"/>
            <a:ext cx="1108363" cy="1191491"/>
          </a:xfrm>
          <a:custGeom>
            <a:avLst/>
            <a:gdLst>
              <a:gd name="connsiteX0" fmla="*/ 1108363 w 1108363"/>
              <a:gd name="connsiteY0" fmla="*/ 0 h 1191491"/>
              <a:gd name="connsiteX1" fmla="*/ 221672 w 1108363"/>
              <a:gd name="connsiteY1" fmla="*/ 332509 h 1191491"/>
              <a:gd name="connsiteX2" fmla="*/ 0 w 1108363"/>
              <a:gd name="connsiteY2" fmla="*/ 1191491 h 1191491"/>
            </a:gdLst>
            <a:ahLst/>
            <a:cxnLst>
              <a:cxn ang="0">
                <a:pos x="connsiteX0" y="connsiteY0"/>
              </a:cxn>
              <a:cxn ang="0">
                <a:pos x="connsiteX1" y="connsiteY1"/>
              </a:cxn>
              <a:cxn ang="0">
                <a:pos x="connsiteX2" y="connsiteY2"/>
              </a:cxn>
            </a:cxnLst>
            <a:rect l="l" t="t" r="r" b="b"/>
            <a:pathLst>
              <a:path w="1108363" h="1191491">
                <a:moveTo>
                  <a:pt x="1108363" y="0"/>
                </a:moveTo>
                <a:cubicBezTo>
                  <a:pt x="757381" y="66963"/>
                  <a:pt x="406399" y="133927"/>
                  <a:pt x="221672" y="332509"/>
                </a:cubicBezTo>
                <a:cubicBezTo>
                  <a:pt x="36945" y="531091"/>
                  <a:pt x="18472" y="861291"/>
                  <a:pt x="0" y="1191491"/>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1" name="Freeform 150"/>
          <p:cNvSpPr/>
          <p:nvPr/>
        </p:nvSpPr>
        <p:spPr bwMode="auto">
          <a:xfrm>
            <a:off x="1177631" y="3297420"/>
            <a:ext cx="900546" cy="1163782"/>
          </a:xfrm>
          <a:custGeom>
            <a:avLst/>
            <a:gdLst>
              <a:gd name="connsiteX0" fmla="*/ 0 w 900546"/>
              <a:gd name="connsiteY0" fmla="*/ 0 h 955964"/>
              <a:gd name="connsiteX1" fmla="*/ 692728 w 900546"/>
              <a:gd name="connsiteY1" fmla="*/ 304800 h 955964"/>
              <a:gd name="connsiteX2" fmla="*/ 900546 w 900546"/>
              <a:gd name="connsiteY2" fmla="*/ 955964 h 955964"/>
            </a:gdLst>
            <a:ahLst/>
            <a:cxnLst>
              <a:cxn ang="0">
                <a:pos x="connsiteX0" y="connsiteY0"/>
              </a:cxn>
              <a:cxn ang="0">
                <a:pos x="connsiteX1" y="connsiteY1"/>
              </a:cxn>
              <a:cxn ang="0">
                <a:pos x="connsiteX2" y="connsiteY2"/>
              </a:cxn>
            </a:cxnLst>
            <a:rect l="l" t="t" r="r" b="b"/>
            <a:pathLst>
              <a:path w="900546" h="955964">
                <a:moveTo>
                  <a:pt x="0" y="0"/>
                </a:moveTo>
                <a:cubicBezTo>
                  <a:pt x="271318" y="72736"/>
                  <a:pt x="542637" y="145473"/>
                  <a:pt x="692728" y="304800"/>
                </a:cubicBezTo>
                <a:cubicBezTo>
                  <a:pt x="842819" y="464127"/>
                  <a:pt x="871682" y="710045"/>
                  <a:pt x="900546" y="955964"/>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2" name="Freeform 151"/>
          <p:cNvSpPr/>
          <p:nvPr/>
        </p:nvSpPr>
        <p:spPr bwMode="auto">
          <a:xfrm>
            <a:off x="1191481" y="4696770"/>
            <a:ext cx="900546" cy="373994"/>
          </a:xfrm>
          <a:custGeom>
            <a:avLst/>
            <a:gdLst>
              <a:gd name="connsiteX0" fmla="*/ 0 w 900546"/>
              <a:gd name="connsiteY0" fmla="*/ 0 h 955964"/>
              <a:gd name="connsiteX1" fmla="*/ 692728 w 900546"/>
              <a:gd name="connsiteY1" fmla="*/ 304800 h 955964"/>
              <a:gd name="connsiteX2" fmla="*/ 900546 w 900546"/>
              <a:gd name="connsiteY2" fmla="*/ 955964 h 955964"/>
            </a:gdLst>
            <a:ahLst/>
            <a:cxnLst>
              <a:cxn ang="0">
                <a:pos x="connsiteX0" y="connsiteY0"/>
              </a:cxn>
              <a:cxn ang="0">
                <a:pos x="connsiteX1" y="connsiteY1"/>
              </a:cxn>
              <a:cxn ang="0">
                <a:pos x="connsiteX2" y="connsiteY2"/>
              </a:cxn>
            </a:cxnLst>
            <a:rect l="l" t="t" r="r" b="b"/>
            <a:pathLst>
              <a:path w="900546" h="955964">
                <a:moveTo>
                  <a:pt x="0" y="0"/>
                </a:moveTo>
                <a:cubicBezTo>
                  <a:pt x="271318" y="72736"/>
                  <a:pt x="542637" y="145473"/>
                  <a:pt x="692728" y="304800"/>
                </a:cubicBezTo>
                <a:cubicBezTo>
                  <a:pt x="842819" y="464127"/>
                  <a:pt x="871682" y="710045"/>
                  <a:pt x="900546" y="955964"/>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4" name="AutoShape 16"/>
          <p:cNvSpPr>
            <a:spLocks noChangeArrowheads="1"/>
          </p:cNvSpPr>
          <p:nvPr/>
        </p:nvSpPr>
        <p:spPr bwMode="auto">
          <a:xfrm>
            <a:off x="679646" y="385855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5" name="AutoShape 16"/>
          <p:cNvSpPr>
            <a:spLocks noChangeArrowheads="1"/>
          </p:cNvSpPr>
          <p:nvPr/>
        </p:nvSpPr>
        <p:spPr bwMode="auto">
          <a:xfrm>
            <a:off x="1039900" y="385855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6" name="AutoShape 16"/>
          <p:cNvSpPr>
            <a:spLocks noChangeArrowheads="1"/>
          </p:cNvSpPr>
          <p:nvPr/>
        </p:nvSpPr>
        <p:spPr bwMode="auto">
          <a:xfrm>
            <a:off x="2674761" y="38585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7" name="AutoShape 16"/>
          <p:cNvSpPr>
            <a:spLocks noChangeArrowheads="1"/>
          </p:cNvSpPr>
          <p:nvPr/>
        </p:nvSpPr>
        <p:spPr bwMode="auto">
          <a:xfrm>
            <a:off x="3035015" y="38585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8" name="AutoShape 16"/>
          <p:cNvSpPr>
            <a:spLocks noChangeArrowheads="1"/>
          </p:cNvSpPr>
          <p:nvPr/>
        </p:nvSpPr>
        <p:spPr bwMode="auto">
          <a:xfrm>
            <a:off x="693496" y="52440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9" name="AutoShape 16"/>
          <p:cNvSpPr>
            <a:spLocks noChangeArrowheads="1"/>
          </p:cNvSpPr>
          <p:nvPr/>
        </p:nvSpPr>
        <p:spPr bwMode="auto">
          <a:xfrm>
            <a:off x="1053750" y="52440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0" name="AutoShape 16"/>
          <p:cNvSpPr>
            <a:spLocks noChangeArrowheads="1"/>
          </p:cNvSpPr>
          <p:nvPr/>
        </p:nvSpPr>
        <p:spPr bwMode="auto">
          <a:xfrm>
            <a:off x="693496" y="657412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1" name="AutoShape 16"/>
          <p:cNvSpPr>
            <a:spLocks noChangeArrowheads="1"/>
          </p:cNvSpPr>
          <p:nvPr/>
        </p:nvSpPr>
        <p:spPr bwMode="auto">
          <a:xfrm>
            <a:off x="1053750" y="657412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2" name="AutoShape 16"/>
          <p:cNvSpPr>
            <a:spLocks noChangeArrowheads="1"/>
          </p:cNvSpPr>
          <p:nvPr/>
        </p:nvSpPr>
        <p:spPr bwMode="auto">
          <a:xfrm>
            <a:off x="3514243" y="251462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3" name="AutoShape 16"/>
          <p:cNvSpPr>
            <a:spLocks noChangeArrowheads="1"/>
          </p:cNvSpPr>
          <p:nvPr/>
        </p:nvSpPr>
        <p:spPr bwMode="auto">
          <a:xfrm>
            <a:off x="1538675" y="252846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4" name="AutoShape 16"/>
          <p:cNvSpPr>
            <a:spLocks noChangeArrowheads="1"/>
          </p:cNvSpPr>
          <p:nvPr/>
        </p:nvSpPr>
        <p:spPr bwMode="auto">
          <a:xfrm>
            <a:off x="222465" y="99058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5" name="AutoShape 16"/>
          <p:cNvSpPr>
            <a:spLocks noChangeArrowheads="1"/>
          </p:cNvSpPr>
          <p:nvPr/>
        </p:nvSpPr>
        <p:spPr bwMode="auto">
          <a:xfrm>
            <a:off x="1538675" y="99058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6" name="AutoShape 16"/>
          <p:cNvSpPr>
            <a:spLocks noChangeArrowheads="1"/>
          </p:cNvSpPr>
          <p:nvPr/>
        </p:nvSpPr>
        <p:spPr bwMode="auto">
          <a:xfrm>
            <a:off x="2203725" y="99057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7" name="AutoShape 16"/>
          <p:cNvSpPr>
            <a:spLocks noChangeArrowheads="1"/>
          </p:cNvSpPr>
          <p:nvPr/>
        </p:nvSpPr>
        <p:spPr bwMode="auto">
          <a:xfrm>
            <a:off x="3519935" y="99057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8" name="Freeform 17"/>
          <p:cNvSpPr/>
          <p:nvPr/>
        </p:nvSpPr>
        <p:spPr bwMode="auto">
          <a:xfrm>
            <a:off x="414431" y="1094509"/>
            <a:ext cx="375278" cy="2757055"/>
          </a:xfrm>
          <a:custGeom>
            <a:avLst/>
            <a:gdLst>
              <a:gd name="connsiteX0" fmla="*/ 375278 w 375278"/>
              <a:gd name="connsiteY0" fmla="*/ 0 h 2757055"/>
              <a:gd name="connsiteX1" fmla="*/ 15060 w 375278"/>
              <a:gd name="connsiteY1" fmla="*/ 1274618 h 2757055"/>
              <a:gd name="connsiteX2" fmla="*/ 98187 w 375278"/>
              <a:gd name="connsiteY2" fmla="*/ 1925782 h 2757055"/>
              <a:gd name="connsiteX3" fmla="*/ 375278 w 375278"/>
              <a:gd name="connsiteY3" fmla="*/ 2757055 h 2757055"/>
            </a:gdLst>
            <a:ahLst/>
            <a:cxnLst>
              <a:cxn ang="0">
                <a:pos x="connsiteX0" y="connsiteY0"/>
              </a:cxn>
              <a:cxn ang="0">
                <a:pos x="connsiteX1" y="connsiteY1"/>
              </a:cxn>
              <a:cxn ang="0">
                <a:pos x="connsiteX2" y="connsiteY2"/>
              </a:cxn>
              <a:cxn ang="0">
                <a:pos x="connsiteX3" y="connsiteY3"/>
              </a:cxn>
            </a:cxnLst>
            <a:rect l="l" t="t" r="r" b="b"/>
            <a:pathLst>
              <a:path w="375278" h="2757055">
                <a:moveTo>
                  <a:pt x="375278" y="0"/>
                </a:moveTo>
                <a:cubicBezTo>
                  <a:pt x="218260" y="476827"/>
                  <a:pt x="61242" y="953654"/>
                  <a:pt x="15060" y="1274618"/>
                </a:cubicBezTo>
                <a:cubicBezTo>
                  <a:pt x="-31122" y="1595582"/>
                  <a:pt x="38151" y="1678709"/>
                  <a:pt x="98187" y="1925782"/>
                </a:cubicBezTo>
                <a:cubicBezTo>
                  <a:pt x="158223" y="2172855"/>
                  <a:pt x="266750" y="2464955"/>
                  <a:pt x="375278" y="2757055"/>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Freeform 18"/>
          <p:cNvSpPr/>
          <p:nvPr/>
        </p:nvSpPr>
        <p:spPr bwMode="auto">
          <a:xfrm>
            <a:off x="635991" y="1094509"/>
            <a:ext cx="541645" cy="2770909"/>
          </a:xfrm>
          <a:custGeom>
            <a:avLst/>
            <a:gdLst>
              <a:gd name="connsiteX0" fmla="*/ 541645 w 541645"/>
              <a:gd name="connsiteY0" fmla="*/ 0 h 2770909"/>
              <a:gd name="connsiteX1" fmla="*/ 15173 w 541645"/>
              <a:gd name="connsiteY1" fmla="*/ 1302327 h 2770909"/>
              <a:gd name="connsiteX2" fmla="*/ 167573 w 541645"/>
              <a:gd name="connsiteY2" fmla="*/ 2272146 h 2770909"/>
              <a:gd name="connsiteX3" fmla="*/ 430809 w 541645"/>
              <a:gd name="connsiteY3" fmla="*/ 2770909 h 2770909"/>
            </a:gdLst>
            <a:ahLst/>
            <a:cxnLst>
              <a:cxn ang="0">
                <a:pos x="connsiteX0" y="connsiteY0"/>
              </a:cxn>
              <a:cxn ang="0">
                <a:pos x="connsiteX1" y="connsiteY1"/>
              </a:cxn>
              <a:cxn ang="0">
                <a:pos x="connsiteX2" y="connsiteY2"/>
              </a:cxn>
              <a:cxn ang="0">
                <a:pos x="connsiteX3" y="connsiteY3"/>
              </a:cxn>
            </a:cxnLst>
            <a:rect l="l" t="t" r="r" b="b"/>
            <a:pathLst>
              <a:path w="541645" h="2770909">
                <a:moveTo>
                  <a:pt x="541645" y="0"/>
                </a:moveTo>
                <a:cubicBezTo>
                  <a:pt x="309581" y="461818"/>
                  <a:pt x="77518" y="923636"/>
                  <a:pt x="15173" y="1302327"/>
                </a:cubicBezTo>
                <a:cubicBezTo>
                  <a:pt x="-47172" y="1681018"/>
                  <a:pt x="98300" y="2027382"/>
                  <a:pt x="167573" y="2272146"/>
                </a:cubicBezTo>
                <a:cubicBezTo>
                  <a:pt x="236846" y="2516910"/>
                  <a:pt x="333827" y="2643909"/>
                  <a:pt x="430809" y="2770909"/>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Freeform 19"/>
          <p:cNvSpPr/>
          <p:nvPr/>
        </p:nvSpPr>
        <p:spPr bwMode="auto">
          <a:xfrm>
            <a:off x="775855" y="2646218"/>
            <a:ext cx="41563" cy="1219200"/>
          </a:xfrm>
          <a:custGeom>
            <a:avLst/>
            <a:gdLst>
              <a:gd name="connsiteX0" fmla="*/ 41563 w 41563"/>
              <a:gd name="connsiteY0" fmla="*/ 0 h 1219200"/>
              <a:gd name="connsiteX1" fmla="*/ 0 w 41563"/>
              <a:gd name="connsiteY1" fmla="*/ 1219200 h 1219200"/>
            </a:gdLst>
            <a:ahLst/>
            <a:cxnLst>
              <a:cxn ang="0">
                <a:pos x="connsiteX0" y="connsiteY0"/>
              </a:cxn>
              <a:cxn ang="0">
                <a:pos x="connsiteX1" y="connsiteY1"/>
              </a:cxn>
            </a:cxnLst>
            <a:rect l="l" t="t" r="r" b="b"/>
            <a:pathLst>
              <a:path w="41563" h="1219200">
                <a:moveTo>
                  <a:pt x="41563" y="0"/>
                </a:moveTo>
                <a:lnTo>
                  <a:pt x="0" y="1219200"/>
                </a:ln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Freeform 21"/>
          <p:cNvSpPr/>
          <p:nvPr/>
        </p:nvSpPr>
        <p:spPr bwMode="auto">
          <a:xfrm>
            <a:off x="996729" y="2632364"/>
            <a:ext cx="208616" cy="1233054"/>
          </a:xfrm>
          <a:custGeom>
            <a:avLst/>
            <a:gdLst>
              <a:gd name="connsiteX0" fmla="*/ 208616 w 208616"/>
              <a:gd name="connsiteY0" fmla="*/ 0 h 1233054"/>
              <a:gd name="connsiteX1" fmla="*/ 14653 w 208616"/>
              <a:gd name="connsiteY1" fmla="*/ 581891 h 1233054"/>
              <a:gd name="connsiteX2" fmla="*/ 28507 w 208616"/>
              <a:gd name="connsiteY2" fmla="*/ 1233054 h 1233054"/>
            </a:gdLst>
            <a:ahLst/>
            <a:cxnLst>
              <a:cxn ang="0">
                <a:pos x="connsiteX0" y="connsiteY0"/>
              </a:cxn>
              <a:cxn ang="0">
                <a:pos x="connsiteX1" y="connsiteY1"/>
              </a:cxn>
              <a:cxn ang="0">
                <a:pos x="connsiteX2" y="connsiteY2"/>
              </a:cxn>
            </a:cxnLst>
            <a:rect l="l" t="t" r="r" b="b"/>
            <a:pathLst>
              <a:path w="208616" h="1233054">
                <a:moveTo>
                  <a:pt x="208616" y="0"/>
                </a:moveTo>
                <a:cubicBezTo>
                  <a:pt x="126643" y="188191"/>
                  <a:pt x="44671" y="376382"/>
                  <a:pt x="14653" y="581891"/>
                </a:cubicBezTo>
                <a:cubicBezTo>
                  <a:pt x="-15365" y="787400"/>
                  <a:pt x="6571" y="1010227"/>
                  <a:pt x="28507" y="1233054"/>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Freeform 22"/>
          <p:cNvSpPr/>
          <p:nvPr/>
        </p:nvSpPr>
        <p:spPr bwMode="auto">
          <a:xfrm>
            <a:off x="2351743" y="1080655"/>
            <a:ext cx="433021" cy="2784763"/>
          </a:xfrm>
          <a:custGeom>
            <a:avLst/>
            <a:gdLst>
              <a:gd name="connsiteX0" fmla="*/ 433021 w 433021"/>
              <a:gd name="connsiteY0" fmla="*/ 0 h 2784763"/>
              <a:gd name="connsiteX1" fmla="*/ 45093 w 433021"/>
              <a:gd name="connsiteY1" fmla="*/ 789709 h 2784763"/>
              <a:gd name="connsiteX2" fmla="*/ 45093 w 433021"/>
              <a:gd name="connsiteY2" fmla="*/ 2008909 h 2784763"/>
              <a:gd name="connsiteX3" fmla="*/ 377602 w 433021"/>
              <a:gd name="connsiteY3" fmla="*/ 2784763 h 2784763"/>
            </a:gdLst>
            <a:ahLst/>
            <a:cxnLst>
              <a:cxn ang="0">
                <a:pos x="connsiteX0" y="connsiteY0"/>
              </a:cxn>
              <a:cxn ang="0">
                <a:pos x="connsiteX1" y="connsiteY1"/>
              </a:cxn>
              <a:cxn ang="0">
                <a:pos x="connsiteX2" y="connsiteY2"/>
              </a:cxn>
              <a:cxn ang="0">
                <a:pos x="connsiteX3" y="connsiteY3"/>
              </a:cxn>
            </a:cxnLst>
            <a:rect l="l" t="t" r="r" b="b"/>
            <a:pathLst>
              <a:path w="433021" h="2784763">
                <a:moveTo>
                  <a:pt x="433021" y="0"/>
                </a:moveTo>
                <a:cubicBezTo>
                  <a:pt x="271384" y="227445"/>
                  <a:pt x="109748" y="454891"/>
                  <a:pt x="45093" y="789709"/>
                </a:cubicBezTo>
                <a:cubicBezTo>
                  <a:pt x="-19562" y="1124527"/>
                  <a:pt x="-10325" y="1676400"/>
                  <a:pt x="45093" y="2008909"/>
                </a:cubicBezTo>
                <a:cubicBezTo>
                  <a:pt x="100511" y="2341418"/>
                  <a:pt x="239056" y="2563090"/>
                  <a:pt x="377602" y="2784763"/>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4" name="Freeform 23"/>
          <p:cNvSpPr/>
          <p:nvPr/>
        </p:nvSpPr>
        <p:spPr bwMode="auto">
          <a:xfrm>
            <a:off x="2715491" y="2632364"/>
            <a:ext cx="83127" cy="1233054"/>
          </a:xfrm>
          <a:custGeom>
            <a:avLst/>
            <a:gdLst>
              <a:gd name="connsiteX0" fmla="*/ 83127 w 83127"/>
              <a:gd name="connsiteY0" fmla="*/ 0 h 1233054"/>
              <a:gd name="connsiteX1" fmla="*/ 0 w 83127"/>
              <a:gd name="connsiteY1" fmla="*/ 1233054 h 1233054"/>
            </a:gdLst>
            <a:ahLst/>
            <a:cxnLst>
              <a:cxn ang="0">
                <a:pos x="connsiteX0" y="connsiteY0"/>
              </a:cxn>
              <a:cxn ang="0">
                <a:pos x="connsiteX1" y="connsiteY1"/>
              </a:cxn>
            </a:cxnLst>
            <a:rect l="l" t="t" r="r" b="b"/>
            <a:pathLst>
              <a:path w="83127" h="1233054">
                <a:moveTo>
                  <a:pt x="83127" y="0"/>
                </a:moveTo>
                <a:lnTo>
                  <a:pt x="0" y="1233054"/>
                </a:ln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 name="Freeform 24"/>
          <p:cNvSpPr/>
          <p:nvPr/>
        </p:nvSpPr>
        <p:spPr bwMode="auto">
          <a:xfrm>
            <a:off x="2545096" y="1094509"/>
            <a:ext cx="599886" cy="2757055"/>
          </a:xfrm>
          <a:custGeom>
            <a:avLst/>
            <a:gdLst>
              <a:gd name="connsiteX0" fmla="*/ 599886 w 599886"/>
              <a:gd name="connsiteY0" fmla="*/ 0 h 2757055"/>
              <a:gd name="connsiteX1" fmla="*/ 45704 w 599886"/>
              <a:gd name="connsiteY1" fmla="*/ 1163782 h 2757055"/>
              <a:gd name="connsiteX2" fmla="*/ 87268 w 599886"/>
              <a:gd name="connsiteY2" fmla="*/ 2022764 h 2757055"/>
              <a:gd name="connsiteX3" fmla="*/ 530613 w 599886"/>
              <a:gd name="connsiteY3" fmla="*/ 2757055 h 2757055"/>
            </a:gdLst>
            <a:ahLst/>
            <a:cxnLst>
              <a:cxn ang="0">
                <a:pos x="connsiteX0" y="connsiteY0"/>
              </a:cxn>
              <a:cxn ang="0">
                <a:pos x="connsiteX1" y="connsiteY1"/>
              </a:cxn>
              <a:cxn ang="0">
                <a:pos x="connsiteX2" y="connsiteY2"/>
              </a:cxn>
              <a:cxn ang="0">
                <a:pos x="connsiteX3" y="connsiteY3"/>
              </a:cxn>
            </a:cxnLst>
            <a:rect l="l" t="t" r="r" b="b"/>
            <a:pathLst>
              <a:path w="599886" h="2757055">
                <a:moveTo>
                  <a:pt x="599886" y="0"/>
                </a:moveTo>
                <a:cubicBezTo>
                  <a:pt x="365513" y="413327"/>
                  <a:pt x="131140" y="826655"/>
                  <a:pt x="45704" y="1163782"/>
                </a:cubicBezTo>
                <a:cubicBezTo>
                  <a:pt x="-39732" y="1500909"/>
                  <a:pt x="6450" y="1757218"/>
                  <a:pt x="87268" y="2022764"/>
                </a:cubicBezTo>
                <a:cubicBezTo>
                  <a:pt x="168086" y="2288310"/>
                  <a:pt x="349349" y="2522682"/>
                  <a:pt x="530613" y="2757055"/>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 name="Freeform 25"/>
          <p:cNvSpPr/>
          <p:nvPr/>
        </p:nvSpPr>
        <p:spPr bwMode="auto">
          <a:xfrm>
            <a:off x="2987669" y="2618509"/>
            <a:ext cx="171167" cy="1246909"/>
          </a:xfrm>
          <a:custGeom>
            <a:avLst/>
            <a:gdLst>
              <a:gd name="connsiteX0" fmla="*/ 171167 w 171167"/>
              <a:gd name="connsiteY0" fmla="*/ 0 h 1246909"/>
              <a:gd name="connsiteX1" fmla="*/ 4913 w 171167"/>
              <a:gd name="connsiteY1" fmla="*/ 678873 h 1246909"/>
              <a:gd name="connsiteX2" fmla="*/ 60331 w 171167"/>
              <a:gd name="connsiteY2" fmla="*/ 1246909 h 1246909"/>
            </a:gdLst>
            <a:ahLst/>
            <a:cxnLst>
              <a:cxn ang="0">
                <a:pos x="connsiteX0" y="connsiteY0"/>
              </a:cxn>
              <a:cxn ang="0">
                <a:pos x="connsiteX1" y="connsiteY1"/>
              </a:cxn>
              <a:cxn ang="0">
                <a:pos x="connsiteX2" y="connsiteY2"/>
              </a:cxn>
            </a:cxnLst>
            <a:rect l="l" t="t" r="r" b="b"/>
            <a:pathLst>
              <a:path w="171167" h="1246909">
                <a:moveTo>
                  <a:pt x="171167" y="0"/>
                </a:moveTo>
                <a:cubicBezTo>
                  <a:pt x="97276" y="235527"/>
                  <a:pt x="23386" y="471055"/>
                  <a:pt x="4913" y="678873"/>
                </a:cubicBezTo>
                <a:cubicBezTo>
                  <a:pt x="-13560" y="886691"/>
                  <a:pt x="23385" y="1066800"/>
                  <a:pt x="60331" y="1246909"/>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3095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wipe(up)">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wipe(up)">
                                      <p:cBhvr>
                                        <p:cTn id="27" dur="500"/>
                                        <p:tgtEl>
                                          <p:spTgt spid="15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wipe(up)">
                                      <p:cBhvr>
                                        <p:cTn id="30" dur="500"/>
                                        <p:tgtEl>
                                          <p:spTgt spid="15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52"/>
                                        </p:tgtEl>
                                        <p:attrNameLst>
                                          <p:attrName>style.visibility</p:attrName>
                                        </p:attrNameLst>
                                      </p:cBhvr>
                                      <p:to>
                                        <p:strVal val="visible"/>
                                      </p:to>
                                    </p:set>
                                    <p:animEffect transition="in" filter="wipe(up)">
                                      <p:cBhvr>
                                        <p:cTn id="35" dur="500"/>
                                        <p:tgtEl>
                                          <p:spTgt spid="1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54"/>
                                        </p:tgtEl>
                                        <p:attrNameLst>
                                          <p:attrName>style.visibility</p:attrName>
                                        </p:attrNameLst>
                                      </p:cBhvr>
                                      <p:to>
                                        <p:strVal val="visible"/>
                                      </p:to>
                                    </p:set>
                                    <p:animEffect transition="in" filter="wipe(up)">
                                      <p:cBhvr>
                                        <p:cTn id="44" dur="500"/>
                                        <p:tgtEl>
                                          <p:spTgt spid="15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wipe(up)">
                                      <p:cBhvr>
                                        <p:cTn id="53" dur="500"/>
                                        <p:tgtEl>
                                          <p:spTgt spid="15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wipe(up)">
                                      <p:cBhvr>
                                        <p:cTn id="62" dur="500"/>
                                        <p:tgtEl>
                                          <p:spTgt spid="1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157"/>
                                        </p:tgtEl>
                                        <p:attrNameLst>
                                          <p:attrName>style.visibility</p:attrName>
                                        </p:attrNameLst>
                                      </p:cBhvr>
                                      <p:to>
                                        <p:strVal val="visible"/>
                                      </p:to>
                                    </p:set>
                                    <p:animEffect transition="in" filter="wipe(up)">
                                      <p:cBhvr>
                                        <p:cTn id="71" dur="500"/>
                                        <p:tgtEl>
                                          <p:spTgt spid="15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up)">
                                      <p:cBhvr>
                                        <p:cTn id="76" dur="500"/>
                                        <p:tgtEl>
                                          <p:spTgt spid="20"/>
                                        </p:tgtEl>
                                      </p:cBhvr>
                                    </p:animEffect>
                                  </p:childTnLst>
                                </p:cTn>
                              </p:par>
                            </p:childTnLst>
                          </p:cTn>
                        </p:par>
                        <p:par>
                          <p:cTn id="77" fill="hold">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childTnLst>
                          </p:cTn>
                        </p:par>
                        <p:par>
                          <p:cTn id="81" fill="hold">
                            <p:stCondLst>
                              <p:cond delay="1000"/>
                            </p:stCondLst>
                            <p:childTnLst>
                              <p:par>
                                <p:cTn id="82" presetID="22" presetClass="entr" presetSubtype="1"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500"/>
                                        <p:tgtEl>
                                          <p:spTgt spid="24"/>
                                        </p:tgtEl>
                                      </p:cBhvr>
                                    </p:animEffect>
                                  </p:childTnLst>
                                </p:cTn>
                              </p:par>
                            </p:childTnLst>
                          </p:cTn>
                        </p:par>
                        <p:par>
                          <p:cTn id="85" fill="hold">
                            <p:stCondLst>
                              <p:cond delay="1500"/>
                            </p:stCondLst>
                            <p:childTnLst>
                              <p:par>
                                <p:cTn id="86" presetID="22" presetClass="entr" presetSubtype="1"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up)">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8"/>
                                        </p:tgtEl>
                                        <p:attrNameLst>
                                          <p:attrName>style.visibility</p:attrName>
                                        </p:attrNameLst>
                                      </p:cBhvr>
                                      <p:to>
                                        <p:strVal val="visible"/>
                                      </p:to>
                                    </p:set>
                                    <p:animEffect transition="in" filter="wipe(up)">
                                      <p:cBhvr>
                                        <p:cTn id="93" dur="500"/>
                                        <p:tgtEl>
                                          <p:spTgt spid="158"/>
                                        </p:tgtEl>
                                      </p:cBhvr>
                                    </p:animEffect>
                                  </p:childTnLst>
                                </p:cTn>
                              </p:par>
                            </p:childTnLst>
                          </p:cTn>
                        </p:par>
                        <p:par>
                          <p:cTn id="94" fill="hold">
                            <p:stCondLst>
                              <p:cond delay="500"/>
                            </p:stCondLst>
                            <p:childTnLst>
                              <p:par>
                                <p:cTn id="95" presetID="22" presetClass="entr" presetSubtype="1" fill="hold" grpId="0" nodeType="afterEffect">
                                  <p:stCondLst>
                                    <p:cond delay="0"/>
                                  </p:stCondLst>
                                  <p:childTnLst>
                                    <p:set>
                                      <p:cBhvr>
                                        <p:cTn id="96" dur="1" fill="hold">
                                          <p:stCondLst>
                                            <p:cond delay="0"/>
                                          </p:stCondLst>
                                        </p:cTn>
                                        <p:tgtEl>
                                          <p:spTgt spid="159"/>
                                        </p:tgtEl>
                                        <p:attrNameLst>
                                          <p:attrName>style.visibility</p:attrName>
                                        </p:attrNameLst>
                                      </p:cBhvr>
                                      <p:to>
                                        <p:strVal val="visible"/>
                                      </p:to>
                                    </p:set>
                                    <p:animEffect transition="in" filter="wipe(up)">
                                      <p:cBhvr>
                                        <p:cTn id="97" dur="500"/>
                                        <p:tgtEl>
                                          <p:spTgt spid="15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60"/>
                                        </p:tgtEl>
                                        <p:attrNameLst>
                                          <p:attrName>style.visibility</p:attrName>
                                        </p:attrNameLst>
                                      </p:cBhvr>
                                      <p:to>
                                        <p:strVal val="visible"/>
                                      </p:to>
                                    </p:set>
                                    <p:animEffect transition="in" filter="wipe(up)">
                                      <p:cBhvr>
                                        <p:cTn id="102" dur="500"/>
                                        <p:tgtEl>
                                          <p:spTgt spid="160"/>
                                        </p:tgtEl>
                                      </p:cBhvr>
                                    </p:animEffect>
                                  </p:childTnLst>
                                </p:cTn>
                              </p:par>
                            </p:childTnLst>
                          </p:cTn>
                        </p:par>
                        <p:par>
                          <p:cTn id="103" fill="hold">
                            <p:stCondLst>
                              <p:cond delay="500"/>
                            </p:stCondLst>
                            <p:childTnLst>
                              <p:par>
                                <p:cTn id="104" presetID="22" presetClass="entr" presetSubtype="1" fill="hold" grpId="0" nodeType="afterEffect">
                                  <p:stCondLst>
                                    <p:cond delay="0"/>
                                  </p:stCondLst>
                                  <p:childTnLst>
                                    <p:set>
                                      <p:cBhvr>
                                        <p:cTn id="105" dur="1" fill="hold">
                                          <p:stCondLst>
                                            <p:cond delay="0"/>
                                          </p:stCondLst>
                                        </p:cTn>
                                        <p:tgtEl>
                                          <p:spTgt spid="161"/>
                                        </p:tgtEl>
                                        <p:attrNameLst>
                                          <p:attrName>style.visibility</p:attrName>
                                        </p:attrNameLst>
                                      </p:cBhvr>
                                      <p:to>
                                        <p:strVal val="visible"/>
                                      </p:to>
                                    </p:set>
                                    <p:animEffect transition="in" filter="wipe(up)">
                                      <p:cBhvr>
                                        <p:cTn id="106" dur="500"/>
                                        <p:tgtEl>
                                          <p:spTgt spid="16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64"/>
                                        </p:tgtEl>
                                        <p:attrNameLst>
                                          <p:attrName>style.visibility</p:attrName>
                                        </p:attrNameLst>
                                      </p:cBhvr>
                                      <p:to>
                                        <p:strVal val="visible"/>
                                      </p:to>
                                    </p:set>
                                    <p:animEffect transition="in" filter="wipe(up)">
                                      <p:cBhvr>
                                        <p:cTn id="111" dur="500"/>
                                        <p:tgtEl>
                                          <p:spTgt spid="164"/>
                                        </p:tgtEl>
                                      </p:cBhvr>
                                    </p:animEffect>
                                  </p:childTnLst>
                                </p:cTn>
                              </p:par>
                            </p:childTnLst>
                          </p:cTn>
                        </p:par>
                        <p:par>
                          <p:cTn id="112" fill="hold">
                            <p:stCondLst>
                              <p:cond delay="500"/>
                            </p:stCondLst>
                            <p:childTnLst>
                              <p:par>
                                <p:cTn id="113" presetID="22" presetClass="entr" presetSubtype="1" fill="hold" grpId="0" nodeType="afterEffect">
                                  <p:stCondLst>
                                    <p:cond delay="0"/>
                                  </p:stCondLst>
                                  <p:childTnLst>
                                    <p:set>
                                      <p:cBhvr>
                                        <p:cTn id="114" dur="1" fill="hold">
                                          <p:stCondLst>
                                            <p:cond delay="0"/>
                                          </p:stCondLst>
                                        </p:cTn>
                                        <p:tgtEl>
                                          <p:spTgt spid="165"/>
                                        </p:tgtEl>
                                        <p:attrNameLst>
                                          <p:attrName>style.visibility</p:attrName>
                                        </p:attrNameLst>
                                      </p:cBhvr>
                                      <p:to>
                                        <p:strVal val="visible"/>
                                      </p:to>
                                    </p:set>
                                    <p:animEffect transition="in" filter="wipe(up)">
                                      <p:cBhvr>
                                        <p:cTn id="115" dur="500"/>
                                        <p:tgtEl>
                                          <p:spTgt spid="165"/>
                                        </p:tgtEl>
                                      </p:cBhvr>
                                    </p:animEffect>
                                  </p:childTnLst>
                                </p:cTn>
                              </p:par>
                            </p:childTnLst>
                          </p:cTn>
                        </p:par>
                        <p:par>
                          <p:cTn id="116" fill="hold">
                            <p:stCondLst>
                              <p:cond delay="1000"/>
                            </p:stCondLst>
                            <p:childTnLst>
                              <p:par>
                                <p:cTn id="117" presetID="22" presetClass="entr" presetSubtype="1" fill="hold" grpId="0" nodeType="afterEffect">
                                  <p:stCondLst>
                                    <p:cond delay="0"/>
                                  </p:stCondLst>
                                  <p:childTnLst>
                                    <p:set>
                                      <p:cBhvr>
                                        <p:cTn id="118" dur="1" fill="hold">
                                          <p:stCondLst>
                                            <p:cond delay="0"/>
                                          </p:stCondLst>
                                        </p:cTn>
                                        <p:tgtEl>
                                          <p:spTgt spid="166"/>
                                        </p:tgtEl>
                                        <p:attrNameLst>
                                          <p:attrName>style.visibility</p:attrName>
                                        </p:attrNameLst>
                                      </p:cBhvr>
                                      <p:to>
                                        <p:strVal val="visible"/>
                                      </p:to>
                                    </p:set>
                                    <p:animEffect transition="in" filter="wipe(up)">
                                      <p:cBhvr>
                                        <p:cTn id="119" dur="500"/>
                                        <p:tgtEl>
                                          <p:spTgt spid="166"/>
                                        </p:tgtEl>
                                      </p:cBhvr>
                                    </p:animEffect>
                                  </p:childTnLst>
                                </p:cTn>
                              </p:par>
                            </p:childTnLst>
                          </p:cTn>
                        </p:par>
                        <p:par>
                          <p:cTn id="120" fill="hold">
                            <p:stCondLst>
                              <p:cond delay="1500"/>
                            </p:stCondLst>
                            <p:childTnLst>
                              <p:par>
                                <p:cTn id="121" presetID="22" presetClass="entr" presetSubtype="1" fill="hold" grpId="0" nodeType="afterEffect">
                                  <p:stCondLst>
                                    <p:cond delay="0"/>
                                  </p:stCondLst>
                                  <p:childTnLst>
                                    <p:set>
                                      <p:cBhvr>
                                        <p:cTn id="122" dur="1" fill="hold">
                                          <p:stCondLst>
                                            <p:cond delay="0"/>
                                          </p:stCondLst>
                                        </p:cTn>
                                        <p:tgtEl>
                                          <p:spTgt spid="167"/>
                                        </p:tgtEl>
                                        <p:attrNameLst>
                                          <p:attrName>style.visibility</p:attrName>
                                        </p:attrNameLst>
                                      </p:cBhvr>
                                      <p:to>
                                        <p:strVal val="visible"/>
                                      </p:to>
                                    </p:set>
                                    <p:animEffect transition="in" filter="wipe(up)">
                                      <p:cBhvr>
                                        <p:cTn id="123" dur="500"/>
                                        <p:tgtEl>
                                          <p:spTgt spid="167"/>
                                        </p:tgtEl>
                                      </p:cBhvr>
                                    </p:animEffect>
                                  </p:childTnLst>
                                </p:cTn>
                              </p:par>
                            </p:childTnLst>
                          </p:cTn>
                        </p:par>
                        <p:par>
                          <p:cTn id="124" fill="hold">
                            <p:stCondLst>
                              <p:cond delay="2000"/>
                            </p:stCondLst>
                            <p:childTnLst>
                              <p:par>
                                <p:cTn id="125" presetID="22" presetClass="entr" presetSubtype="1" fill="hold" grpId="0" nodeType="afterEffect">
                                  <p:stCondLst>
                                    <p:cond delay="0"/>
                                  </p:stCondLst>
                                  <p:childTnLst>
                                    <p:set>
                                      <p:cBhvr>
                                        <p:cTn id="126" dur="1" fill="hold">
                                          <p:stCondLst>
                                            <p:cond delay="0"/>
                                          </p:stCondLst>
                                        </p:cTn>
                                        <p:tgtEl>
                                          <p:spTgt spid="163"/>
                                        </p:tgtEl>
                                        <p:attrNameLst>
                                          <p:attrName>style.visibility</p:attrName>
                                        </p:attrNameLst>
                                      </p:cBhvr>
                                      <p:to>
                                        <p:strVal val="visible"/>
                                      </p:to>
                                    </p:set>
                                    <p:animEffect transition="in" filter="wipe(up)">
                                      <p:cBhvr>
                                        <p:cTn id="127" dur="500"/>
                                        <p:tgtEl>
                                          <p:spTgt spid="163"/>
                                        </p:tgtEl>
                                      </p:cBhvr>
                                    </p:animEffect>
                                  </p:childTnLst>
                                </p:cTn>
                              </p:par>
                            </p:childTnLst>
                          </p:cTn>
                        </p:par>
                        <p:par>
                          <p:cTn id="128" fill="hold">
                            <p:stCondLst>
                              <p:cond delay="2500"/>
                            </p:stCondLst>
                            <p:childTnLst>
                              <p:par>
                                <p:cTn id="129" presetID="22" presetClass="entr" presetSubtype="1" fill="hold" grpId="0" nodeType="afterEffect">
                                  <p:stCondLst>
                                    <p:cond delay="0"/>
                                  </p:stCondLst>
                                  <p:childTnLst>
                                    <p:set>
                                      <p:cBhvr>
                                        <p:cTn id="130" dur="1" fill="hold">
                                          <p:stCondLst>
                                            <p:cond delay="0"/>
                                          </p:stCondLst>
                                        </p:cTn>
                                        <p:tgtEl>
                                          <p:spTgt spid="162"/>
                                        </p:tgtEl>
                                        <p:attrNameLst>
                                          <p:attrName>style.visibility</p:attrName>
                                        </p:attrNameLst>
                                      </p:cBhvr>
                                      <p:to>
                                        <p:strVal val="visible"/>
                                      </p:to>
                                    </p:set>
                                    <p:animEffect transition="in" filter="wipe(up)">
                                      <p:cBhvr>
                                        <p:cTn id="131"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 grpId="0" animBg="1"/>
      <p:bldP spid="15" grpId="0" animBg="1"/>
      <p:bldP spid="16" grpId="0" animBg="1"/>
      <p:bldP spid="17" grpId="0" animBg="1"/>
      <p:bldP spid="150" grpId="0" animBg="1"/>
      <p:bldP spid="151" grpId="0" animBg="1"/>
      <p:bldP spid="152"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8" grpId="0" animBg="1"/>
      <p:bldP spid="19" grpId="0" animBg="1"/>
      <p:bldP spid="20" grpId="0" animBg="1"/>
      <p:bldP spid="22" grpId="0" animBg="1"/>
      <p:bldP spid="23" grpId="0" animBg="1"/>
      <p:bldP spid="24" grpId="0" animBg="1"/>
      <p:bldP spid="25" grpId="0" animBg="1"/>
      <p:bldP spid="26" grpId="0" animBg="1"/>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flipH="1">
            <a:off x="360196" y="449802"/>
            <a:ext cx="808760" cy="658545"/>
          </a:xfrm>
          <a:prstGeom prst="line">
            <a:avLst/>
          </a:prstGeom>
          <a:noFill/>
          <a:ln w="25400" cap="flat" cmpd="sng" algn="ctr">
            <a:solidFill>
              <a:schemeClr val="tx1"/>
            </a:solidFill>
            <a:prstDash val="solid"/>
            <a:round/>
            <a:headEnd type="oval" w="med" len="med"/>
            <a:tailEnd type="oval" w="med" len="med"/>
          </a:ln>
          <a:effectLst/>
        </p:spPr>
      </p:cxnSp>
      <p:cxnSp>
        <p:nvCxnSpPr>
          <p:cNvPr id="88" name="Straight Connector 87"/>
          <p:cNvCxnSpPr/>
          <p:nvPr/>
        </p:nvCxnSpPr>
        <p:spPr bwMode="auto">
          <a:xfrm flipH="1">
            <a:off x="803542" y="44980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89" name="Straight Connector 88"/>
          <p:cNvCxnSpPr/>
          <p:nvPr/>
        </p:nvCxnSpPr>
        <p:spPr bwMode="auto">
          <a:xfrm>
            <a:off x="1168955" y="44980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90" name="Straight Connector 89"/>
          <p:cNvCxnSpPr/>
          <p:nvPr/>
        </p:nvCxnSpPr>
        <p:spPr bwMode="auto">
          <a:xfrm flipH="1" flipV="1">
            <a:off x="1168960" y="44980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05536" name="TextBox 105535"/>
          <p:cNvSpPr txBox="1"/>
          <p:nvPr/>
        </p:nvSpPr>
        <p:spPr>
          <a:xfrm>
            <a:off x="1037717" y="80571"/>
            <a:ext cx="261610" cy="369332"/>
          </a:xfrm>
          <a:prstGeom prst="rect">
            <a:avLst/>
          </a:prstGeom>
          <a:noFill/>
        </p:spPr>
        <p:txBody>
          <a:bodyPr wrap="none" rtlCol="0">
            <a:spAutoFit/>
          </a:bodyPr>
          <a:lstStyle/>
          <a:p>
            <a:r>
              <a:rPr lang="en-US" b="1" dirty="0" smtClean="0"/>
              <a:t>:</a:t>
            </a:r>
          </a:p>
        </p:txBody>
      </p:sp>
      <p:sp>
        <p:nvSpPr>
          <p:cNvPr id="10" name="TextBox 9"/>
          <p:cNvSpPr txBox="1"/>
          <p:nvPr/>
        </p:nvSpPr>
        <p:spPr>
          <a:xfrm>
            <a:off x="180360" y="85696"/>
            <a:ext cx="623182" cy="369332"/>
          </a:xfrm>
          <a:prstGeom prst="rect">
            <a:avLst/>
          </a:prstGeom>
          <a:noFill/>
        </p:spPr>
        <p:txBody>
          <a:bodyPr wrap="square" rtlCol="0">
            <a:spAutoFit/>
          </a:bodyPr>
          <a:lstStyle/>
          <a:p>
            <a:r>
              <a:rPr lang="en-US" dirty="0" smtClean="0">
                <a:latin typeface="cmmi10"/>
              </a:rPr>
              <a:t>T</a:t>
            </a:r>
            <a:r>
              <a:rPr lang="en-US" i="1" baseline="30000" dirty="0" smtClean="0">
                <a:latin typeface="cmmi10"/>
              </a:rPr>
              <a:t>5</a:t>
            </a:r>
            <a:endParaRPr lang="en-US" i="1" baseline="30000" dirty="0">
              <a:latin typeface="cmmi10"/>
            </a:endParaRPr>
          </a:p>
        </p:txBody>
      </p:sp>
      <p:sp>
        <p:nvSpPr>
          <p:cNvPr id="101" name="AutoShape 16"/>
          <p:cNvSpPr>
            <a:spLocks noChangeArrowheads="1"/>
          </p:cNvSpPr>
          <p:nvPr/>
        </p:nvSpPr>
        <p:spPr bwMode="auto">
          <a:xfrm>
            <a:off x="1037716" y="5929745"/>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cxnSp>
        <p:nvCxnSpPr>
          <p:cNvPr id="116" name="Straight Connector 115"/>
          <p:cNvCxnSpPr/>
          <p:nvPr/>
        </p:nvCxnSpPr>
        <p:spPr bwMode="auto">
          <a:xfrm flipH="1">
            <a:off x="2341456" y="435942"/>
            <a:ext cx="808760" cy="658545"/>
          </a:xfrm>
          <a:prstGeom prst="line">
            <a:avLst/>
          </a:prstGeom>
          <a:noFill/>
          <a:ln w="25400" cap="flat" cmpd="sng" algn="ctr">
            <a:solidFill>
              <a:schemeClr val="tx1"/>
            </a:solidFill>
            <a:prstDash val="solid"/>
            <a:round/>
            <a:headEnd type="oval" w="med" len="med"/>
            <a:tailEnd type="oval" w="med" len="med"/>
          </a:ln>
          <a:effectLst/>
        </p:spPr>
      </p:cxnSp>
      <p:cxnSp>
        <p:nvCxnSpPr>
          <p:cNvPr id="117" name="Straight Connector 116"/>
          <p:cNvCxnSpPr/>
          <p:nvPr/>
        </p:nvCxnSpPr>
        <p:spPr bwMode="auto">
          <a:xfrm flipH="1">
            <a:off x="2784802" y="43594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18" name="Straight Connector 117"/>
          <p:cNvCxnSpPr/>
          <p:nvPr/>
        </p:nvCxnSpPr>
        <p:spPr bwMode="auto">
          <a:xfrm>
            <a:off x="3150215" y="43594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19" name="Straight Connector 118"/>
          <p:cNvCxnSpPr/>
          <p:nvPr/>
        </p:nvCxnSpPr>
        <p:spPr bwMode="auto">
          <a:xfrm flipH="1" flipV="1">
            <a:off x="3150220" y="43594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20" name="TextBox 119"/>
          <p:cNvSpPr txBox="1"/>
          <p:nvPr/>
        </p:nvSpPr>
        <p:spPr>
          <a:xfrm>
            <a:off x="3018977" y="66711"/>
            <a:ext cx="261610" cy="369332"/>
          </a:xfrm>
          <a:prstGeom prst="rect">
            <a:avLst/>
          </a:prstGeom>
          <a:noFill/>
        </p:spPr>
        <p:txBody>
          <a:bodyPr wrap="none" rtlCol="0">
            <a:spAutoFit/>
          </a:bodyPr>
          <a:lstStyle/>
          <a:p>
            <a:r>
              <a:rPr lang="en-US" b="1" dirty="0" smtClean="0"/>
              <a:t>:</a:t>
            </a:r>
          </a:p>
        </p:txBody>
      </p:sp>
      <p:cxnSp>
        <p:nvCxnSpPr>
          <p:cNvPr id="123" name="Straight Connector 122"/>
          <p:cNvCxnSpPr/>
          <p:nvPr/>
        </p:nvCxnSpPr>
        <p:spPr bwMode="auto">
          <a:xfrm flipH="1">
            <a:off x="817392" y="198770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24" name="Straight Connector 123"/>
          <p:cNvCxnSpPr/>
          <p:nvPr/>
        </p:nvCxnSpPr>
        <p:spPr bwMode="auto">
          <a:xfrm>
            <a:off x="1182805" y="198770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25" name="Straight Connector 124"/>
          <p:cNvCxnSpPr/>
          <p:nvPr/>
        </p:nvCxnSpPr>
        <p:spPr bwMode="auto">
          <a:xfrm flipH="1" flipV="1">
            <a:off x="1182810" y="198770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26" name="TextBox 125"/>
          <p:cNvSpPr txBox="1"/>
          <p:nvPr/>
        </p:nvSpPr>
        <p:spPr>
          <a:xfrm>
            <a:off x="1051567" y="1618471"/>
            <a:ext cx="261610" cy="369332"/>
          </a:xfrm>
          <a:prstGeom prst="rect">
            <a:avLst/>
          </a:prstGeom>
          <a:noFill/>
        </p:spPr>
        <p:txBody>
          <a:bodyPr wrap="none" rtlCol="0">
            <a:spAutoFit/>
          </a:bodyPr>
          <a:lstStyle/>
          <a:p>
            <a:r>
              <a:rPr lang="en-US" b="1" dirty="0" smtClean="0"/>
              <a:t>:</a:t>
            </a:r>
          </a:p>
        </p:txBody>
      </p:sp>
      <p:sp>
        <p:nvSpPr>
          <p:cNvPr id="127" name="TextBox 126"/>
          <p:cNvSpPr txBox="1"/>
          <p:nvPr/>
        </p:nvSpPr>
        <p:spPr>
          <a:xfrm>
            <a:off x="194210" y="1623596"/>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4</a:t>
            </a:r>
          </a:p>
        </p:txBody>
      </p:sp>
      <p:cxnSp>
        <p:nvCxnSpPr>
          <p:cNvPr id="129" name="Straight Connector 128"/>
          <p:cNvCxnSpPr/>
          <p:nvPr/>
        </p:nvCxnSpPr>
        <p:spPr bwMode="auto">
          <a:xfrm flipH="1">
            <a:off x="2798652" y="197384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30" name="Straight Connector 129"/>
          <p:cNvCxnSpPr/>
          <p:nvPr/>
        </p:nvCxnSpPr>
        <p:spPr bwMode="auto">
          <a:xfrm>
            <a:off x="3164065" y="1973842"/>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31" name="Straight Connector 130"/>
          <p:cNvCxnSpPr/>
          <p:nvPr/>
        </p:nvCxnSpPr>
        <p:spPr bwMode="auto">
          <a:xfrm flipH="1" flipV="1">
            <a:off x="3164070" y="1973848"/>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32" name="TextBox 131"/>
          <p:cNvSpPr txBox="1"/>
          <p:nvPr/>
        </p:nvSpPr>
        <p:spPr>
          <a:xfrm>
            <a:off x="3032827" y="1604611"/>
            <a:ext cx="261610" cy="369332"/>
          </a:xfrm>
          <a:prstGeom prst="rect">
            <a:avLst/>
          </a:prstGeom>
          <a:noFill/>
        </p:spPr>
        <p:txBody>
          <a:bodyPr wrap="none" rtlCol="0">
            <a:spAutoFit/>
          </a:bodyPr>
          <a:lstStyle/>
          <a:p>
            <a:r>
              <a:rPr lang="en-US" b="1" dirty="0" smtClean="0"/>
              <a:t>:</a:t>
            </a:r>
          </a:p>
        </p:txBody>
      </p:sp>
      <p:cxnSp>
        <p:nvCxnSpPr>
          <p:cNvPr id="133" name="Straight Connector 132"/>
          <p:cNvCxnSpPr/>
          <p:nvPr/>
        </p:nvCxnSpPr>
        <p:spPr bwMode="auto">
          <a:xfrm flipH="1">
            <a:off x="817387" y="333163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34" name="Straight Connector 133"/>
          <p:cNvCxnSpPr/>
          <p:nvPr/>
        </p:nvCxnSpPr>
        <p:spPr bwMode="auto">
          <a:xfrm>
            <a:off x="1182800" y="333163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36" name="TextBox 135"/>
          <p:cNvSpPr txBox="1"/>
          <p:nvPr/>
        </p:nvSpPr>
        <p:spPr>
          <a:xfrm>
            <a:off x="1051562" y="2962401"/>
            <a:ext cx="261610" cy="369332"/>
          </a:xfrm>
          <a:prstGeom prst="rect">
            <a:avLst/>
          </a:prstGeom>
          <a:noFill/>
        </p:spPr>
        <p:txBody>
          <a:bodyPr wrap="none" rtlCol="0">
            <a:spAutoFit/>
          </a:bodyPr>
          <a:lstStyle/>
          <a:p>
            <a:r>
              <a:rPr lang="en-US" b="1" dirty="0" smtClean="0"/>
              <a:t>:</a:t>
            </a:r>
          </a:p>
        </p:txBody>
      </p:sp>
      <p:sp>
        <p:nvSpPr>
          <p:cNvPr id="137" name="TextBox 136"/>
          <p:cNvSpPr txBox="1"/>
          <p:nvPr/>
        </p:nvSpPr>
        <p:spPr>
          <a:xfrm>
            <a:off x="194205" y="2967526"/>
            <a:ext cx="623182" cy="369332"/>
          </a:xfrm>
          <a:prstGeom prst="rect">
            <a:avLst/>
          </a:prstGeom>
          <a:noFill/>
        </p:spPr>
        <p:txBody>
          <a:bodyPr wrap="square" rtlCol="0">
            <a:spAutoFit/>
          </a:bodyPr>
          <a:lstStyle/>
          <a:p>
            <a:r>
              <a:rPr lang="en-US" dirty="0" smtClean="0">
                <a:latin typeface="cmmi10"/>
              </a:rPr>
              <a:t>T</a:t>
            </a:r>
            <a:r>
              <a:rPr lang="en-US" i="1" baseline="30000" dirty="0" smtClean="0">
                <a:latin typeface="cmmi10"/>
              </a:rPr>
              <a:t>3</a:t>
            </a:r>
            <a:endParaRPr lang="en-US" i="1" baseline="30000" dirty="0">
              <a:latin typeface="cmmi10"/>
            </a:endParaRPr>
          </a:p>
        </p:txBody>
      </p:sp>
      <p:cxnSp>
        <p:nvCxnSpPr>
          <p:cNvPr id="138" name="Straight Connector 137"/>
          <p:cNvCxnSpPr/>
          <p:nvPr/>
        </p:nvCxnSpPr>
        <p:spPr bwMode="auto">
          <a:xfrm flipH="1">
            <a:off x="2798647" y="331777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39" name="Straight Connector 138"/>
          <p:cNvCxnSpPr/>
          <p:nvPr/>
        </p:nvCxnSpPr>
        <p:spPr bwMode="auto">
          <a:xfrm>
            <a:off x="3164060" y="331777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41" name="TextBox 140"/>
          <p:cNvSpPr txBox="1"/>
          <p:nvPr/>
        </p:nvSpPr>
        <p:spPr>
          <a:xfrm>
            <a:off x="3032822" y="2948541"/>
            <a:ext cx="261610" cy="369332"/>
          </a:xfrm>
          <a:prstGeom prst="rect">
            <a:avLst/>
          </a:prstGeom>
          <a:noFill/>
        </p:spPr>
        <p:txBody>
          <a:bodyPr wrap="none" rtlCol="0">
            <a:spAutoFit/>
          </a:bodyPr>
          <a:lstStyle/>
          <a:p>
            <a:r>
              <a:rPr lang="en-US" b="1" dirty="0" smtClean="0"/>
              <a:t>:</a:t>
            </a:r>
          </a:p>
        </p:txBody>
      </p:sp>
      <p:cxnSp>
        <p:nvCxnSpPr>
          <p:cNvPr id="142" name="Straight Connector 141"/>
          <p:cNvCxnSpPr/>
          <p:nvPr/>
        </p:nvCxnSpPr>
        <p:spPr bwMode="auto">
          <a:xfrm flipH="1">
            <a:off x="817382" y="470327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43" name="Straight Connector 142"/>
          <p:cNvCxnSpPr/>
          <p:nvPr/>
        </p:nvCxnSpPr>
        <p:spPr bwMode="auto">
          <a:xfrm>
            <a:off x="1182795" y="470327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44" name="TextBox 143"/>
          <p:cNvSpPr txBox="1"/>
          <p:nvPr/>
        </p:nvSpPr>
        <p:spPr>
          <a:xfrm>
            <a:off x="1051557" y="4334041"/>
            <a:ext cx="261610" cy="369332"/>
          </a:xfrm>
          <a:prstGeom prst="rect">
            <a:avLst/>
          </a:prstGeom>
          <a:noFill/>
        </p:spPr>
        <p:txBody>
          <a:bodyPr wrap="none" rtlCol="0">
            <a:spAutoFit/>
          </a:bodyPr>
          <a:lstStyle/>
          <a:p>
            <a:r>
              <a:rPr lang="en-US" b="1" dirty="0" smtClean="0"/>
              <a:t>:</a:t>
            </a:r>
          </a:p>
        </p:txBody>
      </p:sp>
      <p:sp>
        <p:nvSpPr>
          <p:cNvPr id="145" name="TextBox 144"/>
          <p:cNvSpPr txBox="1"/>
          <p:nvPr/>
        </p:nvSpPr>
        <p:spPr>
          <a:xfrm>
            <a:off x="194200" y="4339166"/>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2</a:t>
            </a:r>
          </a:p>
        </p:txBody>
      </p:sp>
      <p:cxnSp>
        <p:nvCxnSpPr>
          <p:cNvPr id="146" name="Straight Connector 145"/>
          <p:cNvCxnSpPr/>
          <p:nvPr/>
        </p:nvCxnSpPr>
        <p:spPr bwMode="auto">
          <a:xfrm flipH="1">
            <a:off x="817377" y="6047207"/>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47" name="Straight Connector 146"/>
          <p:cNvCxnSpPr/>
          <p:nvPr/>
        </p:nvCxnSpPr>
        <p:spPr bwMode="auto">
          <a:xfrm>
            <a:off x="1182790" y="6047202"/>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48" name="TextBox 147"/>
          <p:cNvSpPr txBox="1"/>
          <p:nvPr/>
        </p:nvSpPr>
        <p:spPr>
          <a:xfrm>
            <a:off x="1051552" y="5677971"/>
            <a:ext cx="261610" cy="369332"/>
          </a:xfrm>
          <a:prstGeom prst="rect">
            <a:avLst/>
          </a:prstGeom>
          <a:noFill/>
        </p:spPr>
        <p:txBody>
          <a:bodyPr wrap="none" rtlCol="0">
            <a:spAutoFit/>
          </a:bodyPr>
          <a:lstStyle/>
          <a:p>
            <a:r>
              <a:rPr lang="en-US" b="1" dirty="0" smtClean="0"/>
              <a:t>:</a:t>
            </a:r>
          </a:p>
        </p:txBody>
      </p:sp>
      <p:sp>
        <p:nvSpPr>
          <p:cNvPr id="149" name="TextBox 148"/>
          <p:cNvSpPr txBox="1"/>
          <p:nvPr/>
        </p:nvSpPr>
        <p:spPr>
          <a:xfrm>
            <a:off x="194195" y="5683096"/>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2</a:t>
            </a:r>
          </a:p>
        </p:txBody>
      </p:sp>
      <p:sp>
        <p:nvSpPr>
          <p:cNvPr id="14" name="Freeform 13"/>
          <p:cNvSpPr/>
          <p:nvPr/>
        </p:nvSpPr>
        <p:spPr bwMode="auto">
          <a:xfrm>
            <a:off x="1163782" y="429490"/>
            <a:ext cx="923073" cy="5622937"/>
          </a:xfrm>
          <a:custGeom>
            <a:avLst/>
            <a:gdLst>
              <a:gd name="connsiteX0" fmla="*/ 0 w 912422"/>
              <a:gd name="connsiteY0" fmla="*/ 0 h 5500254"/>
              <a:gd name="connsiteX1" fmla="*/ 789709 w 912422"/>
              <a:gd name="connsiteY1" fmla="*/ 623454 h 5500254"/>
              <a:gd name="connsiteX2" fmla="*/ 900545 w 912422"/>
              <a:gd name="connsiteY2" fmla="*/ 3574473 h 5500254"/>
              <a:gd name="connsiteX3" fmla="*/ 845127 w 912422"/>
              <a:gd name="connsiteY3" fmla="*/ 5098473 h 5500254"/>
              <a:gd name="connsiteX4" fmla="*/ 332509 w 912422"/>
              <a:gd name="connsiteY4" fmla="*/ 5500254 h 5500254"/>
              <a:gd name="connsiteX0" fmla="*/ 0 w 923073"/>
              <a:gd name="connsiteY0" fmla="*/ 0 h 5500254"/>
              <a:gd name="connsiteX1" fmla="*/ 789709 w 923073"/>
              <a:gd name="connsiteY1" fmla="*/ 623454 h 5500254"/>
              <a:gd name="connsiteX2" fmla="*/ 900545 w 923073"/>
              <a:gd name="connsiteY2" fmla="*/ 3574473 h 5500254"/>
              <a:gd name="connsiteX3" fmla="*/ 845127 w 923073"/>
              <a:gd name="connsiteY3" fmla="*/ 5098473 h 5500254"/>
              <a:gd name="connsiteX4" fmla="*/ 152400 w 923073"/>
              <a:gd name="connsiteY4" fmla="*/ 5500254 h 5500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73" h="5500254">
                <a:moveTo>
                  <a:pt x="0" y="0"/>
                </a:moveTo>
                <a:cubicBezTo>
                  <a:pt x="319809" y="13854"/>
                  <a:pt x="639618" y="27709"/>
                  <a:pt x="789709" y="623454"/>
                </a:cubicBezTo>
                <a:cubicBezTo>
                  <a:pt x="939800" y="1219199"/>
                  <a:pt x="891309" y="2828637"/>
                  <a:pt x="900545" y="3574473"/>
                </a:cubicBezTo>
                <a:cubicBezTo>
                  <a:pt x="909781" y="4320309"/>
                  <a:pt x="969818" y="4777510"/>
                  <a:pt x="845127" y="5098473"/>
                </a:cubicBezTo>
                <a:cubicBezTo>
                  <a:pt x="720436" y="5419436"/>
                  <a:pt x="361372" y="5459845"/>
                  <a:pt x="152400" y="5500254"/>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Freeform 14"/>
          <p:cNvSpPr/>
          <p:nvPr/>
        </p:nvSpPr>
        <p:spPr bwMode="auto">
          <a:xfrm>
            <a:off x="2036618" y="396646"/>
            <a:ext cx="1122218" cy="1446009"/>
          </a:xfrm>
          <a:custGeom>
            <a:avLst/>
            <a:gdLst>
              <a:gd name="connsiteX0" fmla="*/ 1122218 w 1122218"/>
              <a:gd name="connsiteY0" fmla="*/ 18990 h 1446009"/>
              <a:gd name="connsiteX1" fmla="*/ 290946 w 1122218"/>
              <a:gd name="connsiteY1" fmla="*/ 199099 h 1446009"/>
              <a:gd name="connsiteX2" fmla="*/ 0 w 1122218"/>
              <a:gd name="connsiteY2" fmla="*/ 1446009 h 1446009"/>
            </a:gdLst>
            <a:ahLst/>
            <a:cxnLst>
              <a:cxn ang="0">
                <a:pos x="connsiteX0" y="connsiteY0"/>
              </a:cxn>
              <a:cxn ang="0">
                <a:pos x="connsiteX1" y="connsiteY1"/>
              </a:cxn>
              <a:cxn ang="0">
                <a:pos x="connsiteX2" y="connsiteY2"/>
              </a:cxn>
            </a:cxnLst>
            <a:rect l="l" t="t" r="r" b="b"/>
            <a:pathLst>
              <a:path w="1122218" h="1446009">
                <a:moveTo>
                  <a:pt x="1122218" y="18990"/>
                </a:moveTo>
                <a:cubicBezTo>
                  <a:pt x="800100" y="-9874"/>
                  <a:pt x="477982" y="-38737"/>
                  <a:pt x="290946" y="199099"/>
                </a:cubicBezTo>
                <a:cubicBezTo>
                  <a:pt x="103910" y="436935"/>
                  <a:pt x="51955" y="941472"/>
                  <a:pt x="0" y="1446009"/>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a:off x="2050473" y="1953491"/>
            <a:ext cx="1108363" cy="1191491"/>
          </a:xfrm>
          <a:custGeom>
            <a:avLst/>
            <a:gdLst>
              <a:gd name="connsiteX0" fmla="*/ 1108363 w 1108363"/>
              <a:gd name="connsiteY0" fmla="*/ 0 h 1191491"/>
              <a:gd name="connsiteX1" fmla="*/ 221672 w 1108363"/>
              <a:gd name="connsiteY1" fmla="*/ 332509 h 1191491"/>
              <a:gd name="connsiteX2" fmla="*/ 0 w 1108363"/>
              <a:gd name="connsiteY2" fmla="*/ 1191491 h 1191491"/>
            </a:gdLst>
            <a:ahLst/>
            <a:cxnLst>
              <a:cxn ang="0">
                <a:pos x="connsiteX0" y="connsiteY0"/>
              </a:cxn>
              <a:cxn ang="0">
                <a:pos x="connsiteX1" y="connsiteY1"/>
              </a:cxn>
              <a:cxn ang="0">
                <a:pos x="connsiteX2" y="connsiteY2"/>
              </a:cxn>
            </a:cxnLst>
            <a:rect l="l" t="t" r="r" b="b"/>
            <a:pathLst>
              <a:path w="1108363" h="1191491">
                <a:moveTo>
                  <a:pt x="1108363" y="0"/>
                </a:moveTo>
                <a:cubicBezTo>
                  <a:pt x="757381" y="66963"/>
                  <a:pt x="406399" y="133927"/>
                  <a:pt x="221672" y="332509"/>
                </a:cubicBezTo>
                <a:cubicBezTo>
                  <a:pt x="36945" y="531091"/>
                  <a:pt x="18472" y="861291"/>
                  <a:pt x="0" y="1191491"/>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Freeform 16"/>
          <p:cNvSpPr/>
          <p:nvPr/>
        </p:nvSpPr>
        <p:spPr bwMode="auto">
          <a:xfrm>
            <a:off x="1177636" y="1981200"/>
            <a:ext cx="900546" cy="1163782"/>
          </a:xfrm>
          <a:custGeom>
            <a:avLst/>
            <a:gdLst>
              <a:gd name="connsiteX0" fmla="*/ 0 w 900546"/>
              <a:gd name="connsiteY0" fmla="*/ 0 h 955964"/>
              <a:gd name="connsiteX1" fmla="*/ 692728 w 900546"/>
              <a:gd name="connsiteY1" fmla="*/ 304800 h 955964"/>
              <a:gd name="connsiteX2" fmla="*/ 900546 w 900546"/>
              <a:gd name="connsiteY2" fmla="*/ 955964 h 955964"/>
            </a:gdLst>
            <a:ahLst/>
            <a:cxnLst>
              <a:cxn ang="0">
                <a:pos x="connsiteX0" y="connsiteY0"/>
              </a:cxn>
              <a:cxn ang="0">
                <a:pos x="connsiteX1" y="connsiteY1"/>
              </a:cxn>
              <a:cxn ang="0">
                <a:pos x="connsiteX2" y="connsiteY2"/>
              </a:cxn>
            </a:cxnLst>
            <a:rect l="l" t="t" r="r" b="b"/>
            <a:pathLst>
              <a:path w="900546" h="955964">
                <a:moveTo>
                  <a:pt x="0" y="0"/>
                </a:moveTo>
                <a:cubicBezTo>
                  <a:pt x="271318" y="72736"/>
                  <a:pt x="542637" y="145473"/>
                  <a:pt x="692728" y="304800"/>
                </a:cubicBezTo>
                <a:cubicBezTo>
                  <a:pt x="842819" y="464127"/>
                  <a:pt x="871682" y="710045"/>
                  <a:pt x="900546" y="955964"/>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0" name="Freeform 149"/>
          <p:cNvSpPr/>
          <p:nvPr/>
        </p:nvSpPr>
        <p:spPr bwMode="auto">
          <a:xfrm>
            <a:off x="2078178" y="3297421"/>
            <a:ext cx="1108363" cy="1191491"/>
          </a:xfrm>
          <a:custGeom>
            <a:avLst/>
            <a:gdLst>
              <a:gd name="connsiteX0" fmla="*/ 1108363 w 1108363"/>
              <a:gd name="connsiteY0" fmla="*/ 0 h 1191491"/>
              <a:gd name="connsiteX1" fmla="*/ 221672 w 1108363"/>
              <a:gd name="connsiteY1" fmla="*/ 332509 h 1191491"/>
              <a:gd name="connsiteX2" fmla="*/ 0 w 1108363"/>
              <a:gd name="connsiteY2" fmla="*/ 1191491 h 1191491"/>
            </a:gdLst>
            <a:ahLst/>
            <a:cxnLst>
              <a:cxn ang="0">
                <a:pos x="connsiteX0" y="connsiteY0"/>
              </a:cxn>
              <a:cxn ang="0">
                <a:pos x="connsiteX1" y="connsiteY1"/>
              </a:cxn>
              <a:cxn ang="0">
                <a:pos x="connsiteX2" y="connsiteY2"/>
              </a:cxn>
            </a:cxnLst>
            <a:rect l="l" t="t" r="r" b="b"/>
            <a:pathLst>
              <a:path w="1108363" h="1191491">
                <a:moveTo>
                  <a:pt x="1108363" y="0"/>
                </a:moveTo>
                <a:cubicBezTo>
                  <a:pt x="757381" y="66963"/>
                  <a:pt x="406399" y="133927"/>
                  <a:pt x="221672" y="332509"/>
                </a:cubicBezTo>
                <a:cubicBezTo>
                  <a:pt x="36945" y="531091"/>
                  <a:pt x="18472" y="861291"/>
                  <a:pt x="0" y="1191491"/>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1" name="Freeform 150"/>
          <p:cNvSpPr/>
          <p:nvPr/>
        </p:nvSpPr>
        <p:spPr bwMode="auto">
          <a:xfrm>
            <a:off x="1177631" y="3297420"/>
            <a:ext cx="900546" cy="1163782"/>
          </a:xfrm>
          <a:custGeom>
            <a:avLst/>
            <a:gdLst>
              <a:gd name="connsiteX0" fmla="*/ 0 w 900546"/>
              <a:gd name="connsiteY0" fmla="*/ 0 h 955964"/>
              <a:gd name="connsiteX1" fmla="*/ 692728 w 900546"/>
              <a:gd name="connsiteY1" fmla="*/ 304800 h 955964"/>
              <a:gd name="connsiteX2" fmla="*/ 900546 w 900546"/>
              <a:gd name="connsiteY2" fmla="*/ 955964 h 955964"/>
            </a:gdLst>
            <a:ahLst/>
            <a:cxnLst>
              <a:cxn ang="0">
                <a:pos x="connsiteX0" y="connsiteY0"/>
              </a:cxn>
              <a:cxn ang="0">
                <a:pos x="connsiteX1" y="connsiteY1"/>
              </a:cxn>
              <a:cxn ang="0">
                <a:pos x="connsiteX2" y="connsiteY2"/>
              </a:cxn>
            </a:cxnLst>
            <a:rect l="l" t="t" r="r" b="b"/>
            <a:pathLst>
              <a:path w="900546" h="955964">
                <a:moveTo>
                  <a:pt x="0" y="0"/>
                </a:moveTo>
                <a:cubicBezTo>
                  <a:pt x="271318" y="72736"/>
                  <a:pt x="542637" y="145473"/>
                  <a:pt x="692728" y="304800"/>
                </a:cubicBezTo>
                <a:cubicBezTo>
                  <a:pt x="842819" y="464127"/>
                  <a:pt x="871682" y="710045"/>
                  <a:pt x="900546" y="955964"/>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2" name="Freeform 151"/>
          <p:cNvSpPr/>
          <p:nvPr/>
        </p:nvSpPr>
        <p:spPr bwMode="auto">
          <a:xfrm>
            <a:off x="1191481" y="4696770"/>
            <a:ext cx="900546" cy="373994"/>
          </a:xfrm>
          <a:custGeom>
            <a:avLst/>
            <a:gdLst>
              <a:gd name="connsiteX0" fmla="*/ 0 w 900546"/>
              <a:gd name="connsiteY0" fmla="*/ 0 h 955964"/>
              <a:gd name="connsiteX1" fmla="*/ 692728 w 900546"/>
              <a:gd name="connsiteY1" fmla="*/ 304800 h 955964"/>
              <a:gd name="connsiteX2" fmla="*/ 900546 w 900546"/>
              <a:gd name="connsiteY2" fmla="*/ 955964 h 955964"/>
            </a:gdLst>
            <a:ahLst/>
            <a:cxnLst>
              <a:cxn ang="0">
                <a:pos x="connsiteX0" y="connsiteY0"/>
              </a:cxn>
              <a:cxn ang="0">
                <a:pos x="connsiteX1" y="connsiteY1"/>
              </a:cxn>
              <a:cxn ang="0">
                <a:pos x="connsiteX2" y="connsiteY2"/>
              </a:cxn>
            </a:cxnLst>
            <a:rect l="l" t="t" r="r" b="b"/>
            <a:pathLst>
              <a:path w="900546" h="955964">
                <a:moveTo>
                  <a:pt x="0" y="0"/>
                </a:moveTo>
                <a:cubicBezTo>
                  <a:pt x="271318" y="72736"/>
                  <a:pt x="542637" y="145473"/>
                  <a:pt x="692728" y="304800"/>
                </a:cubicBezTo>
                <a:cubicBezTo>
                  <a:pt x="842819" y="464127"/>
                  <a:pt x="871682" y="710045"/>
                  <a:pt x="900546" y="955964"/>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4" name="AutoShape 16"/>
          <p:cNvSpPr>
            <a:spLocks noChangeArrowheads="1"/>
          </p:cNvSpPr>
          <p:nvPr/>
        </p:nvSpPr>
        <p:spPr bwMode="auto">
          <a:xfrm>
            <a:off x="679646" y="385855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5" name="AutoShape 16"/>
          <p:cNvSpPr>
            <a:spLocks noChangeArrowheads="1"/>
          </p:cNvSpPr>
          <p:nvPr/>
        </p:nvSpPr>
        <p:spPr bwMode="auto">
          <a:xfrm>
            <a:off x="1039900" y="385855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6" name="AutoShape 16"/>
          <p:cNvSpPr>
            <a:spLocks noChangeArrowheads="1"/>
          </p:cNvSpPr>
          <p:nvPr/>
        </p:nvSpPr>
        <p:spPr bwMode="auto">
          <a:xfrm>
            <a:off x="2674761" y="38585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7" name="AutoShape 16"/>
          <p:cNvSpPr>
            <a:spLocks noChangeArrowheads="1"/>
          </p:cNvSpPr>
          <p:nvPr/>
        </p:nvSpPr>
        <p:spPr bwMode="auto">
          <a:xfrm>
            <a:off x="3035015" y="38585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8" name="AutoShape 16"/>
          <p:cNvSpPr>
            <a:spLocks noChangeArrowheads="1"/>
          </p:cNvSpPr>
          <p:nvPr/>
        </p:nvSpPr>
        <p:spPr bwMode="auto">
          <a:xfrm>
            <a:off x="693496" y="52440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59" name="AutoShape 16"/>
          <p:cNvSpPr>
            <a:spLocks noChangeArrowheads="1"/>
          </p:cNvSpPr>
          <p:nvPr/>
        </p:nvSpPr>
        <p:spPr bwMode="auto">
          <a:xfrm>
            <a:off x="1053750" y="52440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0" name="AutoShape 16"/>
          <p:cNvSpPr>
            <a:spLocks noChangeArrowheads="1"/>
          </p:cNvSpPr>
          <p:nvPr/>
        </p:nvSpPr>
        <p:spPr bwMode="auto">
          <a:xfrm>
            <a:off x="693496" y="657412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1" name="AutoShape 16"/>
          <p:cNvSpPr>
            <a:spLocks noChangeArrowheads="1"/>
          </p:cNvSpPr>
          <p:nvPr/>
        </p:nvSpPr>
        <p:spPr bwMode="auto">
          <a:xfrm>
            <a:off x="1053750" y="657412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2" name="AutoShape 16"/>
          <p:cNvSpPr>
            <a:spLocks noChangeArrowheads="1"/>
          </p:cNvSpPr>
          <p:nvPr/>
        </p:nvSpPr>
        <p:spPr bwMode="auto">
          <a:xfrm>
            <a:off x="3514243" y="251462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3" name="AutoShape 16"/>
          <p:cNvSpPr>
            <a:spLocks noChangeArrowheads="1"/>
          </p:cNvSpPr>
          <p:nvPr/>
        </p:nvSpPr>
        <p:spPr bwMode="auto">
          <a:xfrm>
            <a:off x="1538675" y="252846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4" name="AutoShape 16"/>
          <p:cNvSpPr>
            <a:spLocks noChangeArrowheads="1"/>
          </p:cNvSpPr>
          <p:nvPr/>
        </p:nvSpPr>
        <p:spPr bwMode="auto">
          <a:xfrm>
            <a:off x="222465" y="99058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5" name="AutoShape 16"/>
          <p:cNvSpPr>
            <a:spLocks noChangeArrowheads="1"/>
          </p:cNvSpPr>
          <p:nvPr/>
        </p:nvSpPr>
        <p:spPr bwMode="auto">
          <a:xfrm>
            <a:off x="1538675" y="99058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6" name="AutoShape 16"/>
          <p:cNvSpPr>
            <a:spLocks noChangeArrowheads="1"/>
          </p:cNvSpPr>
          <p:nvPr/>
        </p:nvSpPr>
        <p:spPr bwMode="auto">
          <a:xfrm>
            <a:off x="2203725" y="99057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67" name="AutoShape 16"/>
          <p:cNvSpPr>
            <a:spLocks noChangeArrowheads="1"/>
          </p:cNvSpPr>
          <p:nvPr/>
        </p:nvSpPr>
        <p:spPr bwMode="auto">
          <a:xfrm>
            <a:off x="3519935" y="99057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18" name="Freeform 17"/>
          <p:cNvSpPr/>
          <p:nvPr/>
        </p:nvSpPr>
        <p:spPr bwMode="auto">
          <a:xfrm>
            <a:off x="414431" y="1094509"/>
            <a:ext cx="375278" cy="2757055"/>
          </a:xfrm>
          <a:custGeom>
            <a:avLst/>
            <a:gdLst>
              <a:gd name="connsiteX0" fmla="*/ 375278 w 375278"/>
              <a:gd name="connsiteY0" fmla="*/ 0 h 2757055"/>
              <a:gd name="connsiteX1" fmla="*/ 15060 w 375278"/>
              <a:gd name="connsiteY1" fmla="*/ 1274618 h 2757055"/>
              <a:gd name="connsiteX2" fmla="*/ 98187 w 375278"/>
              <a:gd name="connsiteY2" fmla="*/ 1925782 h 2757055"/>
              <a:gd name="connsiteX3" fmla="*/ 375278 w 375278"/>
              <a:gd name="connsiteY3" fmla="*/ 2757055 h 2757055"/>
            </a:gdLst>
            <a:ahLst/>
            <a:cxnLst>
              <a:cxn ang="0">
                <a:pos x="connsiteX0" y="connsiteY0"/>
              </a:cxn>
              <a:cxn ang="0">
                <a:pos x="connsiteX1" y="connsiteY1"/>
              </a:cxn>
              <a:cxn ang="0">
                <a:pos x="connsiteX2" y="connsiteY2"/>
              </a:cxn>
              <a:cxn ang="0">
                <a:pos x="connsiteX3" y="connsiteY3"/>
              </a:cxn>
            </a:cxnLst>
            <a:rect l="l" t="t" r="r" b="b"/>
            <a:pathLst>
              <a:path w="375278" h="2757055">
                <a:moveTo>
                  <a:pt x="375278" y="0"/>
                </a:moveTo>
                <a:cubicBezTo>
                  <a:pt x="218260" y="476827"/>
                  <a:pt x="61242" y="953654"/>
                  <a:pt x="15060" y="1274618"/>
                </a:cubicBezTo>
                <a:cubicBezTo>
                  <a:pt x="-31122" y="1595582"/>
                  <a:pt x="38151" y="1678709"/>
                  <a:pt x="98187" y="1925782"/>
                </a:cubicBezTo>
                <a:cubicBezTo>
                  <a:pt x="158223" y="2172855"/>
                  <a:pt x="266750" y="2464955"/>
                  <a:pt x="375278" y="2757055"/>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Freeform 18"/>
          <p:cNvSpPr/>
          <p:nvPr/>
        </p:nvSpPr>
        <p:spPr bwMode="auto">
          <a:xfrm>
            <a:off x="635991" y="1094509"/>
            <a:ext cx="541645" cy="2770909"/>
          </a:xfrm>
          <a:custGeom>
            <a:avLst/>
            <a:gdLst>
              <a:gd name="connsiteX0" fmla="*/ 541645 w 541645"/>
              <a:gd name="connsiteY0" fmla="*/ 0 h 2770909"/>
              <a:gd name="connsiteX1" fmla="*/ 15173 w 541645"/>
              <a:gd name="connsiteY1" fmla="*/ 1302327 h 2770909"/>
              <a:gd name="connsiteX2" fmla="*/ 167573 w 541645"/>
              <a:gd name="connsiteY2" fmla="*/ 2272146 h 2770909"/>
              <a:gd name="connsiteX3" fmla="*/ 430809 w 541645"/>
              <a:gd name="connsiteY3" fmla="*/ 2770909 h 2770909"/>
            </a:gdLst>
            <a:ahLst/>
            <a:cxnLst>
              <a:cxn ang="0">
                <a:pos x="connsiteX0" y="connsiteY0"/>
              </a:cxn>
              <a:cxn ang="0">
                <a:pos x="connsiteX1" y="connsiteY1"/>
              </a:cxn>
              <a:cxn ang="0">
                <a:pos x="connsiteX2" y="connsiteY2"/>
              </a:cxn>
              <a:cxn ang="0">
                <a:pos x="connsiteX3" y="connsiteY3"/>
              </a:cxn>
            </a:cxnLst>
            <a:rect l="l" t="t" r="r" b="b"/>
            <a:pathLst>
              <a:path w="541645" h="2770909">
                <a:moveTo>
                  <a:pt x="541645" y="0"/>
                </a:moveTo>
                <a:cubicBezTo>
                  <a:pt x="309581" y="461818"/>
                  <a:pt x="77518" y="923636"/>
                  <a:pt x="15173" y="1302327"/>
                </a:cubicBezTo>
                <a:cubicBezTo>
                  <a:pt x="-47172" y="1681018"/>
                  <a:pt x="98300" y="2027382"/>
                  <a:pt x="167573" y="2272146"/>
                </a:cubicBezTo>
                <a:cubicBezTo>
                  <a:pt x="236846" y="2516910"/>
                  <a:pt x="333827" y="2643909"/>
                  <a:pt x="430809" y="2770909"/>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Freeform 19"/>
          <p:cNvSpPr/>
          <p:nvPr/>
        </p:nvSpPr>
        <p:spPr bwMode="auto">
          <a:xfrm>
            <a:off x="775855" y="2646218"/>
            <a:ext cx="41563" cy="1219200"/>
          </a:xfrm>
          <a:custGeom>
            <a:avLst/>
            <a:gdLst>
              <a:gd name="connsiteX0" fmla="*/ 41563 w 41563"/>
              <a:gd name="connsiteY0" fmla="*/ 0 h 1219200"/>
              <a:gd name="connsiteX1" fmla="*/ 0 w 41563"/>
              <a:gd name="connsiteY1" fmla="*/ 1219200 h 1219200"/>
            </a:gdLst>
            <a:ahLst/>
            <a:cxnLst>
              <a:cxn ang="0">
                <a:pos x="connsiteX0" y="connsiteY0"/>
              </a:cxn>
              <a:cxn ang="0">
                <a:pos x="connsiteX1" y="connsiteY1"/>
              </a:cxn>
            </a:cxnLst>
            <a:rect l="l" t="t" r="r" b="b"/>
            <a:pathLst>
              <a:path w="41563" h="1219200">
                <a:moveTo>
                  <a:pt x="41563" y="0"/>
                </a:moveTo>
                <a:lnTo>
                  <a:pt x="0" y="1219200"/>
                </a:ln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Freeform 21"/>
          <p:cNvSpPr/>
          <p:nvPr/>
        </p:nvSpPr>
        <p:spPr bwMode="auto">
          <a:xfrm>
            <a:off x="996729" y="2632364"/>
            <a:ext cx="208616" cy="1233054"/>
          </a:xfrm>
          <a:custGeom>
            <a:avLst/>
            <a:gdLst>
              <a:gd name="connsiteX0" fmla="*/ 208616 w 208616"/>
              <a:gd name="connsiteY0" fmla="*/ 0 h 1233054"/>
              <a:gd name="connsiteX1" fmla="*/ 14653 w 208616"/>
              <a:gd name="connsiteY1" fmla="*/ 581891 h 1233054"/>
              <a:gd name="connsiteX2" fmla="*/ 28507 w 208616"/>
              <a:gd name="connsiteY2" fmla="*/ 1233054 h 1233054"/>
            </a:gdLst>
            <a:ahLst/>
            <a:cxnLst>
              <a:cxn ang="0">
                <a:pos x="connsiteX0" y="connsiteY0"/>
              </a:cxn>
              <a:cxn ang="0">
                <a:pos x="connsiteX1" y="connsiteY1"/>
              </a:cxn>
              <a:cxn ang="0">
                <a:pos x="connsiteX2" y="connsiteY2"/>
              </a:cxn>
            </a:cxnLst>
            <a:rect l="l" t="t" r="r" b="b"/>
            <a:pathLst>
              <a:path w="208616" h="1233054">
                <a:moveTo>
                  <a:pt x="208616" y="0"/>
                </a:moveTo>
                <a:cubicBezTo>
                  <a:pt x="126643" y="188191"/>
                  <a:pt x="44671" y="376382"/>
                  <a:pt x="14653" y="581891"/>
                </a:cubicBezTo>
                <a:cubicBezTo>
                  <a:pt x="-15365" y="787400"/>
                  <a:pt x="6571" y="1010227"/>
                  <a:pt x="28507" y="1233054"/>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Freeform 22"/>
          <p:cNvSpPr/>
          <p:nvPr/>
        </p:nvSpPr>
        <p:spPr bwMode="auto">
          <a:xfrm>
            <a:off x="2351743" y="1080655"/>
            <a:ext cx="433021" cy="2784763"/>
          </a:xfrm>
          <a:custGeom>
            <a:avLst/>
            <a:gdLst>
              <a:gd name="connsiteX0" fmla="*/ 433021 w 433021"/>
              <a:gd name="connsiteY0" fmla="*/ 0 h 2784763"/>
              <a:gd name="connsiteX1" fmla="*/ 45093 w 433021"/>
              <a:gd name="connsiteY1" fmla="*/ 789709 h 2784763"/>
              <a:gd name="connsiteX2" fmla="*/ 45093 w 433021"/>
              <a:gd name="connsiteY2" fmla="*/ 2008909 h 2784763"/>
              <a:gd name="connsiteX3" fmla="*/ 377602 w 433021"/>
              <a:gd name="connsiteY3" fmla="*/ 2784763 h 2784763"/>
            </a:gdLst>
            <a:ahLst/>
            <a:cxnLst>
              <a:cxn ang="0">
                <a:pos x="connsiteX0" y="connsiteY0"/>
              </a:cxn>
              <a:cxn ang="0">
                <a:pos x="connsiteX1" y="connsiteY1"/>
              </a:cxn>
              <a:cxn ang="0">
                <a:pos x="connsiteX2" y="connsiteY2"/>
              </a:cxn>
              <a:cxn ang="0">
                <a:pos x="connsiteX3" y="connsiteY3"/>
              </a:cxn>
            </a:cxnLst>
            <a:rect l="l" t="t" r="r" b="b"/>
            <a:pathLst>
              <a:path w="433021" h="2784763">
                <a:moveTo>
                  <a:pt x="433021" y="0"/>
                </a:moveTo>
                <a:cubicBezTo>
                  <a:pt x="271384" y="227445"/>
                  <a:pt x="109748" y="454891"/>
                  <a:pt x="45093" y="789709"/>
                </a:cubicBezTo>
                <a:cubicBezTo>
                  <a:pt x="-19562" y="1124527"/>
                  <a:pt x="-10325" y="1676400"/>
                  <a:pt x="45093" y="2008909"/>
                </a:cubicBezTo>
                <a:cubicBezTo>
                  <a:pt x="100511" y="2341418"/>
                  <a:pt x="239056" y="2563090"/>
                  <a:pt x="377602" y="2784763"/>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4" name="Freeform 23"/>
          <p:cNvSpPr/>
          <p:nvPr/>
        </p:nvSpPr>
        <p:spPr bwMode="auto">
          <a:xfrm>
            <a:off x="2715491" y="2632364"/>
            <a:ext cx="83127" cy="1233054"/>
          </a:xfrm>
          <a:custGeom>
            <a:avLst/>
            <a:gdLst>
              <a:gd name="connsiteX0" fmla="*/ 83127 w 83127"/>
              <a:gd name="connsiteY0" fmla="*/ 0 h 1233054"/>
              <a:gd name="connsiteX1" fmla="*/ 0 w 83127"/>
              <a:gd name="connsiteY1" fmla="*/ 1233054 h 1233054"/>
            </a:gdLst>
            <a:ahLst/>
            <a:cxnLst>
              <a:cxn ang="0">
                <a:pos x="connsiteX0" y="connsiteY0"/>
              </a:cxn>
              <a:cxn ang="0">
                <a:pos x="connsiteX1" y="connsiteY1"/>
              </a:cxn>
            </a:cxnLst>
            <a:rect l="l" t="t" r="r" b="b"/>
            <a:pathLst>
              <a:path w="83127" h="1233054">
                <a:moveTo>
                  <a:pt x="83127" y="0"/>
                </a:moveTo>
                <a:lnTo>
                  <a:pt x="0" y="1233054"/>
                </a:ln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 name="Freeform 24"/>
          <p:cNvSpPr/>
          <p:nvPr/>
        </p:nvSpPr>
        <p:spPr bwMode="auto">
          <a:xfrm>
            <a:off x="2545096" y="1094509"/>
            <a:ext cx="599886" cy="2757055"/>
          </a:xfrm>
          <a:custGeom>
            <a:avLst/>
            <a:gdLst>
              <a:gd name="connsiteX0" fmla="*/ 599886 w 599886"/>
              <a:gd name="connsiteY0" fmla="*/ 0 h 2757055"/>
              <a:gd name="connsiteX1" fmla="*/ 45704 w 599886"/>
              <a:gd name="connsiteY1" fmla="*/ 1163782 h 2757055"/>
              <a:gd name="connsiteX2" fmla="*/ 87268 w 599886"/>
              <a:gd name="connsiteY2" fmla="*/ 2022764 h 2757055"/>
              <a:gd name="connsiteX3" fmla="*/ 530613 w 599886"/>
              <a:gd name="connsiteY3" fmla="*/ 2757055 h 2757055"/>
            </a:gdLst>
            <a:ahLst/>
            <a:cxnLst>
              <a:cxn ang="0">
                <a:pos x="connsiteX0" y="connsiteY0"/>
              </a:cxn>
              <a:cxn ang="0">
                <a:pos x="connsiteX1" y="connsiteY1"/>
              </a:cxn>
              <a:cxn ang="0">
                <a:pos x="connsiteX2" y="connsiteY2"/>
              </a:cxn>
              <a:cxn ang="0">
                <a:pos x="connsiteX3" y="connsiteY3"/>
              </a:cxn>
            </a:cxnLst>
            <a:rect l="l" t="t" r="r" b="b"/>
            <a:pathLst>
              <a:path w="599886" h="2757055">
                <a:moveTo>
                  <a:pt x="599886" y="0"/>
                </a:moveTo>
                <a:cubicBezTo>
                  <a:pt x="365513" y="413327"/>
                  <a:pt x="131140" y="826655"/>
                  <a:pt x="45704" y="1163782"/>
                </a:cubicBezTo>
                <a:cubicBezTo>
                  <a:pt x="-39732" y="1500909"/>
                  <a:pt x="6450" y="1757218"/>
                  <a:pt x="87268" y="2022764"/>
                </a:cubicBezTo>
                <a:cubicBezTo>
                  <a:pt x="168086" y="2288310"/>
                  <a:pt x="349349" y="2522682"/>
                  <a:pt x="530613" y="2757055"/>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 name="Freeform 25"/>
          <p:cNvSpPr/>
          <p:nvPr/>
        </p:nvSpPr>
        <p:spPr bwMode="auto">
          <a:xfrm>
            <a:off x="2987669" y="2618509"/>
            <a:ext cx="171167" cy="1246909"/>
          </a:xfrm>
          <a:custGeom>
            <a:avLst/>
            <a:gdLst>
              <a:gd name="connsiteX0" fmla="*/ 171167 w 171167"/>
              <a:gd name="connsiteY0" fmla="*/ 0 h 1246909"/>
              <a:gd name="connsiteX1" fmla="*/ 4913 w 171167"/>
              <a:gd name="connsiteY1" fmla="*/ 678873 h 1246909"/>
              <a:gd name="connsiteX2" fmla="*/ 60331 w 171167"/>
              <a:gd name="connsiteY2" fmla="*/ 1246909 h 1246909"/>
            </a:gdLst>
            <a:ahLst/>
            <a:cxnLst>
              <a:cxn ang="0">
                <a:pos x="connsiteX0" y="connsiteY0"/>
              </a:cxn>
              <a:cxn ang="0">
                <a:pos x="connsiteX1" y="connsiteY1"/>
              </a:cxn>
              <a:cxn ang="0">
                <a:pos x="connsiteX2" y="connsiteY2"/>
              </a:cxn>
            </a:cxnLst>
            <a:rect l="l" t="t" r="r" b="b"/>
            <a:pathLst>
              <a:path w="171167" h="1246909">
                <a:moveTo>
                  <a:pt x="171167" y="0"/>
                </a:moveTo>
                <a:cubicBezTo>
                  <a:pt x="97276" y="235527"/>
                  <a:pt x="23386" y="471055"/>
                  <a:pt x="4913" y="678873"/>
                </a:cubicBezTo>
                <a:cubicBezTo>
                  <a:pt x="-13560" y="886691"/>
                  <a:pt x="23385" y="1066800"/>
                  <a:pt x="60331" y="1246909"/>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68" name="Straight Connector 167"/>
          <p:cNvCxnSpPr/>
          <p:nvPr/>
        </p:nvCxnSpPr>
        <p:spPr bwMode="auto">
          <a:xfrm flipH="1">
            <a:off x="5458831" y="449797"/>
            <a:ext cx="808760" cy="658545"/>
          </a:xfrm>
          <a:prstGeom prst="line">
            <a:avLst/>
          </a:prstGeom>
          <a:noFill/>
          <a:ln w="25400" cap="flat" cmpd="sng" algn="ctr">
            <a:solidFill>
              <a:schemeClr val="tx1"/>
            </a:solidFill>
            <a:prstDash val="solid"/>
            <a:round/>
            <a:headEnd type="oval" w="med" len="med"/>
            <a:tailEnd type="oval" w="med" len="med"/>
          </a:ln>
          <a:effectLst/>
        </p:spPr>
      </p:cxnSp>
      <p:cxnSp>
        <p:nvCxnSpPr>
          <p:cNvPr id="169" name="Straight Connector 168"/>
          <p:cNvCxnSpPr/>
          <p:nvPr/>
        </p:nvCxnSpPr>
        <p:spPr bwMode="auto">
          <a:xfrm flipH="1">
            <a:off x="5902177" y="449802"/>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70" name="Straight Connector 169"/>
          <p:cNvCxnSpPr/>
          <p:nvPr/>
        </p:nvCxnSpPr>
        <p:spPr bwMode="auto">
          <a:xfrm>
            <a:off x="6267590" y="449797"/>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71" name="Straight Connector 170"/>
          <p:cNvCxnSpPr/>
          <p:nvPr/>
        </p:nvCxnSpPr>
        <p:spPr bwMode="auto">
          <a:xfrm flipH="1" flipV="1">
            <a:off x="6267595" y="449803"/>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72" name="TextBox 171"/>
          <p:cNvSpPr txBox="1"/>
          <p:nvPr/>
        </p:nvSpPr>
        <p:spPr>
          <a:xfrm>
            <a:off x="6136352" y="80566"/>
            <a:ext cx="261610" cy="369332"/>
          </a:xfrm>
          <a:prstGeom prst="rect">
            <a:avLst/>
          </a:prstGeom>
          <a:noFill/>
        </p:spPr>
        <p:txBody>
          <a:bodyPr wrap="none" rtlCol="0">
            <a:spAutoFit/>
          </a:bodyPr>
          <a:lstStyle/>
          <a:p>
            <a:r>
              <a:rPr lang="en-US" b="1" dirty="0" smtClean="0"/>
              <a:t>:</a:t>
            </a:r>
          </a:p>
        </p:txBody>
      </p:sp>
      <p:sp>
        <p:nvSpPr>
          <p:cNvPr id="173" name="TextBox 172"/>
          <p:cNvSpPr txBox="1"/>
          <p:nvPr/>
        </p:nvSpPr>
        <p:spPr>
          <a:xfrm>
            <a:off x="5278995" y="85691"/>
            <a:ext cx="623182" cy="369332"/>
          </a:xfrm>
          <a:prstGeom prst="rect">
            <a:avLst/>
          </a:prstGeom>
          <a:noFill/>
        </p:spPr>
        <p:txBody>
          <a:bodyPr wrap="square" rtlCol="0">
            <a:spAutoFit/>
          </a:bodyPr>
          <a:lstStyle/>
          <a:p>
            <a:r>
              <a:rPr lang="en-US" dirty="0" smtClean="0">
                <a:latin typeface="cmmi10"/>
              </a:rPr>
              <a:t>T</a:t>
            </a:r>
            <a:r>
              <a:rPr lang="en-US" i="1" baseline="30000" dirty="0" smtClean="0">
                <a:latin typeface="cmmi10"/>
              </a:rPr>
              <a:t>5</a:t>
            </a:r>
            <a:endParaRPr lang="en-US" i="1" baseline="30000" dirty="0">
              <a:latin typeface="cmmi10"/>
            </a:endParaRPr>
          </a:p>
        </p:txBody>
      </p:sp>
      <p:sp>
        <p:nvSpPr>
          <p:cNvPr id="174" name="AutoShape 16"/>
          <p:cNvSpPr>
            <a:spLocks noChangeArrowheads="1"/>
          </p:cNvSpPr>
          <p:nvPr/>
        </p:nvSpPr>
        <p:spPr bwMode="auto">
          <a:xfrm>
            <a:off x="6136351" y="5929740"/>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cxnSp>
        <p:nvCxnSpPr>
          <p:cNvPr id="175" name="Straight Connector 174"/>
          <p:cNvCxnSpPr/>
          <p:nvPr/>
        </p:nvCxnSpPr>
        <p:spPr bwMode="auto">
          <a:xfrm flipH="1">
            <a:off x="7440091" y="435937"/>
            <a:ext cx="808760" cy="658545"/>
          </a:xfrm>
          <a:prstGeom prst="line">
            <a:avLst/>
          </a:prstGeom>
          <a:noFill/>
          <a:ln w="25400" cap="flat" cmpd="sng" algn="ctr">
            <a:solidFill>
              <a:schemeClr val="tx1"/>
            </a:solidFill>
            <a:prstDash val="solid"/>
            <a:round/>
            <a:headEnd type="oval" w="med" len="med"/>
            <a:tailEnd type="oval" w="med" len="med"/>
          </a:ln>
          <a:effectLst/>
        </p:spPr>
      </p:cxnSp>
      <p:cxnSp>
        <p:nvCxnSpPr>
          <p:cNvPr id="176" name="Straight Connector 175"/>
          <p:cNvCxnSpPr/>
          <p:nvPr/>
        </p:nvCxnSpPr>
        <p:spPr bwMode="auto">
          <a:xfrm flipH="1">
            <a:off x="7883437" y="435942"/>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77" name="Straight Connector 176"/>
          <p:cNvCxnSpPr/>
          <p:nvPr/>
        </p:nvCxnSpPr>
        <p:spPr bwMode="auto">
          <a:xfrm>
            <a:off x="8248850" y="435937"/>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78" name="Straight Connector 177"/>
          <p:cNvCxnSpPr/>
          <p:nvPr/>
        </p:nvCxnSpPr>
        <p:spPr bwMode="auto">
          <a:xfrm flipH="1" flipV="1">
            <a:off x="8248855" y="435943"/>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79" name="TextBox 178"/>
          <p:cNvSpPr txBox="1"/>
          <p:nvPr/>
        </p:nvSpPr>
        <p:spPr>
          <a:xfrm>
            <a:off x="8117612" y="66706"/>
            <a:ext cx="261610" cy="369332"/>
          </a:xfrm>
          <a:prstGeom prst="rect">
            <a:avLst/>
          </a:prstGeom>
          <a:noFill/>
        </p:spPr>
        <p:txBody>
          <a:bodyPr wrap="none" rtlCol="0">
            <a:spAutoFit/>
          </a:bodyPr>
          <a:lstStyle/>
          <a:p>
            <a:r>
              <a:rPr lang="en-US" b="1" dirty="0" smtClean="0"/>
              <a:t>:</a:t>
            </a:r>
          </a:p>
        </p:txBody>
      </p:sp>
      <p:cxnSp>
        <p:nvCxnSpPr>
          <p:cNvPr id="180" name="Straight Connector 179"/>
          <p:cNvCxnSpPr/>
          <p:nvPr/>
        </p:nvCxnSpPr>
        <p:spPr bwMode="auto">
          <a:xfrm flipH="1">
            <a:off x="5916027" y="1987702"/>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81" name="Straight Connector 180"/>
          <p:cNvCxnSpPr/>
          <p:nvPr/>
        </p:nvCxnSpPr>
        <p:spPr bwMode="auto">
          <a:xfrm>
            <a:off x="6281440" y="1987697"/>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82" name="Straight Connector 181"/>
          <p:cNvCxnSpPr/>
          <p:nvPr/>
        </p:nvCxnSpPr>
        <p:spPr bwMode="auto">
          <a:xfrm flipH="1" flipV="1">
            <a:off x="6281445" y="1987703"/>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83" name="TextBox 182"/>
          <p:cNvSpPr txBox="1"/>
          <p:nvPr/>
        </p:nvSpPr>
        <p:spPr>
          <a:xfrm>
            <a:off x="6150202" y="1618466"/>
            <a:ext cx="261610" cy="369332"/>
          </a:xfrm>
          <a:prstGeom prst="rect">
            <a:avLst/>
          </a:prstGeom>
          <a:noFill/>
        </p:spPr>
        <p:txBody>
          <a:bodyPr wrap="none" rtlCol="0">
            <a:spAutoFit/>
          </a:bodyPr>
          <a:lstStyle/>
          <a:p>
            <a:r>
              <a:rPr lang="en-US" b="1" dirty="0" smtClean="0"/>
              <a:t>:</a:t>
            </a:r>
          </a:p>
        </p:txBody>
      </p:sp>
      <p:sp>
        <p:nvSpPr>
          <p:cNvPr id="184" name="TextBox 183"/>
          <p:cNvSpPr txBox="1"/>
          <p:nvPr/>
        </p:nvSpPr>
        <p:spPr>
          <a:xfrm>
            <a:off x="5292845" y="1623591"/>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4</a:t>
            </a:r>
          </a:p>
        </p:txBody>
      </p:sp>
      <p:cxnSp>
        <p:nvCxnSpPr>
          <p:cNvPr id="185" name="Straight Connector 184"/>
          <p:cNvCxnSpPr/>
          <p:nvPr/>
        </p:nvCxnSpPr>
        <p:spPr bwMode="auto">
          <a:xfrm flipH="1">
            <a:off x="7897287" y="1973842"/>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86" name="Straight Connector 185"/>
          <p:cNvCxnSpPr/>
          <p:nvPr/>
        </p:nvCxnSpPr>
        <p:spPr bwMode="auto">
          <a:xfrm>
            <a:off x="8262700" y="1973837"/>
            <a:ext cx="13855" cy="658545"/>
          </a:xfrm>
          <a:prstGeom prst="line">
            <a:avLst/>
          </a:prstGeom>
          <a:noFill/>
          <a:ln w="25400" cap="flat" cmpd="sng" algn="ctr">
            <a:solidFill>
              <a:schemeClr val="tx1"/>
            </a:solidFill>
            <a:prstDash val="solid"/>
            <a:round/>
            <a:headEnd type="oval" w="med" len="med"/>
            <a:tailEnd type="oval" w="med" len="med"/>
          </a:ln>
          <a:effectLst/>
        </p:spPr>
      </p:cxnSp>
      <p:cxnSp>
        <p:nvCxnSpPr>
          <p:cNvPr id="187" name="Straight Connector 186"/>
          <p:cNvCxnSpPr/>
          <p:nvPr/>
        </p:nvCxnSpPr>
        <p:spPr bwMode="auto">
          <a:xfrm flipH="1" flipV="1">
            <a:off x="8262705" y="1973843"/>
            <a:ext cx="501754" cy="658539"/>
          </a:xfrm>
          <a:prstGeom prst="line">
            <a:avLst/>
          </a:prstGeom>
          <a:noFill/>
          <a:ln w="25400" cap="flat" cmpd="sng" algn="ctr">
            <a:solidFill>
              <a:schemeClr val="tx1"/>
            </a:solidFill>
            <a:prstDash val="solid"/>
            <a:round/>
            <a:headEnd type="oval" w="med" len="med"/>
            <a:tailEnd type="oval" w="med" len="med"/>
          </a:ln>
          <a:effectLst/>
        </p:spPr>
      </p:cxnSp>
      <p:sp>
        <p:nvSpPr>
          <p:cNvPr id="188" name="TextBox 187"/>
          <p:cNvSpPr txBox="1"/>
          <p:nvPr/>
        </p:nvSpPr>
        <p:spPr>
          <a:xfrm>
            <a:off x="8131462" y="1604606"/>
            <a:ext cx="261610" cy="369332"/>
          </a:xfrm>
          <a:prstGeom prst="rect">
            <a:avLst/>
          </a:prstGeom>
          <a:noFill/>
        </p:spPr>
        <p:txBody>
          <a:bodyPr wrap="none" rtlCol="0">
            <a:spAutoFit/>
          </a:bodyPr>
          <a:lstStyle/>
          <a:p>
            <a:r>
              <a:rPr lang="en-US" b="1" dirty="0" smtClean="0"/>
              <a:t>:</a:t>
            </a:r>
          </a:p>
        </p:txBody>
      </p:sp>
      <p:cxnSp>
        <p:nvCxnSpPr>
          <p:cNvPr id="189" name="Straight Connector 188"/>
          <p:cNvCxnSpPr/>
          <p:nvPr/>
        </p:nvCxnSpPr>
        <p:spPr bwMode="auto">
          <a:xfrm flipH="1">
            <a:off x="5916022" y="3331632"/>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90" name="Straight Connector 189"/>
          <p:cNvCxnSpPr/>
          <p:nvPr/>
        </p:nvCxnSpPr>
        <p:spPr bwMode="auto">
          <a:xfrm>
            <a:off x="6281435" y="3331627"/>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91" name="TextBox 190"/>
          <p:cNvSpPr txBox="1"/>
          <p:nvPr/>
        </p:nvSpPr>
        <p:spPr>
          <a:xfrm>
            <a:off x="6150197" y="2962396"/>
            <a:ext cx="261610" cy="369332"/>
          </a:xfrm>
          <a:prstGeom prst="rect">
            <a:avLst/>
          </a:prstGeom>
          <a:noFill/>
        </p:spPr>
        <p:txBody>
          <a:bodyPr wrap="none" rtlCol="0">
            <a:spAutoFit/>
          </a:bodyPr>
          <a:lstStyle/>
          <a:p>
            <a:r>
              <a:rPr lang="en-US" b="1" dirty="0" smtClean="0"/>
              <a:t>:</a:t>
            </a:r>
          </a:p>
        </p:txBody>
      </p:sp>
      <p:sp>
        <p:nvSpPr>
          <p:cNvPr id="192" name="TextBox 191"/>
          <p:cNvSpPr txBox="1"/>
          <p:nvPr/>
        </p:nvSpPr>
        <p:spPr>
          <a:xfrm>
            <a:off x="5292840" y="2967521"/>
            <a:ext cx="623182" cy="369332"/>
          </a:xfrm>
          <a:prstGeom prst="rect">
            <a:avLst/>
          </a:prstGeom>
          <a:noFill/>
        </p:spPr>
        <p:txBody>
          <a:bodyPr wrap="square" rtlCol="0">
            <a:spAutoFit/>
          </a:bodyPr>
          <a:lstStyle/>
          <a:p>
            <a:r>
              <a:rPr lang="en-US" dirty="0" smtClean="0">
                <a:latin typeface="cmmi10"/>
              </a:rPr>
              <a:t>T</a:t>
            </a:r>
            <a:r>
              <a:rPr lang="en-US" i="1" baseline="30000" dirty="0" smtClean="0">
                <a:latin typeface="cmmi10"/>
              </a:rPr>
              <a:t>3</a:t>
            </a:r>
            <a:endParaRPr lang="en-US" i="1" baseline="30000" dirty="0">
              <a:latin typeface="cmmi10"/>
            </a:endParaRPr>
          </a:p>
        </p:txBody>
      </p:sp>
      <p:cxnSp>
        <p:nvCxnSpPr>
          <p:cNvPr id="193" name="Straight Connector 192"/>
          <p:cNvCxnSpPr/>
          <p:nvPr/>
        </p:nvCxnSpPr>
        <p:spPr bwMode="auto">
          <a:xfrm flipH="1">
            <a:off x="7897282" y="3317772"/>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94" name="Straight Connector 193"/>
          <p:cNvCxnSpPr/>
          <p:nvPr/>
        </p:nvCxnSpPr>
        <p:spPr bwMode="auto">
          <a:xfrm>
            <a:off x="8262695" y="3317767"/>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95" name="TextBox 194"/>
          <p:cNvSpPr txBox="1"/>
          <p:nvPr/>
        </p:nvSpPr>
        <p:spPr>
          <a:xfrm>
            <a:off x="8131457" y="2948536"/>
            <a:ext cx="261610" cy="369332"/>
          </a:xfrm>
          <a:prstGeom prst="rect">
            <a:avLst/>
          </a:prstGeom>
          <a:noFill/>
        </p:spPr>
        <p:txBody>
          <a:bodyPr wrap="none" rtlCol="0">
            <a:spAutoFit/>
          </a:bodyPr>
          <a:lstStyle/>
          <a:p>
            <a:r>
              <a:rPr lang="en-US" b="1" dirty="0" smtClean="0"/>
              <a:t>:</a:t>
            </a:r>
          </a:p>
        </p:txBody>
      </p:sp>
      <p:cxnSp>
        <p:nvCxnSpPr>
          <p:cNvPr id="196" name="Straight Connector 195"/>
          <p:cNvCxnSpPr/>
          <p:nvPr/>
        </p:nvCxnSpPr>
        <p:spPr bwMode="auto">
          <a:xfrm flipH="1">
            <a:off x="5916017" y="4703272"/>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197" name="Straight Connector 196"/>
          <p:cNvCxnSpPr/>
          <p:nvPr/>
        </p:nvCxnSpPr>
        <p:spPr bwMode="auto">
          <a:xfrm>
            <a:off x="6281430" y="4703267"/>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198" name="TextBox 197"/>
          <p:cNvSpPr txBox="1"/>
          <p:nvPr/>
        </p:nvSpPr>
        <p:spPr>
          <a:xfrm>
            <a:off x="6150192" y="4334036"/>
            <a:ext cx="261610" cy="369332"/>
          </a:xfrm>
          <a:prstGeom prst="rect">
            <a:avLst/>
          </a:prstGeom>
          <a:noFill/>
        </p:spPr>
        <p:txBody>
          <a:bodyPr wrap="none" rtlCol="0">
            <a:spAutoFit/>
          </a:bodyPr>
          <a:lstStyle/>
          <a:p>
            <a:r>
              <a:rPr lang="en-US" b="1" dirty="0" smtClean="0"/>
              <a:t>:</a:t>
            </a:r>
          </a:p>
        </p:txBody>
      </p:sp>
      <p:sp>
        <p:nvSpPr>
          <p:cNvPr id="199" name="TextBox 198"/>
          <p:cNvSpPr txBox="1"/>
          <p:nvPr/>
        </p:nvSpPr>
        <p:spPr>
          <a:xfrm>
            <a:off x="5292835" y="4339161"/>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2</a:t>
            </a:r>
          </a:p>
        </p:txBody>
      </p:sp>
      <p:cxnSp>
        <p:nvCxnSpPr>
          <p:cNvPr id="200" name="Straight Connector 199"/>
          <p:cNvCxnSpPr/>
          <p:nvPr/>
        </p:nvCxnSpPr>
        <p:spPr bwMode="auto">
          <a:xfrm flipH="1">
            <a:off x="5916012" y="6047202"/>
            <a:ext cx="379270" cy="658540"/>
          </a:xfrm>
          <a:prstGeom prst="line">
            <a:avLst/>
          </a:prstGeom>
          <a:noFill/>
          <a:ln w="25400" cap="flat" cmpd="sng" algn="ctr">
            <a:solidFill>
              <a:schemeClr val="tx1"/>
            </a:solidFill>
            <a:prstDash val="solid"/>
            <a:round/>
            <a:headEnd type="oval" w="med" len="med"/>
            <a:tailEnd type="oval" w="med" len="med"/>
          </a:ln>
          <a:effectLst/>
        </p:spPr>
      </p:cxnSp>
      <p:cxnSp>
        <p:nvCxnSpPr>
          <p:cNvPr id="201" name="Straight Connector 200"/>
          <p:cNvCxnSpPr/>
          <p:nvPr/>
        </p:nvCxnSpPr>
        <p:spPr bwMode="auto">
          <a:xfrm>
            <a:off x="6281425" y="6047197"/>
            <a:ext cx="13855" cy="658545"/>
          </a:xfrm>
          <a:prstGeom prst="line">
            <a:avLst/>
          </a:prstGeom>
          <a:noFill/>
          <a:ln w="25400" cap="flat" cmpd="sng" algn="ctr">
            <a:solidFill>
              <a:schemeClr val="tx1"/>
            </a:solidFill>
            <a:prstDash val="solid"/>
            <a:round/>
            <a:headEnd type="oval" w="med" len="med"/>
            <a:tailEnd type="oval" w="med" len="med"/>
          </a:ln>
          <a:effectLst/>
        </p:spPr>
      </p:cxnSp>
      <p:sp>
        <p:nvSpPr>
          <p:cNvPr id="202" name="TextBox 201"/>
          <p:cNvSpPr txBox="1"/>
          <p:nvPr/>
        </p:nvSpPr>
        <p:spPr>
          <a:xfrm>
            <a:off x="6150187" y="5677966"/>
            <a:ext cx="261610" cy="369332"/>
          </a:xfrm>
          <a:prstGeom prst="rect">
            <a:avLst/>
          </a:prstGeom>
          <a:noFill/>
        </p:spPr>
        <p:txBody>
          <a:bodyPr wrap="none" rtlCol="0">
            <a:spAutoFit/>
          </a:bodyPr>
          <a:lstStyle/>
          <a:p>
            <a:r>
              <a:rPr lang="en-US" b="1" dirty="0" smtClean="0"/>
              <a:t>:</a:t>
            </a:r>
          </a:p>
        </p:txBody>
      </p:sp>
      <p:sp>
        <p:nvSpPr>
          <p:cNvPr id="203" name="TextBox 202"/>
          <p:cNvSpPr txBox="1"/>
          <p:nvPr/>
        </p:nvSpPr>
        <p:spPr>
          <a:xfrm>
            <a:off x="5292830" y="5683091"/>
            <a:ext cx="623182" cy="369332"/>
          </a:xfrm>
          <a:prstGeom prst="rect">
            <a:avLst/>
          </a:prstGeom>
          <a:noFill/>
        </p:spPr>
        <p:txBody>
          <a:bodyPr wrap="square" rtlCol="0">
            <a:spAutoFit/>
          </a:bodyPr>
          <a:lstStyle/>
          <a:p>
            <a:r>
              <a:rPr lang="en-US" dirty="0" smtClean="0">
                <a:latin typeface="cmmi10"/>
              </a:rPr>
              <a:t>T</a:t>
            </a:r>
            <a:r>
              <a:rPr lang="en-US" i="1" baseline="30000" dirty="0">
                <a:latin typeface="cmmi10"/>
              </a:rPr>
              <a:t>1</a:t>
            </a:r>
          </a:p>
        </p:txBody>
      </p:sp>
      <p:sp>
        <p:nvSpPr>
          <p:cNvPr id="204" name="Freeform 203"/>
          <p:cNvSpPr/>
          <p:nvPr/>
        </p:nvSpPr>
        <p:spPr bwMode="auto">
          <a:xfrm>
            <a:off x="6262416" y="429485"/>
            <a:ext cx="914473" cy="2789609"/>
          </a:xfrm>
          <a:custGeom>
            <a:avLst/>
            <a:gdLst>
              <a:gd name="connsiteX0" fmla="*/ 0 w 912422"/>
              <a:gd name="connsiteY0" fmla="*/ 0 h 5500254"/>
              <a:gd name="connsiteX1" fmla="*/ 789709 w 912422"/>
              <a:gd name="connsiteY1" fmla="*/ 623454 h 5500254"/>
              <a:gd name="connsiteX2" fmla="*/ 900545 w 912422"/>
              <a:gd name="connsiteY2" fmla="*/ 3574473 h 5500254"/>
              <a:gd name="connsiteX3" fmla="*/ 845127 w 912422"/>
              <a:gd name="connsiteY3" fmla="*/ 5098473 h 5500254"/>
              <a:gd name="connsiteX4" fmla="*/ 332509 w 912422"/>
              <a:gd name="connsiteY4" fmla="*/ 5500254 h 5500254"/>
              <a:gd name="connsiteX0" fmla="*/ 0 w 923073"/>
              <a:gd name="connsiteY0" fmla="*/ 0 h 5500254"/>
              <a:gd name="connsiteX1" fmla="*/ 789709 w 923073"/>
              <a:gd name="connsiteY1" fmla="*/ 623454 h 5500254"/>
              <a:gd name="connsiteX2" fmla="*/ 900545 w 923073"/>
              <a:gd name="connsiteY2" fmla="*/ 3574473 h 5500254"/>
              <a:gd name="connsiteX3" fmla="*/ 845127 w 923073"/>
              <a:gd name="connsiteY3" fmla="*/ 5098473 h 5500254"/>
              <a:gd name="connsiteX4" fmla="*/ 152400 w 923073"/>
              <a:gd name="connsiteY4" fmla="*/ 5500254 h 5500254"/>
              <a:gd name="connsiteX0" fmla="*/ 0 w 923073"/>
              <a:gd name="connsiteY0" fmla="*/ 0 h 5500254"/>
              <a:gd name="connsiteX1" fmla="*/ 789709 w 923073"/>
              <a:gd name="connsiteY1" fmla="*/ 623454 h 5500254"/>
              <a:gd name="connsiteX2" fmla="*/ 900545 w 923073"/>
              <a:gd name="connsiteY2" fmla="*/ 3574473 h 5500254"/>
              <a:gd name="connsiteX3" fmla="*/ 845127 w 923073"/>
              <a:gd name="connsiteY3" fmla="*/ 4828252 h 5500254"/>
              <a:gd name="connsiteX4" fmla="*/ 152400 w 923073"/>
              <a:gd name="connsiteY4" fmla="*/ 5500254 h 5500254"/>
              <a:gd name="connsiteX0" fmla="*/ 0 w 901302"/>
              <a:gd name="connsiteY0" fmla="*/ 0 h 5500254"/>
              <a:gd name="connsiteX1" fmla="*/ 789709 w 901302"/>
              <a:gd name="connsiteY1" fmla="*/ 623454 h 5500254"/>
              <a:gd name="connsiteX2" fmla="*/ 900545 w 901302"/>
              <a:gd name="connsiteY2" fmla="*/ 3574473 h 5500254"/>
              <a:gd name="connsiteX3" fmla="*/ 845127 w 901302"/>
              <a:gd name="connsiteY3" fmla="*/ 4828252 h 5500254"/>
              <a:gd name="connsiteX4" fmla="*/ 152400 w 901302"/>
              <a:gd name="connsiteY4" fmla="*/ 5500254 h 5500254"/>
              <a:gd name="connsiteX0" fmla="*/ 0 w 906410"/>
              <a:gd name="connsiteY0" fmla="*/ 0 h 5500254"/>
              <a:gd name="connsiteX1" fmla="*/ 789709 w 906410"/>
              <a:gd name="connsiteY1" fmla="*/ 623454 h 5500254"/>
              <a:gd name="connsiteX2" fmla="*/ 900545 w 906410"/>
              <a:gd name="connsiteY2" fmla="*/ 3574473 h 5500254"/>
              <a:gd name="connsiteX3" fmla="*/ 900545 w 906410"/>
              <a:gd name="connsiteY3" fmla="*/ 4798227 h 5500254"/>
              <a:gd name="connsiteX4" fmla="*/ 152400 w 906410"/>
              <a:gd name="connsiteY4" fmla="*/ 5500254 h 5500254"/>
              <a:gd name="connsiteX0" fmla="*/ 0 w 1004298"/>
              <a:gd name="connsiteY0" fmla="*/ 0 h 7842167"/>
              <a:gd name="connsiteX1" fmla="*/ 789709 w 1004298"/>
              <a:gd name="connsiteY1" fmla="*/ 623454 h 7842167"/>
              <a:gd name="connsiteX2" fmla="*/ 900545 w 1004298"/>
              <a:gd name="connsiteY2" fmla="*/ 3574473 h 7842167"/>
              <a:gd name="connsiteX3" fmla="*/ 900545 w 1004298"/>
              <a:gd name="connsiteY3" fmla="*/ 4798227 h 7842167"/>
              <a:gd name="connsiteX4" fmla="*/ 914400 w 1004298"/>
              <a:gd name="connsiteY4" fmla="*/ 7842167 h 7842167"/>
              <a:gd name="connsiteX0" fmla="*/ 0 w 914473"/>
              <a:gd name="connsiteY0" fmla="*/ 0 h 7842167"/>
              <a:gd name="connsiteX1" fmla="*/ 789709 w 914473"/>
              <a:gd name="connsiteY1" fmla="*/ 623454 h 7842167"/>
              <a:gd name="connsiteX2" fmla="*/ 900545 w 914473"/>
              <a:gd name="connsiteY2" fmla="*/ 3574473 h 7842167"/>
              <a:gd name="connsiteX3" fmla="*/ 900545 w 914473"/>
              <a:gd name="connsiteY3" fmla="*/ 4798227 h 7842167"/>
              <a:gd name="connsiteX4" fmla="*/ 914400 w 914473"/>
              <a:gd name="connsiteY4" fmla="*/ 7842167 h 7842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73" h="7842167">
                <a:moveTo>
                  <a:pt x="0" y="0"/>
                </a:moveTo>
                <a:cubicBezTo>
                  <a:pt x="319809" y="13854"/>
                  <a:pt x="639618" y="27709"/>
                  <a:pt x="789709" y="623454"/>
                </a:cubicBezTo>
                <a:cubicBezTo>
                  <a:pt x="939800" y="1219199"/>
                  <a:pt x="882072" y="2878677"/>
                  <a:pt x="900545" y="3574473"/>
                </a:cubicBezTo>
                <a:cubicBezTo>
                  <a:pt x="919018" y="4270269"/>
                  <a:pt x="898236" y="4086945"/>
                  <a:pt x="900545" y="4798227"/>
                </a:cubicBezTo>
                <a:cubicBezTo>
                  <a:pt x="902854" y="5509509"/>
                  <a:pt x="915554" y="7381417"/>
                  <a:pt x="914400" y="7842167"/>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5" name="Freeform 204"/>
          <p:cNvSpPr/>
          <p:nvPr/>
        </p:nvSpPr>
        <p:spPr bwMode="auto">
          <a:xfrm>
            <a:off x="7135253" y="396641"/>
            <a:ext cx="1122218" cy="1446009"/>
          </a:xfrm>
          <a:custGeom>
            <a:avLst/>
            <a:gdLst>
              <a:gd name="connsiteX0" fmla="*/ 1122218 w 1122218"/>
              <a:gd name="connsiteY0" fmla="*/ 18990 h 1446009"/>
              <a:gd name="connsiteX1" fmla="*/ 290946 w 1122218"/>
              <a:gd name="connsiteY1" fmla="*/ 199099 h 1446009"/>
              <a:gd name="connsiteX2" fmla="*/ 0 w 1122218"/>
              <a:gd name="connsiteY2" fmla="*/ 1446009 h 1446009"/>
            </a:gdLst>
            <a:ahLst/>
            <a:cxnLst>
              <a:cxn ang="0">
                <a:pos x="connsiteX0" y="connsiteY0"/>
              </a:cxn>
              <a:cxn ang="0">
                <a:pos x="connsiteX1" y="connsiteY1"/>
              </a:cxn>
              <a:cxn ang="0">
                <a:pos x="connsiteX2" y="connsiteY2"/>
              </a:cxn>
            </a:cxnLst>
            <a:rect l="l" t="t" r="r" b="b"/>
            <a:pathLst>
              <a:path w="1122218" h="1446009">
                <a:moveTo>
                  <a:pt x="1122218" y="18990"/>
                </a:moveTo>
                <a:cubicBezTo>
                  <a:pt x="800100" y="-9874"/>
                  <a:pt x="477982" y="-38737"/>
                  <a:pt x="290946" y="199099"/>
                </a:cubicBezTo>
                <a:cubicBezTo>
                  <a:pt x="103910" y="436935"/>
                  <a:pt x="51955" y="941472"/>
                  <a:pt x="0" y="1446009"/>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6" name="Freeform 205"/>
          <p:cNvSpPr/>
          <p:nvPr/>
        </p:nvSpPr>
        <p:spPr bwMode="auto">
          <a:xfrm>
            <a:off x="7149108" y="1953486"/>
            <a:ext cx="1108363" cy="1191491"/>
          </a:xfrm>
          <a:custGeom>
            <a:avLst/>
            <a:gdLst>
              <a:gd name="connsiteX0" fmla="*/ 1108363 w 1108363"/>
              <a:gd name="connsiteY0" fmla="*/ 0 h 1191491"/>
              <a:gd name="connsiteX1" fmla="*/ 221672 w 1108363"/>
              <a:gd name="connsiteY1" fmla="*/ 332509 h 1191491"/>
              <a:gd name="connsiteX2" fmla="*/ 0 w 1108363"/>
              <a:gd name="connsiteY2" fmla="*/ 1191491 h 1191491"/>
            </a:gdLst>
            <a:ahLst/>
            <a:cxnLst>
              <a:cxn ang="0">
                <a:pos x="connsiteX0" y="connsiteY0"/>
              </a:cxn>
              <a:cxn ang="0">
                <a:pos x="connsiteX1" y="connsiteY1"/>
              </a:cxn>
              <a:cxn ang="0">
                <a:pos x="connsiteX2" y="connsiteY2"/>
              </a:cxn>
            </a:cxnLst>
            <a:rect l="l" t="t" r="r" b="b"/>
            <a:pathLst>
              <a:path w="1108363" h="1191491">
                <a:moveTo>
                  <a:pt x="1108363" y="0"/>
                </a:moveTo>
                <a:cubicBezTo>
                  <a:pt x="757381" y="66963"/>
                  <a:pt x="406399" y="133927"/>
                  <a:pt x="221672" y="332509"/>
                </a:cubicBezTo>
                <a:cubicBezTo>
                  <a:pt x="36945" y="531091"/>
                  <a:pt x="18472" y="861291"/>
                  <a:pt x="0" y="1191491"/>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7" name="Freeform 206"/>
          <p:cNvSpPr/>
          <p:nvPr/>
        </p:nvSpPr>
        <p:spPr bwMode="auto">
          <a:xfrm>
            <a:off x="6276271" y="1981195"/>
            <a:ext cx="900546" cy="1163782"/>
          </a:xfrm>
          <a:custGeom>
            <a:avLst/>
            <a:gdLst>
              <a:gd name="connsiteX0" fmla="*/ 0 w 900546"/>
              <a:gd name="connsiteY0" fmla="*/ 0 h 955964"/>
              <a:gd name="connsiteX1" fmla="*/ 692728 w 900546"/>
              <a:gd name="connsiteY1" fmla="*/ 304800 h 955964"/>
              <a:gd name="connsiteX2" fmla="*/ 900546 w 900546"/>
              <a:gd name="connsiteY2" fmla="*/ 955964 h 955964"/>
            </a:gdLst>
            <a:ahLst/>
            <a:cxnLst>
              <a:cxn ang="0">
                <a:pos x="connsiteX0" y="connsiteY0"/>
              </a:cxn>
              <a:cxn ang="0">
                <a:pos x="connsiteX1" y="connsiteY1"/>
              </a:cxn>
              <a:cxn ang="0">
                <a:pos x="connsiteX2" y="connsiteY2"/>
              </a:cxn>
            </a:cxnLst>
            <a:rect l="l" t="t" r="r" b="b"/>
            <a:pathLst>
              <a:path w="900546" h="955964">
                <a:moveTo>
                  <a:pt x="0" y="0"/>
                </a:moveTo>
                <a:cubicBezTo>
                  <a:pt x="271318" y="72736"/>
                  <a:pt x="542637" y="145473"/>
                  <a:pt x="692728" y="304800"/>
                </a:cubicBezTo>
                <a:cubicBezTo>
                  <a:pt x="842819" y="464127"/>
                  <a:pt x="871682" y="710045"/>
                  <a:pt x="900546" y="955964"/>
                </a:cubicBezTo>
              </a:path>
            </a:pathLst>
          </a:custGeom>
          <a:noFill/>
          <a:ln w="254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1" name="AutoShape 16"/>
          <p:cNvSpPr>
            <a:spLocks noChangeArrowheads="1"/>
          </p:cNvSpPr>
          <p:nvPr/>
        </p:nvSpPr>
        <p:spPr bwMode="auto">
          <a:xfrm>
            <a:off x="5778281" y="38585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12" name="AutoShape 16"/>
          <p:cNvSpPr>
            <a:spLocks noChangeArrowheads="1"/>
          </p:cNvSpPr>
          <p:nvPr/>
        </p:nvSpPr>
        <p:spPr bwMode="auto">
          <a:xfrm>
            <a:off x="6138535" y="385854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13" name="AutoShape 16"/>
          <p:cNvSpPr>
            <a:spLocks noChangeArrowheads="1"/>
          </p:cNvSpPr>
          <p:nvPr/>
        </p:nvSpPr>
        <p:spPr bwMode="auto">
          <a:xfrm>
            <a:off x="7773396" y="385854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14" name="AutoShape 16"/>
          <p:cNvSpPr>
            <a:spLocks noChangeArrowheads="1"/>
          </p:cNvSpPr>
          <p:nvPr/>
        </p:nvSpPr>
        <p:spPr bwMode="auto">
          <a:xfrm>
            <a:off x="8133650" y="385854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15" name="AutoShape 16"/>
          <p:cNvSpPr>
            <a:spLocks noChangeArrowheads="1"/>
          </p:cNvSpPr>
          <p:nvPr/>
        </p:nvSpPr>
        <p:spPr bwMode="auto">
          <a:xfrm>
            <a:off x="5792131" y="524404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16" name="AutoShape 16"/>
          <p:cNvSpPr>
            <a:spLocks noChangeArrowheads="1"/>
          </p:cNvSpPr>
          <p:nvPr/>
        </p:nvSpPr>
        <p:spPr bwMode="auto">
          <a:xfrm>
            <a:off x="6152385" y="524404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17" name="AutoShape 16"/>
          <p:cNvSpPr>
            <a:spLocks noChangeArrowheads="1"/>
          </p:cNvSpPr>
          <p:nvPr/>
        </p:nvSpPr>
        <p:spPr bwMode="auto">
          <a:xfrm>
            <a:off x="5792131" y="657412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18" name="AutoShape 16"/>
          <p:cNvSpPr>
            <a:spLocks noChangeArrowheads="1"/>
          </p:cNvSpPr>
          <p:nvPr/>
        </p:nvSpPr>
        <p:spPr bwMode="auto">
          <a:xfrm>
            <a:off x="6152385" y="657412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19" name="AutoShape 16"/>
          <p:cNvSpPr>
            <a:spLocks noChangeArrowheads="1"/>
          </p:cNvSpPr>
          <p:nvPr/>
        </p:nvSpPr>
        <p:spPr bwMode="auto">
          <a:xfrm>
            <a:off x="8612878" y="251461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20" name="AutoShape 16"/>
          <p:cNvSpPr>
            <a:spLocks noChangeArrowheads="1"/>
          </p:cNvSpPr>
          <p:nvPr/>
        </p:nvSpPr>
        <p:spPr bwMode="auto">
          <a:xfrm>
            <a:off x="6637310" y="252846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21" name="AutoShape 16"/>
          <p:cNvSpPr>
            <a:spLocks noChangeArrowheads="1"/>
          </p:cNvSpPr>
          <p:nvPr/>
        </p:nvSpPr>
        <p:spPr bwMode="auto">
          <a:xfrm>
            <a:off x="5321100" y="99057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22" name="AutoShape 16"/>
          <p:cNvSpPr>
            <a:spLocks noChangeArrowheads="1"/>
          </p:cNvSpPr>
          <p:nvPr/>
        </p:nvSpPr>
        <p:spPr bwMode="auto">
          <a:xfrm>
            <a:off x="6637310" y="99057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23" name="AutoShape 16"/>
          <p:cNvSpPr>
            <a:spLocks noChangeArrowheads="1"/>
          </p:cNvSpPr>
          <p:nvPr/>
        </p:nvSpPr>
        <p:spPr bwMode="auto">
          <a:xfrm>
            <a:off x="7302360" y="99057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24" name="AutoShape 16"/>
          <p:cNvSpPr>
            <a:spLocks noChangeArrowheads="1"/>
          </p:cNvSpPr>
          <p:nvPr/>
        </p:nvSpPr>
        <p:spPr bwMode="auto">
          <a:xfrm>
            <a:off x="8618570" y="990573"/>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25" name="Freeform 224"/>
          <p:cNvSpPr/>
          <p:nvPr/>
        </p:nvSpPr>
        <p:spPr bwMode="auto">
          <a:xfrm>
            <a:off x="5513066" y="1094504"/>
            <a:ext cx="375278" cy="2757055"/>
          </a:xfrm>
          <a:custGeom>
            <a:avLst/>
            <a:gdLst>
              <a:gd name="connsiteX0" fmla="*/ 375278 w 375278"/>
              <a:gd name="connsiteY0" fmla="*/ 0 h 2757055"/>
              <a:gd name="connsiteX1" fmla="*/ 15060 w 375278"/>
              <a:gd name="connsiteY1" fmla="*/ 1274618 h 2757055"/>
              <a:gd name="connsiteX2" fmla="*/ 98187 w 375278"/>
              <a:gd name="connsiteY2" fmla="*/ 1925782 h 2757055"/>
              <a:gd name="connsiteX3" fmla="*/ 375278 w 375278"/>
              <a:gd name="connsiteY3" fmla="*/ 2757055 h 2757055"/>
            </a:gdLst>
            <a:ahLst/>
            <a:cxnLst>
              <a:cxn ang="0">
                <a:pos x="connsiteX0" y="connsiteY0"/>
              </a:cxn>
              <a:cxn ang="0">
                <a:pos x="connsiteX1" y="connsiteY1"/>
              </a:cxn>
              <a:cxn ang="0">
                <a:pos x="connsiteX2" y="connsiteY2"/>
              </a:cxn>
              <a:cxn ang="0">
                <a:pos x="connsiteX3" y="connsiteY3"/>
              </a:cxn>
            </a:cxnLst>
            <a:rect l="l" t="t" r="r" b="b"/>
            <a:pathLst>
              <a:path w="375278" h="2757055">
                <a:moveTo>
                  <a:pt x="375278" y="0"/>
                </a:moveTo>
                <a:cubicBezTo>
                  <a:pt x="218260" y="476827"/>
                  <a:pt x="61242" y="953654"/>
                  <a:pt x="15060" y="1274618"/>
                </a:cubicBezTo>
                <a:cubicBezTo>
                  <a:pt x="-31122" y="1595582"/>
                  <a:pt x="38151" y="1678709"/>
                  <a:pt x="98187" y="1925782"/>
                </a:cubicBezTo>
                <a:cubicBezTo>
                  <a:pt x="158223" y="2172855"/>
                  <a:pt x="266750" y="2464955"/>
                  <a:pt x="375278" y="2757055"/>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 name="Freeform 225"/>
          <p:cNvSpPr/>
          <p:nvPr/>
        </p:nvSpPr>
        <p:spPr bwMode="auto">
          <a:xfrm>
            <a:off x="5734626" y="1094504"/>
            <a:ext cx="541645" cy="2770909"/>
          </a:xfrm>
          <a:custGeom>
            <a:avLst/>
            <a:gdLst>
              <a:gd name="connsiteX0" fmla="*/ 541645 w 541645"/>
              <a:gd name="connsiteY0" fmla="*/ 0 h 2770909"/>
              <a:gd name="connsiteX1" fmla="*/ 15173 w 541645"/>
              <a:gd name="connsiteY1" fmla="*/ 1302327 h 2770909"/>
              <a:gd name="connsiteX2" fmla="*/ 167573 w 541645"/>
              <a:gd name="connsiteY2" fmla="*/ 2272146 h 2770909"/>
              <a:gd name="connsiteX3" fmla="*/ 430809 w 541645"/>
              <a:gd name="connsiteY3" fmla="*/ 2770909 h 2770909"/>
            </a:gdLst>
            <a:ahLst/>
            <a:cxnLst>
              <a:cxn ang="0">
                <a:pos x="connsiteX0" y="connsiteY0"/>
              </a:cxn>
              <a:cxn ang="0">
                <a:pos x="connsiteX1" y="connsiteY1"/>
              </a:cxn>
              <a:cxn ang="0">
                <a:pos x="connsiteX2" y="connsiteY2"/>
              </a:cxn>
              <a:cxn ang="0">
                <a:pos x="connsiteX3" y="connsiteY3"/>
              </a:cxn>
            </a:cxnLst>
            <a:rect l="l" t="t" r="r" b="b"/>
            <a:pathLst>
              <a:path w="541645" h="2770909">
                <a:moveTo>
                  <a:pt x="541645" y="0"/>
                </a:moveTo>
                <a:cubicBezTo>
                  <a:pt x="309581" y="461818"/>
                  <a:pt x="77518" y="923636"/>
                  <a:pt x="15173" y="1302327"/>
                </a:cubicBezTo>
                <a:cubicBezTo>
                  <a:pt x="-47172" y="1681018"/>
                  <a:pt x="98300" y="2027382"/>
                  <a:pt x="167573" y="2272146"/>
                </a:cubicBezTo>
                <a:cubicBezTo>
                  <a:pt x="236846" y="2516910"/>
                  <a:pt x="333827" y="2643909"/>
                  <a:pt x="430809" y="2770909"/>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7" name="Freeform 226"/>
          <p:cNvSpPr/>
          <p:nvPr/>
        </p:nvSpPr>
        <p:spPr bwMode="auto">
          <a:xfrm>
            <a:off x="5874490" y="2646213"/>
            <a:ext cx="41563" cy="1219200"/>
          </a:xfrm>
          <a:custGeom>
            <a:avLst/>
            <a:gdLst>
              <a:gd name="connsiteX0" fmla="*/ 41563 w 41563"/>
              <a:gd name="connsiteY0" fmla="*/ 0 h 1219200"/>
              <a:gd name="connsiteX1" fmla="*/ 0 w 41563"/>
              <a:gd name="connsiteY1" fmla="*/ 1219200 h 1219200"/>
            </a:gdLst>
            <a:ahLst/>
            <a:cxnLst>
              <a:cxn ang="0">
                <a:pos x="connsiteX0" y="connsiteY0"/>
              </a:cxn>
              <a:cxn ang="0">
                <a:pos x="connsiteX1" y="connsiteY1"/>
              </a:cxn>
            </a:cxnLst>
            <a:rect l="l" t="t" r="r" b="b"/>
            <a:pathLst>
              <a:path w="41563" h="1219200">
                <a:moveTo>
                  <a:pt x="41563" y="0"/>
                </a:moveTo>
                <a:lnTo>
                  <a:pt x="0" y="1219200"/>
                </a:ln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8" name="Freeform 227"/>
          <p:cNvSpPr/>
          <p:nvPr/>
        </p:nvSpPr>
        <p:spPr bwMode="auto">
          <a:xfrm>
            <a:off x="6095364" y="2632359"/>
            <a:ext cx="208616" cy="1233054"/>
          </a:xfrm>
          <a:custGeom>
            <a:avLst/>
            <a:gdLst>
              <a:gd name="connsiteX0" fmla="*/ 208616 w 208616"/>
              <a:gd name="connsiteY0" fmla="*/ 0 h 1233054"/>
              <a:gd name="connsiteX1" fmla="*/ 14653 w 208616"/>
              <a:gd name="connsiteY1" fmla="*/ 581891 h 1233054"/>
              <a:gd name="connsiteX2" fmla="*/ 28507 w 208616"/>
              <a:gd name="connsiteY2" fmla="*/ 1233054 h 1233054"/>
            </a:gdLst>
            <a:ahLst/>
            <a:cxnLst>
              <a:cxn ang="0">
                <a:pos x="connsiteX0" y="connsiteY0"/>
              </a:cxn>
              <a:cxn ang="0">
                <a:pos x="connsiteX1" y="connsiteY1"/>
              </a:cxn>
              <a:cxn ang="0">
                <a:pos x="connsiteX2" y="connsiteY2"/>
              </a:cxn>
            </a:cxnLst>
            <a:rect l="l" t="t" r="r" b="b"/>
            <a:pathLst>
              <a:path w="208616" h="1233054">
                <a:moveTo>
                  <a:pt x="208616" y="0"/>
                </a:moveTo>
                <a:cubicBezTo>
                  <a:pt x="126643" y="188191"/>
                  <a:pt x="44671" y="376382"/>
                  <a:pt x="14653" y="581891"/>
                </a:cubicBezTo>
                <a:cubicBezTo>
                  <a:pt x="-15365" y="787400"/>
                  <a:pt x="6571" y="1010227"/>
                  <a:pt x="28507" y="1233054"/>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9" name="Freeform 228"/>
          <p:cNvSpPr/>
          <p:nvPr/>
        </p:nvSpPr>
        <p:spPr bwMode="auto">
          <a:xfrm>
            <a:off x="7450378" y="1080650"/>
            <a:ext cx="433021" cy="2784763"/>
          </a:xfrm>
          <a:custGeom>
            <a:avLst/>
            <a:gdLst>
              <a:gd name="connsiteX0" fmla="*/ 433021 w 433021"/>
              <a:gd name="connsiteY0" fmla="*/ 0 h 2784763"/>
              <a:gd name="connsiteX1" fmla="*/ 45093 w 433021"/>
              <a:gd name="connsiteY1" fmla="*/ 789709 h 2784763"/>
              <a:gd name="connsiteX2" fmla="*/ 45093 w 433021"/>
              <a:gd name="connsiteY2" fmla="*/ 2008909 h 2784763"/>
              <a:gd name="connsiteX3" fmla="*/ 377602 w 433021"/>
              <a:gd name="connsiteY3" fmla="*/ 2784763 h 2784763"/>
            </a:gdLst>
            <a:ahLst/>
            <a:cxnLst>
              <a:cxn ang="0">
                <a:pos x="connsiteX0" y="connsiteY0"/>
              </a:cxn>
              <a:cxn ang="0">
                <a:pos x="connsiteX1" y="connsiteY1"/>
              </a:cxn>
              <a:cxn ang="0">
                <a:pos x="connsiteX2" y="connsiteY2"/>
              </a:cxn>
              <a:cxn ang="0">
                <a:pos x="connsiteX3" y="connsiteY3"/>
              </a:cxn>
            </a:cxnLst>
            <a:rect l="l" t="t" r="r" b="b"/>
            <a:pathLst>
              <a:path w="433021" h="2784763">
                <a:moveTo>
                  <a:pt x="433021" y="0"/>
                </a:moveTo>
                <a:cubicBezTo>
                  <a:pt x="271384" y="227445"/>
                  <a:pt x="109748" y="454891"/>
                  <a:pt x="45093" y="789709"/>
                </a:cubicBezTo>
                <a:cubicBezTo>
                  <a:pt x="-19562" y="1124527"/>
                  <a:pt x="-10325" y="1676400"/>
                  <a:pt x="45093" y="2008909"/>
                </a:cubicBezTo>
                <a:cubicBezTo>
                  <a:pt x="100511" y="2341418"/>
                  <a:pt x="239056" y="2563090"/>
                  <a:pt x="377602" y="2784763"/>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0" name="Freeform 229"/>
          <p:cNvSpPr/>
          <p:nvPr/>
        </p:nvSpPr>
        <p:spPr bwMode="auto">
          <a:xfrm>
            <a:off x="7814126" y="2632359"/>
            <a:ext cx="83127" cy="1233054"/>
          </a:xfrm>
          <a:custGeom>
            <a:avLst/>
            <a:gdLst>
              <a:gd name="connsiteX0" fmla="*/ 83127 w 83127"/>
              <a:gd name="connsiteY0" fmla="*/ 0 h 1233054"/>
              <a:gd name="connsiteX1" fmla="*/ 0 w 83127"/>
              <a:gd name="connsiteY1" fmla="*/ 1233054 h 1233054"/>
            </a:gdLst>
            <a:ahLst/>
            <a:cxnLst>
              <a:cxn ang="0">
                <a:pos x="connsiteX0" y="connsiteY0"/>
              </a:cxn>
              <a:cxn ang="0">
                <a:pos x="connsiteX1" y="connsiteY1"/>
              </a:cxn>
            </a:cxnLst>
            <a:rect l="l" t="t" r="r" b="b"/>
            <a:pathLst>
              <a:path w="83127" h="1233054">
                <a:moveTo>
                  <a:pt x="83127" y="0"/>
                </a:moveTo>
                <a:lnTo>
                  <a:pt x="0" y="1233054"/>
                </a:ln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1" name="Freeform 230"/>
          <p:cNvSpPr/>
          <p:nvPr/>
        </p:nvSpPr>
        <p:spPr bwMode="auto">
          <a:xfrm>
            <a:off x="7643731" y="1094504"/>
            <a:ext cx="599886" cy="2757055"/>
          </a:xfrm>
          <a:custGeom>
            <a:avLst/>
            <a:gdLst>
              <a:gd name="connsiteX0" fmla="*/ 599886 w 599886"/>
              <a:gd name="connsiteY0" fmla="*/ 0 h 2757055"/>
              <a:gd name="connsiteX1" fmla="*/ 45704 w 599886"/>
              <a:gd name="connsiteY1" fmla="*/ 1163782 h 2757055"/>
              <a:gd name="connsiteX2" fmla="*/ 87268 w 599886"/>
              <a:gd name="connsiteY2" fmla="*/ 2022764 h 2757055"/>
              <a:gd name="connsiteX3" fmla="*/ 530613 w 599886"/>
              <a:gd name="connsiteY3" fmla="*/ 2757055 h 2757055"/>
            </a:gdLst>
            <a:ahLst/>
            <a:cxnLst>
              <a:cxn ang="0">
                <a:pos x="connsiteX0" y="connsiteY0"/>
              </a:cxn>
              <a:cxn ang="0">
                <a:pos x="connsiteX1" y="connsiteY1"/>
              </a:cxn>
              <a:cxn ang="0">
                <a:pos x="connsiteX2" y="connsiteY2"/>
              </a:cxn>
              <a:cxn ang="0">
                <a:pos x="connsiteX3" y="connsiteY3"/>
              </a:cxn>
            </a:cxnLst>
            <a:rect l="l" t="t" r="r" b="b"/>
            <a:pathLst>
              <a:path w="599886" h="2757055">
                <a:moveTo>
                  <a:pt x="599886" y="0"/>
                </a:moveTo>
                <a:cubicBezTo>
                  <a:pt x="365513" y="413327"/>
                  <a:pt x="131140" y="826655"/>
                  <a:pt x="45704" y="1163782"/>
                </a:cubicBezTo>
                <a:cubicBezTo>
                  <a:pt x="-39732" y="1500909"/>
                  <a:pt x="6450" y="1757218"/>
                  <a:pt x="87268" y="2022764"/>
                </a:cubicBezTo>
                <a:cubicBezTo>
                  <a:pt x="168086" y="2288310"/>
                  <a:pt x="349349" y="2522682"/>
                  <a:pt x="530613" y="2757055"/>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2" name="Freeform 231"/>
          <p:cNvSpPr/>
          <p:nvPr/>
        </p:nvSpPr>
        <p:spPr bwMode="auto">
          <a:xfrm>
            <a:off x="8086304" y="2618504"/>
            <a:ext cx="171167" cy="1246909"/>
          </a:xfrm>
          <a:custGeom>
            <a:avLst/>
            <a:gdLst>
              <a:gd name="connsiteX0" fmla="*/ 171167 w 171167"/>
              <a:gd name="connsiteY0" fmla="*/ 0 h 1246909"/>
              <a:gd name="connsiteX1" fmla="*/ 4913 w 171167"/>
              <a:gd name="connsiteY1" fmla="*/ 678873 h 1246909"/>
              <a:gd name="connsiteX2" fmla="*/ 60331 w 171167"/>
              <a:gd name="connsiteY2" fmla="*/ 1246909 h 1246909"/>
            </a:gdLst>
            <a:ahLst/>
            <a:cxnLst>
              <a:cxn ang="0">
                <a:pos x="connsiteX0" y="connsiteY0"/>
              </a:cxn>
              <a:cxn ang="0">
                <a:pos x="connsiteX1" y="connsiteY1"/>
              </a:cxn>
              <a:cxn ang="0">
                <a:pos x="connsiteX2" y="connsiteY2"/>
              </a:cxn>
            </a:cxnLst>
            <a:rect l="l" t="t" r="r" b="b"/>
            <a:pathLst>
              <a:path w="171167" h="1246909">
                <a:moveTo>
                  <a:pt x="171167" y="0"/>
                </a:moveTo>
                <a:cubicBezTo>
                  <a:pt x="97276" y="235527"/>
                  <a:pt x="23386" y="471055"/>
                  <a:pt x="4913" y="678873"/>
                </a:cubicBezTo>
                <a:cubicBezTo>
                  <a:pt x="-13560" y="886691"/>
                  <a:pt x="23385" y="1066800"/>
                  <a:pt x="60331" y="1246909"/>
                </a:cubicBezTo>
              </a:path>
            </a:pathLst>
          </a:custGeom>
          <a:noFill/>
          <a:ln w="25400" cap="flat" cmpd="sng" algn="ctr">
            <a:solidFill>
              <a:srgbClr val="0000FF"/>
            </a:solidFill>
            <a:prstDash val="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3" name="AutoShape 16"/>
          <p:cNvSpPr>
            <a:spLocks noChangeArrowheads="1"/>
          </p:cNvSpPr>
          <p:nvPr/>
        </p:nvSpPr>
        <p:spPr bwMode="auto">
          <a:xfrm>
            <a:off x="6166249" y="3219094"/>
            <a:ext cx="2226823"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34" name="AutoShape 16"/>
          <p:cNvSpPr>
            <a:spLocks noChangeArrowheads="1"/>
          </p:cNvSpPr>
          <p:nvPr/>
        </p:nvSpPr>
        <p:spPr bwMode="auto">
          <a:xfrm>
            <a:off x="6138501" y="4578998"/>
            <a:ext cx="275461" cy="235528"/>
          </a:xfrm>
          <a:prstGeom prst="roundRect">
            <a:avLst>
              <a:gd name="adj" fmla="val 16667"/>
            </a:avLst>
          </a:prstGeom>
          <a:noFill/>
          <a:ln w="25400">
            <a:solidFill>
              <a:srgbClr val="0000FF"/>
            </a:solidFill>
            <a:prstDash val="dash"/>
            <a:round/>
            <a:headEnd/>
            <a:tailEnd/>
          </a:ln>
        </p:spPr>
        <p:txBody>
          <a:bodyPr wrap="none" anchor="ctr"/>
          <a:lstStyle/>
          <a:p>
            <a:endParaRPr lang="he-IL"/>
          </a:p>
        </p:txBody>
      </p:sp>
      <p:sp>
        <p:nvSpPr>
          <p:cNvPr id="27" name="Right Arrow 26"/>
          <p:cNvSpPr/>
          <p:nvPr/>
        </p:nvSpPr>
        <p:spPr bwMode="auto">
          <a:xfrm>
            <a:off x="4017477" y="1798651"/>
            <a:ext cx="1122968" cy="3251120"/>
          </a:xfrm>
          <a:prstGeom prst="rightArrow">
            <a:avLst/>
          </a:prstGeom>
          <a:solidFill>
            <a:schemeClr val="bg2">
              <a:lumMod val="40000"/>
              <a:lumOff val="60000"/>
            </a:schemeClr>
          </a:solidFill>
          <a:ln w="25400" cap="flat" cmpd="sng" algn="ctr">
            <a:solidFill>
              <a:schemeClr val="bg2">
                <a:lumMod val="75000"/>
              </a:schemeClr>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75173400"/>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Discovered version</a:t>
            </a:r>
            <a:endParaRPr lang="en-US" dirty="0">
              <a:solidFill>
                <a:srgbClr val="0000FF"/>
              </a:solidFill>
            </a:endParaRPr>
          </a:p>
        </p:txBody>
      </p:sp>
      <p:sp>
        <p:nvSpPr>
          <p:cNvPr id="3" name="Content Placeholder 2"/>
          <p:cNvSpPr>
            <a:spLocks noGrp="1"/>
          </p:cNvSpPr>
          <p:nvPr>
            <p:ph idx="1"/>
          </p:nvPr>
        </p:nvSpPr>
        <p:spPr>
          <a:xfrm>
            <a:off x="457200" y="1364665"/>
            <a:ext cx="8229600" cy="4525963"/>
          </a:xfrm>
        </p:spPr>
        <p:txBody>
          <a:bodyPr/>
          <a:lstStyle/>
          <a:p>
            <a:pPr marL="0" indent="0">
              <a:buNone/>
            </a:pPr>
            <a:r>
              <a:rPr lang="en-US" sz="2800" dirty="0" smtClean="0"/>
              <a:t>Discovered versions are well-defined:</a:t>
            </a:r>
          </a:p>
          <a:p>
            <a:pPr marL="0" indent="0">
              <a:buNone/>
            </a:pPr>
            <a:endParaRPr lang="en-US" sz="2800" dirty="0"/>
          </a:p>
          <a:p>
            <a:pPr marL="0" indent="0">
              <a:buNone/>
            </a:pPr>
            <a:r>
              <a:rPr lang="en-US" sz="2800" b="1" dirty="0" smtClean="0"/>
              <a:t>Lemma: </a:t>
            </a:r>
            <a:r>
              <a:rPr lang="en-US" sz="2800" dirty="0" smtClean="0"/>
              <a:t>For any extensive-form game with unawareness and strategy profile, the discovered version is an extensive-form game with unawareness.</a:t>
            </a:r>
          </a:p>
          <a:p>
            <a:pPr marL="0" indent="0">
              <a:buNone/>
            </a:pPr>
            <a:endParaRPr lang="en-US" sz="2800" dirty="0"/>
          </a:p>
          <a:p>
            <a:pPr marL="0" indent="0">
              <a:buNone/>
            </a:pPr>
            <a:r>
              <a:rPr lang="en-US" sz="2800" b="1" dirty="0" smtClean="0"/>
              <a:t>Lemma: </a:t>
            </a:r>
            <a:r>
              <a:rPr lang="en-US" sz="2800" dirty="0" smtClean="0"/>
              <a:t>Given an extensive-form game with unawareness, any two strategy profiles that generate the same path have identical discovered versions. </a:t>
            </a:r>
            <a:endParaRPr lang="en-US" sz="2800" dirty="0"/>
          </a:p>
        </p:txBody>
      </p:sp>
    </p:spTree>
    <p:extLst>
      <p:ext uri="{BB962C8B-B14F-4D97-AF65-F5344CB8AC3E}">
        <p14:creationId xmlns:p14="http://schemas.microsoft.com/office/powerpoint/2010/main" val="2499711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57908" y="698978"/>
            <a:ext cx="8209173" cy="39310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341075187"/>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Discovery process</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sz="2800" dirty="0" smtClean="0"/>
              <a:t>Finite state machine:</a:t>
            </a:r>
          </a:p>
          <a:p>
            <a:r>
              <a:rPr lang="en-US" sz="2800" dirty="0" smtClean="0"/>
              <a:t>Set of states: set of extensive-form games with unawareness (with identical upmost tree)</a:t>
            </a:r>
          </a:p>
          <a:p>
            <a:r>
              <a:rPr lang="en-US" sz="2800" dirty="0" smtClean="0"/>
              <a:t>Initial state/game</a:t>
            </a:r>
          </a:p>
          <a:p>
            <a:r>
              <a:rPr lang="en-US" sz="2800" dirty="0" smtClean="0"/>
              <a:t>Output function assigns strategy profile to each game</a:t>
            </a:r>
          </a:p>
          <a:p>
            <a:r>
              <a:rPr lang="en-US" sz="2800" dirty="0" smtClean="0"/>
              <a:t>Transition function assigns the discovered version to each game and strategy profile</a:t>
            </a:r>
          </a:p>
          <a:p>
            <a:r>
              <a:rPr lang="en-US" sz="2800" dirty="0" smtClean="0"/>
              <a:t>Final states/games (absorbing)</a:t>
            </a:r>
            <a:endParaRPr lang="en-US" sz="2800" dirty="0"/>
          </a:p>
        </p:txBody>
      </p:sp>
    </p:spTree>
    <p:extLst>
      <p:ext uri="{BB962C8B-B14F-4D97-AF65-F5344CB8AC3E}">
        <p14:creationId xmlns:p14="http://schemas.microsoft.com/office/powerpoint/2010/main" val="4041006357"/>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2"/>
            <a:ext cx="8229600" cy="1143000"/>
          </a:xfrm>
        </p:spPr>
        <p:txBody>
          <a:bodyPr/>
          <a:lstStyle/>
          <a:p>
            <a:r>
              <a:rPr lang="en-US" dirty="0" smtClean="0">
                <a:solidFill>
                  <a:srgbClr val="0000FF"/>
                </a:solidFill>
              </a:rPr>
              <a:t>Discovery process</a:t>
            </a:r>
            <a:endParaRPr lang="en-US" dirty="0">
              <a:solidFill>
                <a:srgbClr val="0000FF"/>
              </a:solidFill>
            </a:endParaRPr>
          </a:p>
        </p:txBody>
      </p:sp>
      <p:sp>
        <p:nvSpPr>
          <p:cNvPr id="3" name="Content Placeholder 2"/>
          <p:cNvSpPr>
            <a:spLocks noGrp="1"/>
          </p:cNvSpPr>
          <p:nvPr>
            <p:ph idx="1"/>
          </p:nvPr>
        </p:nvSpPr>
        <p:spPr>
          <a:xfrm>
            <a:off x="457200" y="1087565"/>
            <a:ext cx="8229600" cy="4525963"/>
          </a:xfrm>
        </p:spPr>
        <p:txBody>
          <a:bodyPr>
            <a:normAutofit lnSpcReduction="10000"/>
          </a:bodyPr>
          <a:lstStyle/>
          <a:p>
            <a:pPr marL="0" indent="0">
              <a:buNone/>
            </a:pPr>
            <a:r>
              <a:rPr lang="en-US" sz="2400" b="1" dirty="0" smtClean="0"/>
              <a:t>Proposition: </a:t>
            </a:r>
            <a:r>
              <a:rPr lang="en-US" sz="2400" dirty="0" smtClean="0"/>
              <a:t>For every discovery process, the final state exists and is unique. </a:t>
            </a:r>
          </a:p>
          <a:p>
            <a:pPr marL="0" indent="0">
              <a:buNone/>
            </a:pPr>
            <a:endParaRPr lang="en-US" sz="2400" dirty="0"/>
          </a:p>
          <a:p>
            <a:pPr marL="0" indent="0">
              <a:buNone/>
            </a:pPr>
            <a:r>
              <a:rPr lang="en-US" sz="2400" b="1" dirty="0" smtClean="0"/>
              <a:t>Remark: </a:t>
            </a:r>
            <a:r>
              <a:rPr lang="en-US" sz="2400" dirty="0" smtClean="0"/>
              <a:t>Final states may not have common constant awareness.</a:t>
            </a:r>
          </a:p>
          <a:p>
            <a:pPr marL="0" indent="0">
              <a:buNone/>
            </a:pPr>
            <a:endParaRPr lang="en-US" sz="2400" dirty="0"/>
          </a:p>
          <a:p>
            <a:pPr marL="0" indent="0">
              <a:buNone/>
            </a:pPr>
            <a:r>
              <a:rPr lang="en-US" sz="2400" b="1" dirty="0" smtClean="0"/>
              <a:t>Proposition: </a:t>
            </a:r>
            <a:r>
              <a:rPr lang="en-US" sz="2400" dirty="0" smtClean="0"/>
              <a:t>For every extensive-form game with unawareness, there exists a discovery process that leads to a self-confirming game. </a:t>
            </a:r>
          </a:p>
          <a:p>
            <a:pPr marL="0" indent="0">
              <a:buNone/>
            </a:pPr>
            <a:endParaRPr lang="en-US" sz="2400" dirty="0"/>
          </a:p>
          <a:p>
            <a:pPr marL="0" indent="0">
              <a:buNone/>
            </a:pPr>
            <a:r>
              <a:rPr lang="en-US" sz="2400" b="1" dirty="0" smtClean="0"/>
              <a:t>Remark: </a:t>
            </a:r>
            <a:r>
              <a:rPr lang="en-US" sz="2400" dirty="0" smtClean="0"/>
              <a:t>Typically extensive-form games with unawareness have several self-confirming versions. </a:t>
            </a:r>
            <a:endParaRPr lang="en-US" sz="2400" dirty="0"/>
          </a:p>
        </p:txBody>
      </p:sp>
    </p:spTree>
    <p:extLst>
      <p:ext uri="{BB962C8B-B14F-4D97-AF65-F5344CB8AC3E}">
        <p14:creationId xmlns:p14="http://schemas.microsoft.com/office/powerpoint/2010/main" val="3865090961"/>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3"/>
            <a:ext cx="8229600" cy="1143000"/>
          </a:xfrm>
        </p:spPr>
        <p:txBody>
          <a:bodyPr/>
          <a:lstStyle/>
          <a:p>
            <a:r>
              <a:rPr lang="en-US" dirty="0" smtClean="0">
                <a:solidFill>
                  <a:srgbClr val="0000FF"/>
                </a:solidFill>
              </a:rPr>
              <a:t>Extensive-form </a:t>
            </a:r>
            <a:r>
              <a:rPr lang="en-US" dirty="0" err="1" smtClean="0">
                <a:solidFill>
                  <a:srgbClr val="0000FF"/>
                </a:solidFill>
              </a:rPr>
              <a:t>rationalizability</a:t>
            </a:r>
            <a:endParaRPr lang="en-US" dirty="0">
              <a:solidFill>
                <a:srgbClr val="0000FF"/>
              </a:solidFill>
            </a:endParaRPr>
          </a:p>
        </p:txBody>
      </p:sp>
      <p:sp>
        <p:nvSpPr>
          <p:cNvPr id="3" name="Content Placeholder 2"/>
          <p:cNvSpPr>
            <a:spLocks noGrp="1"/>
          </p:cNvSpPr>
          <p:nvPr>
            <p:ph idx="1"/>
          </p:nvPr>
        </p:nvSpPr>
        <p:spPr>
          <a:xfrm>
            <a:off x="457200" y="935160"/>
            <a:ext cx="8229600" cy="4525963"/>
          </a:xfrm>
        </p:spPr>
        <p:txBody>
          <a:bodyPr>
            <a:normAutofit fontScale="92500" lnSpcReduction="10000"/>
          </a:bodyPr>
          <a:lstStyle/>
          <a:p>
            <a:pPr marL="0" indent="0">
              <a:buNone/>
            </a:pPr>
            <a:r>
              <a:rPr lang="en-US" sz="2400" dirty="0" smtClean="0"/>
              <a:t>Inductive definition</a:t>
            </a:r>
          </a:p>
          <a:p>
            <a:pPr marL="0" indent="0">
              <a:buNone/>
            </a:pPr>
            <a:r>
              <a:rPr lang="en-US" sz="2400" dirty="0" smtClean="0"/>
              <a:t>Level 0</a:t>
            </a:r>
          </a:p>
          <a:p>
            <a:r>
              <a:rPr lang="en-US" sz="2400" dirty="0" smtClean="0"/>
              <a:t>All belief systems</a:t>
            </a:r>
          </a:p>
          <a:p>
            <a:r>
              <a:rPr lang="en-US" sz="2400" dirty="0" smtClean="0"/>
              <a:t>Any strategy for which there exists a belief system such that the strategy is optimal at every non-terminal info. </a:t>
            </a:r>
            <a:r>
              <a:rPr lang="en-US" sz="2400" dirty="0"/>
              <a:t>s</a:t>
            </a:r>
            <a:r>
              <a:rPr lang="en-US" sz="2400" dirty="0" smtClean="0"/>
              <a:t>et.</a:t>
            </a:r>
          </a:p>
          <a:p>
            <a:pPr marL="0" indent="0">
              <a:buNone/>
            </a:pPr>
            <a:r>
              <a:rPr lang="en-US" sz="2400" dirty="0" smtClean="0"/>
              <a:t>Level k</a:t>
            </a:r>
          </a:p>
          <a:p>
            <a:r>
              <a:rPr lang="en-US" sz="2400" dirty="0" smtClean="0"/>
              <a:t>All belief systems concentrated on k-1 level </a:t>
            </a:r>
            <a:r>
              <a:rPr lang="en-US" sz="2400" dirty="0" err="1" smtClean="0"/>
              <a:t>rationalizable</a:t>
            </a:r>
            <a:r>
              <a:rPr lang="en-US" sz="2400" dirty="0" smtClean="0"/>
              <a:t> strategies of opponents if possible.</a:t>
            </a:r>
          </a:p>
          <a:p>
            <a:r>
              <a:rPr lang="en-US" sz="2400" dirty="0" smtClean="0"/>
              <a:t>Any strategy for which there exists a level-k belief system such that the strategy is optimal at every non-terminal info. set.</a:t>
            </a:r>
          </a:p>
          <a:p>
            <a:pPr marL="0" indent="0">
              <a:buNone/>
            </a:pPr>
            <a:r>
              <a:rPr lang="en-US" sz="2400" dirty="0" smtClean="0"/>
              <a:t>Extensive-form </a:t>
            </a:r>
            <a:r>
              <a:rPr lang="en-US" sz="2400" dirty="0" err="1" smtClean="0"/>
              <a:t>rationalizable</a:t>
            </a:r>
            <a:r>
              <a:rPr lang="en-US" sz="2400" dirty="0" smtClean="0"/>
              <a:t> strategies: intersection of every level-k </a:t>
            </a:r>
            <a:r>
              <a:rPr lang="en-US" sz="2400" dirty="0" err="1" smtClean="0"/>
              <a:t>rationalizable</a:t>
            </a:r>
            <a:r>
              <a:rPr lang="en-US" sz="2400" dirty="0" smtClean="0"/>
              <a:t> strategy sets.</a:t>
            </a:r>
            <a:endParaRPr lang="en-US" sz="2400" dirty="0"/>
          </a:p>
        </p:txBody>
      </p:sp>
    </p:spTree>
    <p:extLst>
      <p:ext uri="{BB962C8B-B14F-4D97-AF65-F5344CB8AC3E}">
        <p14:creationId xmlns:p14="http://schemas.microsoft.com/office/powerpoint/2010/main" val="230729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FF"/>
                </a:solidFill>
              </a:rPr>
              <a:t>Rationalizable</a:t>
            </a:r>
            <a:r>
              <a:rPr lang="en-US" dirty="0" smtClean="0">
                <a:solidFill>
                  <a:srgbClr val="0000FF"/>
                </a:solidFill>
              </a:rPr>
              <a:t> discoveries</a:t>
            </a:r>
            <a:endParaRPr lang="en-US" dirty="0">
              <a:solidFill>
                <a:srgbClr val="0000FF"/>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A discovery process is </a:t>
            </a:r>
            <a:r>
              <a:rPr lang="en-US" dirty="0" err="1" smtClean="0"/>
              <a:t>rationalizable</a:t>
            </a:r>
            <a:r>
              <a:rPr lang="en-US" dirty="0" smtClean="0"/>
              <a:t> if the output function assigns to each game an extensive-form </a:t>
            </a:r>
            <a:r>
              <a:rPr lang="en-US" dirty="0" err="1" smtClean="0"/>
              <a:t>rationalizable</a:t>
            </a:r>
            <a:r>
              <a:rPr lang="en-US" dirty="0" smtClean="0"/>
              <a:t> strategy.</a:t>
            </a:r>
          </a:p>
          <a:p>
            <a:pPr marL="0" indent="0">
              <a:buNone/>
            </a:pPr>
            <a:endParaRPr lang="en-US" dirty="0"/>
          </a:p>
          <a:p>
            <a:pPr marL="0" indent="0">
              <a:buNone/>
            </a:pPr>
            <a:r>
              <a:rPr lang="en-US" b="1" dirty="0" smtClean="0"/>
              <a:t>Proposition: </a:t>
            </a:r>
            <a:r>
              <a:rPr lang="en-US" dirty="0" smtClean="0"/>
              <a:t>For every extensive-form game with unawareness, there exists a </a:t>
            </a:r>
            <a:r>
              <a:rPr lang="en-US" dirty="0" err="1" smtClean="0"/>
              <a:t>rationalizable</a:t>
            </a:r>
            <a:r>
              <a:rPr lang="en-US" dirty="0" smtClean="0"/>
              <a:t> discovery process whose final state is a self-confirming version. This refines the set of self-confirming versions. </a:t>
            </a:r>
            <a:endParaRPr lang="en-US" dirty="0"/>
          </a:p>
        </p:txBody>
      </p:sp>
    </p:spTree>
    <p:extLst>
      <p:ext uri="{BB962C8B-B14F-4D97-AF65-F5344CB8AC3E}">
        <p14:creationId xmlns:p14="http://schemas.microsoft.com/office/powerpoint/2010/main" val="4216549444"/>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0000FF"/>
                </a:solidFill>
              </a:rPr>
              <a:t>Rationalizable</a:t>
            </a:r>
            <a:r>
              <a:rPr lang="en-US" dirty="0" smtClean="0">
                <a:solidFill>
                  <a:srgbClr val="0000FF"/>
                </a:solidFill>
              </a:rPr>
              <a:t> self-confirming equilibrium</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A self-confirming equilibrium is </a:t>
            </a:r>
            <a:r>
              <a:rPr lang="en-US" dirty="0" err="1" smtClean="0"/>
              <a:t>rationalizable</a:t>
            </a:r>
            <a:r>
              <a:rPr lang="en-US" dirty="0" smtClean="0"/>
              <a:t> if non-</a:t>
            </a:r>
            <a:r>
              <a:rPr lang="en-US" dirty="0" err="1" smtClean="0"/>
              <a:t>rationalizable</a:t>
            </a:r>
            <a:r>
              <a:rPr lang="en-US" dirty="0" smtClean="0"/>
              <a:t> paths of play have zero probability. (???)</a:t>
            </a:r>
          </a:p>
          <a:p>
            <a:pPr marL="0" indent="0">
              <a:buNone/>
            </a:pPr>
            <a:endParaRPr lang="en-US" dirty="0"/>
          </a:p>
          <a:p>
            <a:pPr marL="0" indent="0">
              <a:buNone/>
            </a:pPr>
            <a:r>
              <a:rPr lang="en-US" b="1" dirty="0" smtClean="0"/>
              <a:t>Conjecture: </a:t>
            </a:r>
            <a:r>
              <a:rPr lang="en-US" dirty="0" smtClean="0"/>
              <a:t>For every extensive-form game with unawareness, there exists a </a:t>
            </a:r>
            <a:r>
              <a:rPr lang="en-US" dirty="0" err="1" smtClean="0"/>
              <a:t>rationalizable</a:t>
            </a:r>
            <a:r>
              <a:rPr lang="en-US" dirty="0" smtClean="0"/>
              <a:t> discovery process whose final state is a game with a </a:t>
            </a:r>
            <a:r>
              <a:rPr lang="en-US" dirty="0" err="1" smtClean="0"/>
              <a:t>rationalizable</a:t>
            </a:r>
            <a:r>
              <a:rPr lang="en-US" dirty="0" smtClean="0"/>
              <a:t> self-confirming equilibrium. </a:t>
            </a:r>
            <a:endParaRPr lang="en-US" dirty="0"/>
          </a:p>
        </p:txBody>
      </p:sp>
    </p:spTree>
    <p:extLst>
      <p:ext uri="{BB962C8B-B14F-4D97-AF65-F5344CB8AC3E}">
        <p14:creationId xmlns:p14="http://schemas.microsoft.com/office/powerpoint/2010/main" val="3227284133"/>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3834" y="249390"/>
            <a:ext cx="7139243" cy="714375"/>
          </a:xfrm>
          <a:prstGeom prst="rect">
            <a:avLst/>
          </a:prstGeom>
        </p:spPr>
        <p:txBody>
          <a:bodyPr lIns="66669" tIns="33334" rIns="66669" bIns="33334"/>
          <a:lstStyle>
            <a:lvl1pPr algn="ctr" defTabSz="1253972" rtl="0" eaLnBrk="1" latinLnBrk="0" hangingPunct="1">
              <a:spcBef>
                <a:spcPct val="0"/>
              </a:spcBef>
              <a:buNone/>
              <a:defRPr sz="6000" kern="1200">
                <a:solidFill>
                  <a:schemeClr val="tx1"/>
                </a:solidFill>
                <a:latin typeface="+mj-lt"/>
                <a:ea typeface="+mj-ea"/>
                <a:cs typeface="+mj-cs"/>
              </a:defRPr>
            </a:lvl1pPr>
          </a:lstStyle>
          <a:p>
            <a:r>
              <a:rPr lang="en-US" sz="4400" b="1" dirty="0" smtClean="0">
                <a:solidFill>
                  <a:srgbClr val="0000FF"/>
                </a:solidFill>
              </a:rPr>
              <a:t>Applications of unawareness</a:t>
            </a:r>
            <a:endParaRPr lang="en-US" sz="8800" b="1" dirty="0">
              <a:solidFill>
                <a:srgbClr val="0000FF"/>
              </a:solidFill>
            </a:endParaRPr>
          </a:p>
        </p:txBody>
      </p:sp>
      <p:sp>
        <p:nvSpPr>
          <p:cNvPr id="3" name="Content Placeholder 2"/>
          <p:cNvSpPr txBox="1">
            <a:spLocks/>
          </p:cNvSpPr>
          <p:nvPr/>
        </p:nvSpPr>
        <p:spPr>
          <a:xfrm>
            <a:off x="295563" y="1156879"/>
            <a:ext cx="8699500" cy="5022272"/>
          </a:xfrm>
          <a:prstGeom prst="rect">
            <a:avLst/>
          </a:prstGeom>
        </p:spPr>
        <p:txBody>
          <a:bodyPr lIns="66669" tIns="33334" rIns="66669" bIns="33334"/>
          <a:lstStyle>
            <a:lvl1pPr marL="470239" indent="-470239" algn="l" defTabSz="1253972"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1pPr>
            <a:lvl2pPr marL="1018852" indent="-391866" algn="l" defTabSz="1253972"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567464" indent="-313493" algn="l" defTabSz="125397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3pPr>
            <a:lvl4pPr marL="2194450" indent="-313493" algn="l" defTabSz="125397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821436" indent="-313493" algn="l" defTabSz="125397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448422" indent="-313493" algn="l" defTabSz="125397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75408" indent="-313493" algn="l" defTabSz="125397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702393" indent="-313493" algn="l" defTabSz="125397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329379" indent="-313493" algn="l" defTabSz="125397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en-US" sz="2000" b="1" dirty="0"/>
              <a:t>Dynamic games: </a:t>
            </a:r>
            <a:r>
              <a:rPr lang="en-US" sz="2000" dirty="0"/>
              <a:t>Halpern and </a:t>
            </a:r>
            <a:r>
              <a:rPr lang="en-US" sz="2000" dirty="0" err="1"/>
              <a:t>Rego</a:t>
            </a:r>
            <a:r>
              <a:rPr lang="en-US" sz="2000" dirty="0"/>
              <a:t> (MSS 2014), </a:t>
            </a:r>
            <a:r>
              <a:rPr lang="en-US" sz="2000" dirty="0" err="1"/>
              <a:t>Rego</a:t>
            </a:r>
            <a:r>
              <a:rPr lang="en-US" sz="2000" dirty="0"/>
              <a:t> and Halpern (IJGT 2012), Heifetz, Meier, and </a:t>
            </a:r>
            <a:r>
              <a:rPr lang="en-US" sz="2000" dirty="0" err="1"/>
              <a:t>Schipper</a:t>
            </a:r>
            <a:r>
              <a:rPr lang="en-US" sz="2000" dirty="0"/>
              <a:t> (GEB 2013), Feinberg (2004, 2005, 2012), Grant and Quiggin (ET 2013), Li (2006), </a:t>
            </a:r>
            <a:r>
              <a:rPr lang="en-US" sz="2000" dirty="0" err="1"/>
              <a:t>Ozbay</a:t>
            </a:r>
            <a:r>
              <a:rPr lang="en-US" sz="2000" dirty="0"/>
              <a:t> (2008), Nielsen and </a:t>
            </a:r>
            <a:r>
              <a:rPr lang="en-US" sz="2000" dirty="0" err="1"/>
              <a:t>Sebald</a:t>
            </a:r>
            <a:r>
              <a:rPr lang="en-US" sz="2000" dirty="0"/>
              <a:t> (2013</a:t>
            </a:r>
            <a:r>
              <a:rPr lang="en-US" sz="2000" dirty="0" smtClean="0"/>
              <a:t>)</a:t>
            </a:r>
            <a:endParaRPr lang="en-US" sz="2000" dirty="0"/>
          </a:p>
          <a:p>
            <a:r>
              <a:rPr lang="en-US" sz="2000" b="1" dirty="0"/>
              <a:t>Bayesian games with unawareness: </a:t>
            </a:r>
            <a:r>
              <a:rPr lang="en-US" sz="2000" dirty="0"/>
              <a:t>Meier and </a:t>
            </a:r>
            <a:r>
              <a:rPr lang="en-US" sz="2000" dirty="0" err="1"/>
              <a:t>Schipper</a:t>
            </a:r>
            <a:r>
              <a:rPr lang="en-US" sz="2000" dirty="0"/>
              <a:t> (ET 2014), </a:t>
            </a:r>
            <a:r>
              <a:rPr lang="en-US" sz="2000" dirty="0" err="1"/>
              <a:t>Sadzik</a:t>
            </a:r>
            <a:r>
              <a:rPr lang="en-US" sz="2000" dirty="0"/>
              <a:t> (2006</a:t>
            </a:r>
            <a:r>
              <a:rPr lang="en-US" sz="2000" dirty="0" smtClean="0"/>
              <a:t>)</a:t>
            </a:r>
            <a:endParaRPr lang="en-US" sz="2000" dirty="0"/>
          </a:p>
          <a:p>
            <a:r>
              <a:rPr lang="en-US" sz="2000" b="1" dirty="0"/>
              <a:t>Value of information, value of awareness: </a:t>
            </a:r>
            <a:r>
              <a:rPr lang="en-US" sz="2000" dirty="0" err="1"/>
              <a:t>Galanis</a:t>
            </a:r>
            <a:r>
              <a:rPr lang="en-US" sz="2000" dirty="0"/>
              <a:t> (2013), Quiggin (2013</a:t>
            </a:r>
            <a:r>
              <a:rPr lang="en-US" sz="2000" dirty="0" smtClean="0"/>
              <a:t>)</a:t>
            </a:r>
            <a:endParaRPr lang="en-US" sz="2000" dirty="0"/>
          </a:p>
          <a:p>
            <a:r>
              <a:rPr lang="en-US" sz="2000" b="1" dirty="0"/>
              <a:t>Disclosure of information:</a:t>
            </a:r>
            <a:r>
              <a:rPr lang="en-US" sz="2000" dirty="0"/>
              <a:t> Heifetz, Meier, and </a:t>
            </a:r>
            <a:r>
              <a:rPr lang="en-US" sz="2000" dirty="0" err="1"/>
              <a:t>Schipper</a:t>
            </a:r>
            <a:r>
              <a:rPr lang="en-US" sz="2000" dirty="0"/>
              <a:t> (2012), Li, </a:t>
            </a:r>
            <a:r>
              <a:rPr lang="en-US" sz="2000" dirty="0" err="1"/>
              <a:t>Peitz</a:t>
            </a:r>
            <a:r>
              <a:rPr lang="en-US" sz="2000" dirty="0"/>
              <a:t>, and Zhao (MSS 2014), </a:t>
            </a:r>
            <a:r>
              <a:rPr lang="en-US" sz="2000" dirty="0" err="1"/>
              <a:t>Schipper</a:t>
            </a:r>
            <a:r>
              <a:rPr lang="en-US" sz="2000" dirty="0"/>
              <a:t> and Woo (2015</a:t>
            </a:r>
            <a:r>
              <a:rPr lang="en-US" sz="2000" dirty="0" smtClean="0"/>
              <a:t>)</a:t>
            </a:r>
            <a:endParaRPr lang="en-US" sz="2000" dirty="0"/>
          </a:p>
          <a:p>
            <a:r>
              <a:rPr lang="en-US" sz="2000" b="1" dirty="0"/>
              <a:t>Contract theory: </a:t>
            </a:r>
            <a:r>
              <a:rPr lang="en-US" sz="2000" dirty="0"/>
              <a:t>Auster (GEB 2013), </a:t>
            </a:r>
            <a:r>
              <a:rPr lang="en-US" sz="2000" dirty="0" err="1"/>
              <a:t>Filiz-Ozbay</a:t>
            </a:r>
            <a:r>
              <a:rPr lang="en-US" sz="2000" dirty="0"/>
              <a:t> (GEB 2012), Grant, Kline, and Quiggin (JEBO 2012), Lee (2008),  Zhao and van </a:t>
            </a:r>
            <a:r>
              <a:rPr lang="en-US" sz="2000" dirty="0" err="1"/>
              <a:t>Thadden</a:t>
            </a:r>
            <a:r>
              <a:rPr lang="en-US" sz="2000" dirty="0"/>
              <a:t> (RES 2013</a:t>
            </a:r>
            <a:r>
              <a:rPr lang="en-US" sz="2000" dirty="0" smtClean="0"/>
              <a:t>)</a:t>
            </a:r>
            <a:endParaRPr lang="en-US" sz="2000" dirty="0"/>
          </a:p>
          <a:p>
            <a:r>
              <a:rPr lang="en-US" sz="2000" b="1" dirty="0"/>
              <a:t>Decision theory: </a:t>
            </a:r>
            <a:r>
              <a:rPr lang="en-US" sz="2000" dirty="0" err="1"/>
              <a:t>Karni</a:t>
            </a:r>
            <a:r>
              <a:rPr lang="en-US" sz="2000" dirty="0"/>
              <a:t> and </a:t>
            </a:r>
            <a:r>
              <a:rPr lang="en-US" sz="2000" dirty="0" err="1"/>
              <a:t>Viero</a:t>
            </a:r>
            <a:r>
              <a:rPr lang="en-US" sz="2000" dirty="0"/>
              <a:t> (AER 2013), </a:t>
            </a:r>
            <a:r>
              <a:rPr lang="en-US" sz="2000" dirty="0" err="1"/>
              <a:t>Schipper</a:t>
            </a:r>
            <a:r>
              <a:rPr lang="en-US" sz="2000" dirty="0"/>
              <a:t> (IJGT 2013), Li (2006</a:t>
            </a:r>
            <a:r>
              <a:rPr lang="en-US" sz="2000" dirty="0" smtClean="0"/>
              <a:t>)</a:t>
            </a:r>
            <a:endParaRPr lang="en-US" sz="2000" dirty="0"/>
          </a:p>
          <a:p>
            <a:r>
              <a:rPr lang="en-US" sz="2000" b="1" dirty="0"/>
              <a:t>Electoral Campaigning: </a:t>
            </a:r>
            <a:r>
              <a:rPr lang="en-US" sz="2000" dirty="0" err="1"/>
              <a:t>Schipper</a:t>
            </a:r>
            <a:r>
              <a:rPr lang="en-US" sz="2000" dirty="0"/>
              <a:t> and Woo (2015</a:t>
            </a:r>
            <a:r>
              <a:rPr lang="en-US" sz="2000" dirty="0" smtClean="0"/>
              <a:t>)</a:t>
            </a:r>
            <a:endParaRPr lang="en-US" sz="2000" dirty="0"/>
          </a:p>
          <a:p>
            <a:r>
              <a:rPr lang="en-US" sz="2000" b="1" dirty="0"/>
              <a:t>General equilibrium: </a:t>
            </a:r>
            <a:r>
              <a:rPr lang="en-US" sz="2000" dirty="0"/>
              <a:t>Exchange economies: </a:t>
            </a:r>
            <a:r>
              <a:rPr lang="en-US" sz="2000" dirty="0" err="1"/>
              <a:t>Modica</a:t>
            </a:r>
            <a:r>
              <a:rPr lang="en-US" sz="2000" dirty="0"/>
              <a:t>, </a:t>
            </a:r>
            <a:r>
              <a:rPr lang="en-US" sz="2000" dirty="0" err="1"/>
              <a:t>Rustichini</a:t>
            </a:r>
            <a:r>
              <a:rPr lang="en-US" sz="2000" dirty="0"/>
              <a:t>, and </a:t>
            </a:r>
            <a:r>
              <a:rPr lang="en-US" sz="2000" dirty="0" err="1"/>
              <a:t>Thallon</a:t>
            </a:r>
            <a:r>
              <a:rPr lang="en-US" sz="2000" dirty="0"/>
              <a:t> (ET 1998), Production economies: Kawamura (JET 2005</a:t>
            </a:r>
            <a:r>
              <a:rPr lang="en-US" sz="2000" dirty="0" smtClean="0"/>
              <a:t>)</a:t>
            </a:r>
            <a:endParaRPr lang="en-US" sz="2000" dirty="0"/>
          </a:p>
          <a:p>
            <a:r>
              <a:rPr lang="en-US" sz="2000" b="1" dirty="0"/>
              <a:t>Finance: </a:t>
            </a:r>
            <a:r>
              <a:rPr lang="en-US" sz="2000" dirty="0"/>
              <a:t>Siddiqi (2014</a:t>
            </a:r>
            <a:r>
              <a:rPr lang="en-US" sz="2000" dirty="0" smtClean="0"/>
              <a:t>)</a:t>
            </a:r>
          </a:p>
          <a:p>
            <a:r>
              <a:rPr lang="en-US" sz="2000" dirty="0" smtClean="0"/>
              <a:t>… (need more)</a:t>
            </a:r>
            <a:endParaRPr lang="en-US" sz="2000" dirty="0"/>
          </a:p>
          <a:p>
            <a:pPr marL="0" indent="0">
              <a:buNone/>
            </a:pPr>
            <a:endParaRPr lang="en-US" sz="1700" dirty="0"/>
          </a:p>
        </p:txBody>
      </p:sp>
    </p:spTree>
    <p:extLst>
      <p:ext uri="{BB962C8B-B14F-4D97-AF65-F5344CB8AC3E}">
        <p14:creationId xmlns:p14="http://schemas.microsoft.com/office/powerpoint/2010/main" val="775202810"/>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dirty="0" smtClean="0"/>
              <a:t>I am looking forward to receiving your paper on unawareness. </a:t>
            </a:r>
            <a:endParaRPr lang="en-US" sz="4000" dirty="0"/>
          </a:p>
        </p:txBody>
      </p:sp>
    </p:spTree>
    <p:extLst>
      <p:ext uri="{BB962C8B-B14F-4D97-AF65-F5344CB8AC3E}">
        <p14:creationId xmlns:p14="http://schemas.microsoft.com/office/powerpoint/2010/main" val="3339556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Digression: Lattices</a:t>
            </a:r>
            <a:endParaRPr lang="en-US" dirty="0">
              <a:solidFill>
                <a:srgbClr val="0000FF"/>
              </a:solidFill>
            </a:endParaRPr>
          </a:p>
        </p:txBody>
      </p:sp>
      <p:pic>
        <p:nvPicPr>
          <p:cNvPr id="8" name="Picture 7"/>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13201" y="1613408"/>
            <a:ext cx="8520474" cy="326897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97292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Digression: Lattices</a:t>
            </a:r>
            <a:endParaRPr lang="en-US" dirty="0">
              <a:solidFill>
                <a:srgbClr val="0000FF"/>
              </a:solidFill>
            </a:endParaRPr>
          </a:p>
        </p:txBody>
      </p:sp>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650342" y="1613408"/>
            <a:ext cx="7846193" cy="39465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666844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Digression: Lattices</a:t>
            </a:r>
            <a:endParaRPr lang="en-US" dirty="0">
              <a:solidFill>
                <a:srgbClr val="0000FF"/>
              </a:solidFill>
            </a:endParaRPr>
          </a:p>
        </p:txBody>
      </p:sp>
      <p:pic>
        <p:nvPicPr>
          <p:cNvPr id="9" name="Picture 8"/>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86503" y="1613409"/>
            <a:ext cx="8373867" cy="292871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551387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54629" y="698979"/>
            <a:ext cx="8415730" cy="109180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494336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Tree>
    <p:extLst>
      <p:ext uri="{BB962C8B-B14F-4D97-AF65-F5344CB8AC3E}">
        <p14:creationId xmlns:p14="http://schemas.microsoft.com/office/powerpoint/2010/main" val="4079119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Tree>
    <p:extLst>
      <p:ext uri="{BB962C8B-B14F-4D97-AF65-F5344CB8AC3E}">
        <p14:creationId xmlns:p14="http://schemas.microsoft.com/office/powerpoint/2010/main" val="1144514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Tree>
    <p:extLst>
      <p:ext uri="{BB962C8B-B14F-4D97-AF65-F5344CB8AC3E}">
        <p14:creationId xmlns:p14="http://schemas.microsoft.com/office/powerpoint/2010/main" val="1358728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dirty="0">
                <a:solidFill>
                  <a:srgbClr val="0000FF"/>
                </a:solidFill>
              </a:rPr>
              <a:t>“Awareness” in Natural Language</a:t>
            </a:r>
          </a:p>
        </p:txBody>
      </p:sp>
      <p:sp>
        <p:nvSpPr>
          <p:cNvPr id="126979" name="Rectangle 3"/>
          <p:cNvSpPr>
            <a:spLocks noGrp="1" noChangeArrowheads="1"/>
          </p:cNvSpPr>
          <p:nvPr>
            <p:ph type="body" idx="1"/>
          </p:nvPr>
        </p:nvSpPr>
        <p:spPr>
          <a:xfrm>
            <a:off x="457199" y="1281536"/>
            <a:ext cx="8395855" cy="4966865"/>
          </a:xfrm>
        </p:spPr>
        <p:txBody>
          <a:bodyPr/>
          <a:lstStyle/>
          <a:p>
            <a:pPr marL="0" indent="0" eaLnBrk="1" hangingPunct="1">
              <a:buNone/>
            </a:pPr>
            <a:r>
              <a:rPr lang="en-US" sz="2000" dirty="0">
                <a:solidFill>
                  <a:srgbClr val="FF0000"/>
                </a:solidFill>
              </a:rPr>
              <a:t>“I was aware of the red traffic light.” </a:t>
            </a:r>
            <a:r>
              <a:rPr lang="en-US" sz="2000" dirty="0"/>
              <a:t>(Just knowledge?)</a:t>
            </a:r>
          </a:p>
          <a:p>
            <a:pPr marL="0" indent="0" eaLnBrk="1" hangingPunct="1">
              <a:buNone/>
            </a:pPr>
            <a:endParaRPr lang="en-US" sz="2000" dirty="0"/>
          </a:p>
          <a:p>
            <a:pPr marL="0" indent="0" eaLnBrk="1" hangingPunct="1">
              <a:buNone/>
            </a:pPr>
            <a:r>
              <a:rPr lang="en-US" sz="2000" dirty="0">
                <a:solidFill>
                  <a:srgbClr val="FF0000"/>
                </a:solidFill>
              </a:rPr>
              <a:t>“Be of aware of sexually transmitted diseases!" </a:t>
            </a:r>
          </a:p>
          <a:p>
            <a:pPr marL="0" indent="0" eaLnBrk="1" hangingPunct="1">
              <a:buNone/>
            </a:pPr>
            <a:r>
              <a:rPr lang="en-US" sz="2000" dirty="0"/>
              <a:t>(“generally taking into account", “being present in mind", “paying attention to“)</a:t>
            </a:r>
          </a:p>
          <a:p>
            <a:pPr marL="0" indent="0" eaLnBrk="1" hangingPunct="1">
              <a:buNone/>
            </a:pPr>
            <a:endParaRPr lang="en-US" sz="2000" dirty="0"/>
          </a:p>
          <a:p>
            <a:pPr marL="0" indent="0" eaLnBrk="1" hangingPunct="1">
              <a:buNone/>
            </a:pPr>
            <a:r>
              <a:rPr lang="en-US" sz="2000" dirty="0"/>
              <a:t>Etymology: “aware” ← “wary”  ← “</a:t>
            </a:r>
            <a:r>
              <a:rPr lang="en-US" sz="2000" dirty="0" err="1"/>
              <a:t>gew</a:t>
            </a:r>
            <a:r>
              <a:rPr lang="az-Cyrl-AZ" sz="2000" dirty="0"/>
              <a:t>ӕ</a:t>
            </a:r>
            <a:r>
              <a:rPr lang="en-US" sz="2000" dirty="0"/>
              <a:t>r” (old English) ← “</a:t>
            </a:r>
            <a:r>
              <a:rPr lang="en-US" sz="2000" dirty="0" err="1"/>
              <a:t>gewahr</a:t>
            </a:r>
            <a:r>
              <a:rPr lang="en-US" sz="2000" dirty="0"/>
              <a:t>” (German)</a:t>
            </a:r>
          </a:p>
          <a:p>
            <a:pPr marL="0" indent="0" eaLnBrk="1" hangingPunct="1">
              <a:buNone/>
            </a:pPr>
            <a:endParaRPr lang="en-US" sz="2000" dirty="0"/>
          </a:p>
          <a:p>
            <a:pPr marL="0" indent="0" eaLnBrk="1" hangingPunct="1">
              <a:buNone/>
            </a:pPr>
            <a:r>
              <a:rPr lang="en-US" sz="2000" dirty="0"/>
              <a:t>Psychiatry: Lack of self-awareness means that a patient is oblivious to aspects of an illness that is obvious to his/her social contacts. (</a:t>
            </a:r>
            <a:r>
              <a:rPr lang="en-US" sz="2000" dirty="0">
                <a:solidFill>
                  <a:srgbClr val="FF0000"/>
                </a:solidFill>
              </a:rPr>
              <a:t>Failure of negative introspection.)</a:t>
            </a:r>
          </a:p>
        </p:txBody>
      </p:sp>
    </p:spTree>
    <p:extLst>
      <p:ext uri="{BB962C8B-B14F-4D97-AF65-F5344CB8AC3E}">
        <p14:creationId xmlns:p14="http://schemas.microsoft.com/office/powerpoint/2010/main" val="279799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69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Tree>
    <p:extLst>
      <p:ext uri="{BB962C8B-B14F-4D97-AF65-F5344CB8AC3E}">
        <p14:creationId xmlns:p14="http://schemas.microsoft.com/office/powerpoint/2010/main" val="3693920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
        <p:nvSpPr>
          <p:cNvPr id="160" name="Oval 159"/>
          <p:cNvSpPr/>
          <p:nvPr/>
        </p:nvSpPr>
        <p:spPr bwMode="auto">
          <a:xfrm>
            <a:off x="4184073" y="5915910"/>
            <a:ext cx="748145" cy="748196"/>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1" name="TextBox 160"/>
          <p:cNvSpPr txBox="1"/>
          <p:nvPr/>
        </p:nvSpPr>
        <p:spPr>
          <a:xfrm>
            <a:off x="4385755" y="5957613"/>
            <a:ext cx="364182"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Ø</a:t>
            </a:r>
            <a:endParaRPr lang="en-US" dirty="0"/>
          </a:p>
        </p:txBody>
      </p:sp>
    </p:spTree>
    <p:extLst>
      <p:ext uri="{BB962C8B-B14F-4D97-AF65-F5344CB8AC3E}">
        <p14:creationId xmlns:p14="http://schemas.microsoft.com/office/powerpoint/2010/main" val="1643342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38036" y="698978"/>
            <a:ext cx="8448916" cy="18877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477413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42191" y="698978"/>
            <a:ext cx="8440607" cy="410637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764102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Digression: Surjection </a:t>
            </a:r>
            <a:endParaRPr lang="en-US" dirty="0">
              <a:solidFill>
                <a:srgbClr val="0000FF"/>
              </a:solidFill>
            </a:endParaRPr>
          </a:p>
        </p:txBody>
      </p:sp>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14959" y="1599116"/>
            <a:ext cx="7266502" cy="76193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7" name="Oval 6"/>
          <p:cNvSpPr/>
          <p:nvPr/>
        </p:nvSpPr>
        <p:spPr bwMode="auto">
          <a:xfrm>
            <a:off x="1143000" y="3000375"/>
            <a:ext cx="2100263" cy="310038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Oval 7"/>
          <p:cNvSpPr/>
          <p:nvPr/>
        </p:nvSpPr>
        <p:spPr bwMode="auto">
          <a:xfrm>
            <a:off x="5767388" y="3200400"/>
            <a:ext cx="1876425" cy="2767013"/>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 name="TextBox 9"/>
          <p:cNvSpPr txBox="1"/>
          <p:nvPr/>
        </p:nvSpPr>
        <p:spPr>
          <a:xfrm>
            <a:off x="1571625" y="3457575"/>
            <a:ext cx="1172096" cy="369322"/>
          </a:xfrm>
          <a:prstGeom prst="rect">
            <a:avLst/>
          </a:prstGeom>
          <a:noFill/>
        </p:spPr>
        <p:txBody>
          <a:bodyPr wrap="none" lIns="91430" tIns="45715" rIns="91430" bIns="45715" rtlCol="0">
            <a:spAutoFit/>
          </a:bodyPr>
          <a:lstStyle/>
          <a:p>
            <a:r>
              <a:rPr lang="en-US" dirty="0" smtClean="0"/>
              <a:t>Student 1</a:t>
            </a:r>
            <a:endParaRPr lang="en-US" dirty="0"/>
          </a:p>
        </p:txBody>
      </p:sp>
      <p:sp>
        <p:nvSpPr>
          <p:cNvPr id="11" name="TextBox 10"/>
          <p:cNvSpPr txBox="1"/>
          <p:nvPr/>
        </p:nvSpPr>
        <p:spPr>
          <a:xfrm>
            <a:off x="1724025" y="3895735"/>
            <a:ext cx="1172096" cy="369322"/>
          </a:xfrm>
          <a:prstGeom prst="rect">
            <a:avLst/>
          </a:prstGeom>
          <a:noFill/>
        </p:spPr>
        <p:txBody>
          <a:bodyPr wrap="none" lIns="91430" tIns="45715" rIns="91430" bIns="45715" rtlCol="0">
            <a:spAutoFit/>
          </a:bodyPr>
          <a:lstStyle/>
          <a:p>
            <a:r>
              <a:rPr lang="en-US" dirty="0" smtClean="0"/>
              <a:t>Student 2</a:t>
            </a:r>
            <a:endParaRPr lang="en-US" dirty="0"/>
          </a:p>
        </p:txBody>
      </p:sp>
      <p:sp>
        <p:nvSpPr>
          <p:cNvPr id="12" name="TextBox 11"/>
          <p:cNvSpPr txBox="1"/>
          <p:nvPr/>
        </p:nvSpPr>
        <p:spPr>
          <a:xfrm>
            <a:off x="1724025" y="4395815"/>
            <a:ext cx="1172096" cy="369322"/>
          </a:xfrm>
          <a:prstGeom prst="rect">
            <a:avLst/>
          </a:prstGeom>
          <a:noFill/>
        </p:spPr>
        <p:txBody>
          <a:bodyPr wrap="none" lIns="91430" tIns="45715" rIns="91430" bIns="45715" rtlCol="0">
            <a:spAutoFit/>
          </a:bodyPr>
          <a:lstStyle/>
          <a:p>
            <a:r>
              <a:rPr lang="en-US" dirty="0" smtClean="0"/>
              <a:t>Student 3</a:t>
            </a:r>
            <a:endParaRPr lang="en-US" dirty="0"/>
          </a:p>
        </p:txBody>
      </p:sp>
      <p:sp>
        <p:nvSpPr>
          <p:cNvPr id="13" name="TextBox 12"/>
          <p:cNvSpPr txBox="1"/>
          <p:nvPr/>
        </p:nvSpPr>
        <p:spPr>
          <a:xfrm>
            <a:off x="1581145" y="5010199"/>
            <a:ext cx="1172096" cy="369322"/>
          </a:xfrm>
          <a:prstGeom prst="rect">
            <a:avLst/>
          </a:prstGeom>
          <a:noFill/>
        </p:spPr>
        <p:txBody>
          <a:bodyPr wrap="none" lIns="91430" tIns="45715" rIns="91430" bIns="45715" rtlCol="0">
            <a:spAutoFit/>
          </a:bodyPr>
          <a:lstStyle/>
          <a:p>
            <a:r>
              <a:rPr lang="en-US" dirty="0" smtClean="0"/>
              <a:t>Student 4</a:t>
            </a:r>
            <a:endParaRPr lang="en-US" dirty="0"/>
          </a:p>
        </p:txBody>
      </p:sp>
      <p:sp>
        <p:nvSpPr>
          <p:cNvPr id="14" name="TextBox 13"/>
          <p:cNvSpPr txBox="1"/>
          <p:nvPr/>
        </p:nvSpPr>
        <p:spPr>
          <a:xfrm>
            <a:off x="6257926" y="3686175"/>
            <a:ext cx="1018207" cy="369322"/>
          </a:xfrm>
          <a:prstGeom prst="rect">
            <a:avLst/>
          </a:prstGeom>
          <a:noFill/>
        </p:spPr>
        <p:txBody>
          <a:bodyPr wrap="none" lIns="91430" tIns="45715" rIns="91430" bIns="45715" rtlCol="0">
            <a:spAutoFit/>
          </a:bodyPr>
          <a:lstStyle/>
          <a:p>
            <a:r>
              <a:rPr lang="en-US" dirty="0" smtClean="0"/>
              <a:t>Thomas</a:t>
            </a:r>
            <a:endParaRPr lang="en-US" dirty="0"/>
          </a:p>
        </p:txBody>
      </p:sp>
      <p:sp>
        <p:nvSpPr>
          <p:cNvPr id="15" name="TextBox 14"/>
          <p:cNvSpPr txBox="1"/>
          <p:nvPr/>
        </p:nvSpPr>
        <p:spPr>
          <a:xfrm>
            <a:off x="6372226" y="4300538"/>
            <a:ext cx="723255" cy="369322"/>
          </a:xfrm>
          <a:prstGeom prst="rect">
            <a:avLst/>
          </a:prstGeom>
          <a:noFill/>
        </p:spPr>
        <p:txBody>
          <a:bodyPr wrap="none" lIns="91430" tIns="45715" rIns="91430" bIns="45715" rtlCol="0">
            <a:spAutoFit/>
          </a:bodyPr>
          <a:lstStyle/>
          <a:p>
            <a:r>
              <a:rPr lang="en-US" dirty="0" smtClean="0"/>
              <a:t>Anna</a:t>
            </a:r>
            <a:endParaRPr lang="en-US" dirty="0"/>
          </a:p>
        </p:txBody>
      </p:sp>
      <p:sp>
        <p:nvSpPr>
          <p:cNvPr id="17" name="TextBox 16"/>
          <p:cNvSpPr txBox="1"/>
          <p:nvPr/>
        </p:nvSpPr>
        <p:spPr>
          <a:xfrm>
            <a:off x="6457951" y="4900612"/>
            <a:ext cx="442730" cy="400099"/>
          </a:xfrm>
          <a:prstGeom prst="rect">
            <a:avLst/>
          </a:prstGeom>
          <a:noFill/>
        </p:spPr>
        <p:txBody>
          <a:bodyPr wrap="none" lIns="91430" tIns="45715" rIns="91430" bIns="45715" rtlCol="0">
            <a:spAutoFit/>
          </a:bodyPr>
          <a:lstStyle/>
          <a:p>
            <a:r>
              <a:rPr lang="zh-CN" altLang="en-US" sz="2000" b="1" dirty="0"/>
              <a:t>京</a:t>
            </a:r>
            <a:endParaRPr lang="en-US" sz="2000" b="1" dirty="0"/>
          </a:p>
        </p:txBody>
      </p:sp>
      <p:cxnSp>
        <p:nvCxnSpPr>
          <p:cNvPr id="19" name="Straight Arrow Connector 18"/>
          <p:cNvCxnSpPr>
            <a:stCxn id="10" idx="3"/>
            <a:endCxn id="14" idx="1"/>
          </p:cNvCxnSpPr>
          <p:nvPr/>
        </p:nvCxnSpPr>
        <p:spPr bwMode="auto">
          <a:xfrm>
            <a:off x="2743721" y="3642236"/>
            <a:ext cx="3514205" cy="228600"/>
          </a:xfrm>
          <a:prstGeom prst="straightConnector1">
            <a:avLst/>
          </a:prstGeom>
          <a:noFill/>
          <a:ln w="12700" cap="flat" cmpd="sng" algn="ctr">
            <a:solidFill>
              <a:schemeClr val="tx1"/>
            </a:solidFill>
            <a:prstDash val="solid"/>
            <a:round/>
            <a:headEnd type="none" w="med" len="med"/>
            <a:tailEnd type="arrow"/>
          </a:ln>
          <a:effectLst/>
        </p:spPr>
      </p:cxnSp>
      <p:cxnSp>
        <p:nvCxnSpPr>
          <p:cNvPr id="21" name="Straight Arrow Connector 20"/>
          <p:cNvCxnSpPr>
            <a:stCxn id="11" idx="3"/>
            <a:endCxn id="15" idx="1"/>
          </p:cNvCxnSpPr>
          <p:nvPr/>
        </p:nvCxnSpPr>
        <p:spPr bwMode="auto">
          <a:xfrm>
            <a:off x="2896121" y="4080396"/>
            <a:ext cx="3476105" cy="404803"/>
          </a:xfrm>
          <a:prstGeom prst="straightConnector1">
            <a:avLst/>
          </a:prstGeom>
          <a:noFill/>
          <a:ln w="12700" cap="flat" cmpd="sng" algn="ctr">
            <a:solidFill>
              <a:schemeClr val="tx1"/>
            </a:solidFill>
            <a:prstDash val="solid"/>
            <a:round/>
            <a:headEnd type="none" w="med" len="med"/>
            <a:tailEnd type="arrow"/>
          </a:ln>
          <a:effectLst/>
        </p:spPr>
      </p:cxnSp>
      <p:cxnSp>
        <p:nvCxnSpPr>
          <p:cNvPr id="23" name="Straight Arrow Connector 22"/>
          <p:cNvCxnSpPr>
            <a:stCxn id="12" idx="3"/>
            <a:endCxn id="17" idx="1"/>
          </p:cNvCxnSpPr>
          <p:nvPr/>
        </p:nvCxnSpPr>
        <p:spPr bwMode="auto">
          <a:xfrm>
            <a:off x="2896121" y="4580476"/>
            <a:ext cx="3561830" cy="520186"/>
          </a:xfrm>
          <a:prstGeom prst="straightConnector1">
            <a:avLst/>
          </a:prstGeom>
          <a:noFill/>
          <a:ln w="12700" cap="flat" cmpd="sng" algn="ctr">
            <a:solidFill>
              <a:schemeClr val="tx1"/>
            </a:solidFill>
            <a:prstDash val="solid"/>
            <a:round/>
            <a:headEnd type="none" w="med" len="med"/>
            <a:tailEnd type="arrow"/>
          </a:ln>
          <a:effectLst/>
        </p:spPr>
      </p:cxnSp>
      <p:cxnSp>
        <p:nvCxnSpPr>
          <p:cNvPr id="25" name="Straight Arrow Connector 24"/>
          <p:cNvCxnSpPr>
            <a:stCxn id="13" idx="3"/>
            <a:endCxn id="17" idx="1"/>
          </p:cNvCxnSpPr>
          <p:nvPr/>
        </p:nvCxnSpPr>
        <p:spPr bwMode="auto">
          <a:xfrm flipV="1">
            <a:off x="2753241" y="5100662"/>
            <a:ext cx="3704710" cy="94198"/>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6436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22" presetClass="entr" presetSubtype="8"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8"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P spid="13" grpId="0"/>
      <p:bldP spid="14" grpId="0"/>
      <p:bldP spid="15"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42191" y="698978"/>
            <a:ext cx="8440607" cy="410637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96660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
        <p:nvSpPr>
          <p:cNvPr id="160" name="Oval 159"/>
          <p:cNvSpPr/>
          <p:nvPr/>
        </p:nvSpPr>
        <p:spPr bwMode="auto">
          <a:xfrm>
            <a:off x="4184073" y="5915910"/>
            <a:ext cx="748145" cy="748196"/>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1" name="TextBox 160"/>
          <p:cNvSpPr txBox="1"/>
          <p:nvPr/>
        </p:nvSpPr>
        <p:spPr>
          <a:xfrm>
            <a:off x="4385755" y="5957613"/>
            <a:ext cx="364182"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Ø</a:t>
            </a:r>
            <a:endParaRPr lang="en-US" dirty="0"/>
          </a:p>
        </p:txBody>
      </p:sp>
      <p:cxnSp>
        <p:nvCxnSpPr>
          <p:cNvPr id="3" name="Straight Connector 2"/>
          <p:cNvCxnSpPr/>
          <p:nvPr/>
        </p:nvCxnSpPr>
        <p:spPr bwMode="auto">
          <a:xfrm>
            <a:off x="5043056" y="678874"/>
            <a:ext cx="2604654" cy="2189018"/>
          </a:xfrm>
          <a:prstGeom prst="line">
            <a:avLst/>
          </a:prstGeom>
          <a:noFill/>
          <a:ln w="127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flipH="1">
            <a:off x="6871856" y="2867892"/>
            <a:ext cx="775854" cy="1925782"/>
          </a:xfrm>
          <a:prstGeom prst="line">
            <a:avLst/>
          </a:prstGeom>
          <a:noFill/>
          <a:ln w="127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5029201" y="692727"/>
            <a:ext cx="1842655" cy="4114800"/>
          </a:xfrm>
          <a:prstGeom prst="line">
            <a:avLst/>
          </a:prstGeom>
          <a:noFill/>
          <a:ln w="12700" cap="flat" cmpd="sng" algn="ctr">
            <a:solidFill>
              <a:schemeClr val="tx1"/>
            </a:solidFill>
            <a:prstDash val="solid"/>
            <a:round/>
            <a:headEnd type="none" w="med" len="med"/>
            <a:tailEnd type="none" w="med" len="med"/>
          </a:ln>
          <a:effectLst/>
        </p:spPr>
      </p:cxnSp>
      <p:sp>
        <p:nvSpPr>
          <p:cNvPr id="9" name="Oval 8"/>
          <p:cNvSpPr/>
          <p:nvPr/>
        </p:nvSpPr>
        <p:spPr bwMode="auto">
          <a:xfrm rot="5400000">
            <a:off x="4862946" y="692729"/>
            <a:ext cx="360219" cy="346364"/>
          </a:xfrm>
          <a:prstGeom prst="ellipse">
            <a:avLst/>
          </a:prstGeom>
          <a:noFill/>
          <a:ln w="127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24265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
        <p:nvSpPr>
          <p:cNvPr id="160" name="Oval 159"/>
          <p:cNvSpPr/>
          <p:nvPr/>
        </p:nvSpPr>
        <p:spPr bwMode="auto">
          <a:xfrm>
            <a:off x="4184073" y="5915910"/>
            <a:ext cx="748145" cy="748196"/>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1" name="TextBox 160"/>
          <p:cNvSpPr txBox="1"/>
          <p:nvPr/>
        </p:nvSpPr>
        <p:spPr>
          <a:xfrm>
            <a:off x="4385755" y="5957613"/>
            <a:ext cx="364182"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Ø</a:t>
            </a:r>
            <a:endParaRPr lang="en-US" dirty="0"/>
          </a:p>
        </p:txBody>
      </p:sp>
      <p:cxnSp>
        <p:nvCxnSpPr>
          <p:cNvPr id="6223" name="Straight Connector 6222"/>
          <p:cNvCxnSpPr/>
          <p:nvPr/>
        </p:nvCxnSpPr>
        <p:spPr bwMode="auto">
          <a:xfrm flipH="1">
            <a:off x="734292" y="678873"/>
            <a:ext cx="2119745" cy="22028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5" name="Straight Connector 6224"/>
          <p:cNvCxnSpPr/>
          <p:nvPr/>
        </p:nvCxnSpPr>
        <p:spPr bwMode="auto">
          <a:xfrm flipH="1">
            <a:off x="734292" y="692727"/>
            <a:ext cx="3269673"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7" name="Straight Connector 6226"/>
          <p:cNvCxnSpPr/>
          <p:nvPr/>
        </p:nvCxnSpPr>
        <p:spPr bwMode="auto">
          <a:xfrm flipH="1">
            <a:off x="762001" y="1330036"/>
            <a:ext cx="2105891"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9" name="Straight Connector 6228"/>
          <p:cNvCxnSpPr/>
          <p:nvPr/>
        </p:nvCxnSpPr>
        <p:spPr bwMode="auto">
          <a:xfrm flipH="1">
            <a:off x="762001" y="1330037"/>
            <a:ext cx="3241964"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1" name="Straight Connector 6230"/>
          <p:cNvCxnSpPr/>
          <p:nvPr/>
        </p:nvCxnSpPr>
        <p:spPr bwMode="auto">
          <a:xfrm flipH="1">
            <a:off x="1427018" y="692727"/>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3" name="Straight Connector 6232"/>
          <p:cNvCxnSpPr/>
          <p:nvPr/>
        </p:nvCxnSpPr>
        <p:spPr bwMode="auto">
          <a:xfrm flipH="1">
            <a:off x="1413164" y="692727"/>
            <a:ext cx="4779818" cy="21613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5" name="Straight Connector 6234"/>
          <p:cNvCxnSpPr/>
          <p:nvPr/>
        </p:nvCxnSpPr>
        <p:spPr bwMode="auto">
          <a:xfrm flipH="1">
            <a:off x="1427018" y="1343891"/>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7" name="Straight Arrow Connector 6236"/>
          <p:cNvCxnSpPr/>
          <p:nvPr/>
        </p:nvCxnSpPr>
        <p:spPr bwMode="auto">
          <a:xfrm flipH="1">
            <a:off x="1427019" y="1330037"/>
            <a:ext cx="4793673" cy="2202873"/>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239" name="Straight Connector 6238"/>
          <p:cNvCxnSpPr/>
          <p:nvPr/>
        </p:nvCxnSpPr>
        <p:spPr bwMode="auto">
          <a:xfrm>
            <a:off x="2854037" y="678874"/>
            <a:ext cx="1343891"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7" name="Straight Connector 96"/>
          <p:cNvCxnSpPr/>
          <p:nvPr/>
        </p:nvCxnSpPr>
        <p:spPr bwMode="auto">
          <a:xfrm>
            <a:off x="4017819" y="692728"/>
            <a:ext cx="180109" cy="28124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9" name="Straight Connector 98"/>
          <p:cNvCxnSpPr/>
          <p:nvPr/>
        </p:nvCxnSpPr>
        <p:spPr bwMode="auto">
          <a:xfrm flipH="1">
            <a:off x="4862945" y="678874"/>
            <a:ext cx="180110"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1" name="Straight Connector 100"/>
          <p:cNvCxnSpPr/>
          <p:nvPr/>
        </p:nvCxnSpPr>
        <p:spPr bwMode="auto">
          <a:xfrm flipH="1">
            <a:off x="4876800" y="1330037"/>
            <a:ext cx="1330036"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3" name="Straight Connector 102"/>
          <p:cNvCxnSpPr/>
          <p:nvPr/>
        </p:nvCxnSpPr>
        <p:spPr bwMode="auto">
          <a:xfrm flipH="1">
            <a:off x="4890656" y="678873"/>
            <a:ext cx="1302327"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5" name="Straight Connector 104"/>
          <p:cNvCxnSpPr/>
          <p:nvPr/>
        </p:nvCxnSpPr>
        <p:spPr bwMode="auto">
          <a:xfrm flipH="1">
            <a:off x="4862945" y="1343891"/>
            <a:ext cx="180110" cy="15240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7" name="Straight Connector 106"/>
          <p:cNvCxnSpPr/>
          <p:nvPr/>
        </p:nvCxnSpPr>
        <p:spPr bwMode="auto">
          <a:xfrm>
            <a:off x="2854036" y="1316182"/>
            <a:ext cx="1357746"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3" name="Straight Connector 162"/>
          <p:cNvCxnSpPr/>
          <p:nvPr/>
        </p:nvCxnSpPr>
        <p:spPr bwMode="auto">
          <a:xfrm>
            <a:off x="4003964" y="1316182"/>
            <a:ext cx="207818"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5" name="Straight Connector 164"/>
          <p:cNvCxnSpPr/>
          <p:nvPr/>
        </p:nvCxnSpPr>
        <p:spPr bwMode="auto">
          <a:xfrm>
            <a:off x="2840182" y="665019"/>
            <a:ext cx="4807527"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7" name="Straight Connector 166"/>
          <p:cNvCxnSpPr/>
          <p:nvPr/>
        </p:nvCxnSpPr>
        <p:spPr bwMode="auto">
          <a:xfrm>
            <a:off x="3990110" y="678874"/>
            <a:ext cx="3643746" cy="28263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9" name="Straight Connector 168"/>
          <p:cNvCxnSpPr/>
          <p:nvPr/>
        </p:nvCxnSpPr>
        <p:spPr bwMode="auto">
          <a:xfrm>
            <a:off x="5029201" y="678874"/>
            <a:ext cx="2618509"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1" name="Straight Connector 170"/>
          <p:cNvCxnSpPr/>
          <p:nvPr/>
        </p:nvCxnSpPr>
        <p:spPr bwMode="auto">
          <a:xfrm>
            <a:off x="6192983" y="651164"/>
            <a:ext cx="1440873"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3" name="Straight Connector 172"/>
          <p:cNvCxnSpPr/>
          <p:nvPr/>
        </p:nvCxnSpPr>
        <p:spPr bwMode="auto">
          <a:xfrm>
            <a:off x="2854037" y="1316182"/>
            <a:ext cx="5444837"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5" name="Straight Connector 174"/>
          <p:cNvCxnSpPr/>
          <p:nvPr/>
        </p:nvCxnSpPr>
        <p:spPr bwMode="auto">
          <a:xfrm>
            <a:off x="3990109" y="1330037"/>
            <a:ext cx="4322618"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7" name="Straight Connector 176"/>
          <p:cNvCxnSpPr/>
          <p:nvPr/>
        </p:nvCxnSpPr>
        <p:spPr bwMode="auto">
          <a:xfrm>
            <a:off x="5043055" y="1330036"/>
            <a:ext cx="3269672" cy="15378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9" name="Straight Connector 178"/>
          <p:cNvCxnSpPr/>
          <p:nvPr/>
        </p:nvCxnSpPr>
        <p:spPr bwMode="auto">
          <a:xfrm>
            <a:off x="6206837" y="1316183"/>
            <a:ext cx="2105891"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1" name="Straight Connector 180"/>
          <p:cNvCxnSpPr/>
          <p:nvPr/>
        </p:nvCxnSpPr>
        <p:spPr bwMode="auto">
          <a:xfrm>
            <a:off x="748146" y="2881745"/>
            <a:ext cx="775855" cy="191192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3" name="Straight Connector 182"/>
          <p:cNvCxnSpPr/>
          <p:nvPr/>
        </p:nvCxnSpPr>
        <p:spPr bwMode="auto">
          <a:xfrm>
            <a:off x="1427019" y="2854036"/>
            <a:ext cx="734291"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5" name="Straight Connector 184"/>
          <p:cNvCxnSpPr/>
          <p:nvPr/>
        </p:nvCxnSpPr>
        <p:spPr bwMode="auto">
          <a:xfrm>
            <a:off x="748146" y="3519055"/>
            <a:ext cx="77585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7" name="Straight Connector 186"/>
          <p:cNvCxnSpPr/>
          <p:nvPr/>
        </p:nvCxnSpPr>
        <p:spPr bwMode="auto">
          <a:xfrm>
            <a:off x="1427019" y="3519055"/>
            <a:ext cx="734291"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9" name="Straight Connector 188"/>
          <p:cNvCxnSpPr/>
          <p:nvPr/>
        </p:nvCxnSpPr>
        <p:spPr bwMode="auto">
          <a:xfrm>
            <a:off x="734292" y="2867891"/>
            <a:ext cx="3477491"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91" name="Straight Connector 190"/>
          <p:cNvCxnSpPr/>
          <p:nvPr/>
        </p:nvCxnSpPr>
        <p:spPr bwMode="auto">
          <a:xfrm>
            <a:off x="1413165" y="2840182"/>
            <a:ext cx="2826327" cy="19812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1" name="Straight Connector 6240"/>
          <p:cNvCxnSpPr/>
          <p:nvPr/>
        </p:nvCxnSpPr>
        <p:spPr bwMode="auto">
          <a:xfrm>
            <a:off x="748146" y="3505200"/>
            <a:ext cx="4128655"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3" name="Straight Connector 6242"/>
          <p:cNvCxnSpPr/>
          <p:nvPr/>
        </p:nvCxnSpPr>
        <p:spPr bwMode="auto">
          <a:xfrm>
            <a:off x="1413165" y="3505200"/>
            <a:ext cx="3463636"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5" name="Straight Connector 6244"/>
          <p:cNvCxnSpPr/>
          <p:nvPr/>
        </p:nvCxnSpPr>
        <p:spPr bwMode="auto">
          <a:xfrm flipH="1">
            <a:off x="1510145" y="3519055"/>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7" name="Straight Connector 6246"/>
          <p:cNvCxnSpPr/>
          <p:nvPr/>
        </p:nvCxnSpPr>
        <p:spPr bwMode="auto">
          <a:xfrm flipH="1">
            <a:off x="1510145" y="2867892"/>
            <a:ext cx="2687782"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9" name="Straight Connector 6248"/>
          <p:cNvCxnSpPr/>
          <p:nvPr/>
        </p:nvCxnSpPr>
        <p:spPr bwMode="auto">
          <a:xfrm flipH="1">
            <a:off x="2161310" y="2867892"/>
            <a:ext cx="2715491"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1" name="Straight Connector 6250"/>
          <p:cNvCxnSpPr/>
          <p:nvPr/>
        </p:nvCxnSpPr>
        <p:spPr bwMode="auto">
          <a:xfrm flipH="1">
            <a:off x="2147456" y="3519055"/>
            <a:ext cx="272934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3" name="Straight Connector 6252"/>
          <p:cNvCxnSpPr/>
          <p:nvPr/>
        </p:nvCxnSpPr>
        <p:spPr bwMode="auto">
          <a:xfrm>
            <a:off x="4184074" y="2867892"/>
            <a:ext cx="2701636"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5" name="Straight Connector 6254"/>
          <p:cNvCxnSpPr/>
          <p:nvPr/>
        </p:nvCxnSpPr>
        <p:spPr bwMode="auto">
          <a:xfrm>
            <a:off x="4862946" y="2854037"/>
            <a:ext cx="2036619" cy="193963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7" name="Straight Connector 6256"/>
          <p:cNvCxnSpPr/>
          <p:nvPr/>
        </p:nvCxnSpPr>
        <p:spPr bwMode="auto">
          <a:xfrm>
            <a:off x="4197928" y="3519055"/>
            <a:ext cx="3338946"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9" name="Straight Connector 6258"/>
          <p:cNvCxnSpPr/>
          <p:nvPr/>
        </p:nvCxnSpPr>
        <p:spPr bwMode="auto">
          <a:xfrm>
            <a:off x="4876800" y="3532909"/>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1" name="Straight Connector 6260"/>
          <p:cNvCxnSpPr/>
          <p:nvPr/>
        </p:nvCxnSpPr>
        <p:spPr bwMode="auto">
          <a:xfrm flipH="1">
            <a:off x="4225637" y="2867891"/>
            <a:ext cx="3408219"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3" name="Straight Connector 6262"/>
          <p:cNvCxnSpPr/>
          <p:nvPr/>
        </p:nvCxnSpPr>
        <p:spPr bwMode="auto">
          <a:xfrm flipH="1">
            <a:off x="4197927" y="3505200"/>
            <a:ext cx="3435928"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5" name="Straight Connector 6264"/>
          <p:cNvCxnSpPr/>
          <p:nvPr/>
        </p:nvCxnSpPr>
        <p:spPr bwMode="auto">
          <a:xfrm flipH="1">
            <a:off x="4862945" y="2867892"/>
            <a:ext cx="3435928"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7" name="Straight Connector 6266"/>
          <p:cNvCxnSpPr/>
          <p:nvPr/>
        </p:nvCxnSpPr>
        <p:spPr bwMode="auto">
          <a:xfrm flipH="1">
            <a:off x="4849091" y="3519055"/>
            <a:ext cx="3463636"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9" name="Straight Connector 6268"/>
          <p:cNvCxnSpPr/>
          <p:nvPr/>
        </p:nvCxnSpPr>
        <p:spPr bwMode="auto">
          <a:xfrm flipH="1">
            <a:off x="6871855" y="2854036"/>
            <a:ext cx="762000"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1" name="Straight Connector 6270"/>
          <p:cNvCxnSpPr/>
          <p:nvPr/>
        </p:nvCxnSpPr>
        <p:spPr bwMode="auto">
          <a:xfrm flipH="1">
            <a:off x="7523018" y="3519055"/>
            <a:ext cx="110837"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3" name="Straight Connector 6272"/>
          <p:cNvCxnSpPr/>
          <p:nvPr/>
        </p:nvCxnSpPr>
        <p:spPr bwMode="auto">
          <a:xfrm flipH="1">
            <a:off x="6871855" y="2867892"/>
            <a:ext cx="1427018"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5" name="Straight Connector 6274"/>
          <p:cNvCxnSpPr/>
          <p:nvPr/>
        </p:nvCxnSpPr>
        <p:spPr bwMode="auto">
          <a:xfrm flipH="1">
            <a:off x="7509164" y="3519055"/>
            <a:ext cx="817418"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7" name="Straight Connector 6276"/>
          <p:cNvCxnSpPr/>
          <p:nvPr/>
        </p:nvCxnSpPr>
        <p:spPr bwMode="auto">
          <a:xfrm>
            <a:off x="1510145" y="4793674"/>
            <a:ext cx="3048000" cy="135774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9" name="Straight Connector 6278"/>
          <p:cNvCxnSpPr/>
          <p:nvPr/>
        </p:nvCxnSpPr>
        <p:spPr bwMode="auto">
          <a:xfrm>
            <a:off x="2147456" y="4807528"/>
            <a:ext cx="2424545"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1" name="Straight Connector 6280"/>
          <p:cNvCxnSpPr/>
          <p:nvPr/>
        </p:nvCxnSpPr>
        <p:spPr bwMode="auto">
          <a:xfrm>
            <a:off x="4211782" y="4807528"/>
            <a:ext cx="360218"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3" name="Straight Connector 6282"/>
          <p:cNvCxnSpPr/>
          <p:nvPr/>
        </p:nvCxnSpPr>
        <p:spPr bwMode="auto">
          <a:xfrm flipH="1">
            <a:off x="4572001" y="4807528"/>
            <a:ext cx="277091"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5" name="Straight Connector 6284"/>
          <p:cNvCxnSpPr/>
          <p:nvPr/>
        </p:nvCxnSpPr>
        <p:spPr bwMode="auto">
          <a:xfrm flipH="1">
            <a:off x="4558146" y="4779819"/>
            <a:ext cx="2327564" cy="13854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7" name="Straight Connector 6286"/>
          <p:cNvCxnSpPr/>
          <p:nvPr/>
        </p:nvCxnSpPr>
        <p:spPr bwMode="auto">
          <a:xfrm flipH="1">
            <a:off x="4558145" y="4779819"/>
            <a:ext cx="2964873" cy="1399309"/>
          </a:xfrm>
          <a:prstGeom prst="line">
            <a:avLst/>
          </a:prstGeom>
          <a:no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93909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23"/>
                                        </p:tgtEl>
                                        <p:attrNameLst>
                                          <p:attrName>style.visibility</p:attrName>
                                        </p:attrNameLst>
                                      </p:cBhvr>
                                      <p:to>
                                        <p:strVal val="visible"/>
                                      </p:to>
                                    </p:set>
                                    <p:animEffect transition="in" filter="wipe(up)">
                                      <p:cBhvr>
                                        <p:cTn id="7" dur="500"/>
                                        <p:tgtEl>
                                          <p:spTgt spid="6223"/>
                                        </p:tgtEl>
                                      </p:cBhvr>
                                    </p:animEffect>
                                  </p:childTnLst>
                                </p:cTn>
                              </p:par>
                              <p:par>
                                <p:cTn id="8" presetID="22" presetClass="entr" presetSubtype="1" fill="hold" nodeType="withEffect">
                                  <p:stCondLst>
                                    <p:cond delay="0"/>
                                  </p:stCondLst>
                                  <p:childTnLst>
                                    <p:set>
                                      <p:cBhvr>
                                        <p:cTn id="9" dur="1" fill="hold">
                                          <p:stCondLst>
                                            <p:cond delay="0"/>
                                          </p:stCondLst>
                                        </p:cTn>
                                        <p:tgtEl>
                                          <p:spTgt spid="6225"/>
                                        </p:tgtEl>
                                        <p:attrNameLst>
                                          <p:attrName>style.visibility</p:attrName>
                                        </p:attrNameLst>
                                      </p:cBhvr>
                                      <p:to>
                                        <p:strVal val="visible"/>
                                      </p:to>
                                    </p:set>
                                    <p:animEffect transition="in" filter="wipe(up)">
                                      <p:cBhvr>
                                        <p:cTn id="10" dur="500"/>
                                        <p:tgtEl>
                                          <p:spTgt spid="6225"/>
                                        </p:tgtEl>
                                      </p:cBhvr>
                                    </p:animEffect>
                                  </p:childTnLst>
                                </p:cTn>
                              </p:par>
                              <p:par>
                                <p:cTn id="11" presetID="22" presetClass="entr" presetSubtype="1" fill="hold" nodeType="withEffect">
                                  <p:stCondLst>
                                    <p:cond delay="0"/>
                                  </p:stCondLst>
                                  <p:childTnLst>
                                    <p:set>
                                      <p:cBhvr>
                                        <p:cTn id="12" dur="1" fill="hold">
                                          <p:stCondLst>
                                            <p:cond delay="0"/>
                                          </p:stCondLst>
                                        </p:cTn>
                                        <p:tgtEl>
                                          <p:spTgt spid="6227"/>
                                        </p:tgtEl>
                                        <p:attrNameLst>
                                          <p:attrName>style.visibility</p:attrName>
                                        </p:attrNameLst>
                                      </p:cBhvr>
                                      <p:to>
                                        <p:strVal val="visible"/>
                                      </p:to>
                                    </p:set>
                                    <p:animEffect transition="in" filter="wipe(up)">
                                      <p:cBhvr>
                                        <p:cTn id="13" dur="500"/>
                                        <p:tgtEl>
                                          <p:spTgt spid="6227"/>
                                        </p:tgtEl>
                                      </p:cBhvr>
                                    </p:animEffect>
                                  </p:childTnLst>
                                </p:cTn>
                              </p:par>
                              <p:par>
                                <p:cTn id="14" presetID="22" presetClass="entr" presetSubtype="1" fill="hold"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par>
                                <p:cTn id="17" presetID="22" presetClass="entr" presetSubtype="1" fill="hold" nodeType="withEffect">
                                  <p:stCondLst>
                                    <p:cond delay="0"/>
                                  </p:stCondLst>
                                  <p:childTnLst>
                                    <p:set>
                                      <p:cBhvr>
                                        <p:cTn id="18" dur="1" fill="hold">
                                          <p:stCondLst>
                                            <p:cond delay="0"/>
                                          </p:stCondLst>
                                        </p:cTn>
                                        <p:tgtEl>
                                          <p:spTgt spid="6231"/>
                                        </p:tgtEl>
                                        <p:attrNameLst>
                                          <p:attrName>style.visibility</p:attrName>
                                        </p:attrNameLst>
                                      </p:cBhvr>
                                      <p:to>
                                        <p:strVal val="visible"/>
                                      </p:to>
                                    </p:set>
                                    <p:animEffect transition="in" filter="wipe(up)">
                                      <p:cBhvr>
                                        <p:cTn id="19" dur="500"/>
                                        <p:tgtEl>
                                          <p:spTgt spid="6231"/>
                                        </p:tgtEl>
                                      </p:cBhvr>
                                    </p:animEffect>
                                  </p:childTnLst>
                                </p:cTn>
                              </p:par>
                              <p:par>
                                <p:cTn id="20" presetID="22" presetClass="entr" presetSubtype="1" fill="hold" nodeType="withEffect">
                                  <p:stCondLst>
                                    <p:cond delay="0"/>
                                  </p:stCondLst>
                                  <p:childTnLst>
                                    <p:set>
                                      <p:cBhvr>
                                        <p:cTn id="21" dur="1" fill="hold">
                                          <p:stCondLst>
                                            <p:cond delay="0"/>
                                          </p:stCondLst>
                                        </p:cTn>
                                        <p:tgtEl>
                                          <p:spTgt spid="6229"/>
                                        </p:tgtEl>
                                        <p:attrNameLst>
                                          <p:attrName>style.visibility</p:attrName>
                                        </p:attrNameLst>
                                      </p:cBhvr>
                                      <p:to>
                                        <p:strVal val="visible"/>
                                      </p:to>
                                    </p:set>
                                    <p:animEffect transition="in" filter="wipe(up)">
                                      <p:cBhvr>
                                        <p:cTn id="22" dur="500"/>
                                        <p:tgtEl>
                                          <p:spTgt spid="6229"/>
                                        </p:tgtEl>
                                      </p:cBhvr>
                                    </p:animEffect>
                                  </p:childTnLst>
                                </p:cTn>
                              </p:par>
                              <p:par>
                                <p:cTn id="23" presetID="22" presetClass="entr" presetSubtype="1" fill="hold" nodeType="with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wipe(up)">
                                      <p:cBhvr>
                                        <p:cTn id="25" dur="500"/>
                                        <p:tgtEl>
                                          <p:spTgt spid="165"/>
                                        </p:tgtEl>
                                      </p:cBhvr>
                                    </p:animEffect>
                                  </p:childTnLst>
                                </p:cTn>
                              </p:par>
                              <p:par>
                                <p:cTn id="26" presetID="22" presetClass="entr" presetSubtype="1" fill="hold"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wipe(up)">
                                      <p:cBhvr>
                                        <p:cTn id="28" dur="500"/>
                                        <p:tgtEl>
                                          <p:spTgt spid="167"/>
                                        </p:tgtEl>
                                      </p:cBhvr>
                                    </p:animEffect>
                                  </p:childTnLst>
                                </p:cTn>
                              </p:par>
                              <p:par>
                                <p:cTn id="29" presetID="22" presetClass="entr" presetSubtype="1" fill="hold" nodeType="with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wipe(up)">
                                      <p:cBhvr>
                                        <p:cTn id="31" dur="500"/>
                                        <p:tgtEl>
                                          <p:spTgt spid="173"/>
                                        </p:tgtEl>
                                      </p:cBhvr>
                                    </p:animEffect>
                                  </p:childTnLst>
                                </p:cTn>
                              </p:par>
                              <p:par>
                                <p:cTn id="32" presetID="22" presetClass="entr" presetSubtype="1" fill="hold" nodeType="with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wipe(up)">
                                      <p:cBhvr>
                                        <p:cTn id="34" dur="500"/>
                                        <p:tgtEl>
                                          <p:spTgt spid="175"/>
                                        </p:tgtEl>
                                      </p:cBhvr>
                                    </p:animEffect>
                                  </p:childTnLst>
                                </p:cTn>
                              </p:par>
                              <p:par>
                                <p:cTn id="35" presetID="22" presetClass="entr" presetSubtype="1" fill="hold" nodeType="withEffect">
                                  <p:stCondLst>
                                    <p:cond delay="0"/>
                                  </p:stCondLst>
                                  <p:childTnLst>
                                    <p:set>
                                      <p:cBhvr>
                                        <p:cTn id="36" dur="1" fill="hold">
                                          <p:stCondLst>
                                            <p:cond delay="0"/>
                                          </p:stCondLst>
                                        </p:cTn>
                                        <p:tgtEl>
                                          <p:spTgt spid="6235"/>
                                        </p:tgtEl>
                                        <p:attrNameLst>
                                          <p:attrName>style.visibility</p:attrName>
                                        </p:attrNameLst>
                                      </p:cBhvr>
                                      <p:to>
                                        <p:strVal val="visible"/>
                                      </p:to>
                                    </p:set>
                                    <p:animEffect transition="in" filter="wipe(up)">
                                      <p:cBhvr>
                                        <p:cTn id="37" dur="500"/>
                                        <p:tgtEl>
                                          <p:spTgt spid="6235"/>
                                        </p:tgtEl>
                                      </p:cBhvr>
                                    </p:animEffect>
                                  </p:childTnLst>
                                </p:cTn>
                              </p:par>
                              <p:par>
                                <p:cTn id="38" presetID="22" presetClass="entr" presetSubtype="1" fill="hold" nodeType="withEffect">
                                  <p:stCondLst>
                                    <p:cond delay="0"/>
                                  </p:stCondLst>
                                  <p:childTnLst>
                                    <p:set>
                                      <p:cBhvr>
                                        <p:cTn id="39" dur="1" fill="hold">
                                          <p:stCondLst>
                                            <p:cond delay="0"/>
                                          </p:stCondLst>
                                        </p:cTn>
                                        <p:tgtEl>
                                          <p:spTgt spid="177"/>
                                        </p:tgtEl>
                                        <p:attrNameLst>
                                          <p:attrName>style.visibility</p:attrName>
                                        </p:attrNameLst>
                                      </p:cBhvr>
                                      <p:to>
                                        <p:strVal val="visible"/>
                                      </p:to>
                                    </p:set>
                                    <p:animEffect transition="in" filter="wipe(up)">
                                      <p:cBhvr>
                                        <p:cTn id="40" dur="500"/>
                                        <p:tgtEl>
                                          <p:spTgt spid="177"/>
                                        </p:tgtEl>
                                      </p:cBhvr>
                                    </p:animEffect>
                                  </p:childTnLst>
                                </p:cTn>
                              </p:par>
                              <p:par>
                                <p:cTn id="41" presetID="22" presetClass="entr" presetSubtype="1"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wipe(up)">
                                      <p:cBhvr>
                                        <p:cTn id="43" dur="500"/>
                                        <p:tgtEl>
                                          <p:spTgt spid="105"/>
                                        </p:tgtEl>
                                      </p:cBhvr>
                                    </p:animEffect>
                                  </p:childTnLst>
                                </p:cTn>
                              </p:par>
                              <p:par>
                                <p:cTn id="44" presetID="22" presetClass="entr" presetSubtype="1" fill="hold"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wipe(up)">
                                      <p:cBhvr>
                                        <p:cTn id="46" dur="500"/>
                                        <p:tgtEl>
                                          <p:spTgt spid="169"/>
                                        </p:tgtEl>
                                      </p:cBhvr>
                                    </p:animEffect>
                                  </p:childTnLst>
                                </p:cTn>
                              </p:par>
                              <p:par>
                                <p:cTn id="47" presetID="22" presetClass="entr" presetSubtype="1" fill="hold" nodeType="withEffect">
                                  <p:stCondLst>
                                    <p:cond delay="0"/>
                                  </p:stCondLst>
                                  <p:childTnLst>
                                    <p:set>
                                      <p:cBhvr>
                                        <p:cTn id="48" dur="1" fill="hold">
                                          <p:stCondLst>
                                            <p:cond delay="0"/>
                                          </p:stCondLst>
                                        </p:cTn>
                                        <p:tgtEl>
                                          <p:spTgt spid="6233"/>
                                        </p:tgtEl>
                                        <p:attrNameLst>
                                          <p:attrName>style.visibility</p:attrName>
                                        </p:attrNameLst>
                                      </p:cBhvr>
                                      <p:to>
                                        <p:strVal val="visible"/>
                                      </p:to>
                                    </p:set>
                                    <p:animEffect transition="in" filter="wipe(up)">
                                      <p:cBhvr>
                                        <p:cTn id="49" dur="500"/>
                                        <p:tgtEl>
                                          <p:spTgt spid="6233"/>
                                        </p:tgtEl>
                                      </p:cBhvr>
                                    </p:animEffect>
                                  </p:childTnLst>
                                </p:cTn>
                              </p:par>
                              <p:par>
                                <p:cTn id="50" presetID="22" presetClass="entr" presetSubtype="1" fill="hold" nodeType="with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wipe(up)">
                                      <p:cBhvr>
                                        <p:cTn id="52" dur="500"/>
                                        <p:tgtEl>
                                          <p:spTgt spid="103"/>
                                        </p:tgtEl>
                                      </p:cBhvr>
                                    </p:animEffect>
                                  </p:childTnLst>
                                </p:cTn>
                              </p:par>
                              <p:par>
                                <p:cTn id="53" presetID="22" presetClass="entr" presetSubtype="1" fill="hold" nodeType="withEffect">
                                  <p:stCondLst>
                                    <p:cond delay="0"/>
                                  </p:stCondLst>
                                  <p:childTnLst>
                                    <p:set>
                                      <p:cBhvr>
                                        <p:cTn id="54" dur="1" fill="hold">
                                          <p:stCondLst>
                                            <p:cond delay="0"/>
                                          </p:stCondLst>
                                        </p:cTn>
                                        <p:tgtEl>
                                          <p:spTgt spid="171"/>
                                        </p:tgtEl>
                                        <p:attrNameLst>
                                          <p:attrName>style.visibility</p:attrName>
                                        </p:attrNameLst>
                                      </p:cBhvr>
                                      <p:to>
                                        <p:strVal val="visible"/>
                                      </p:to>
                                    </p:set>
                                    <p:animEffect transition="in" filter="wipe(up)">
                                      <p:cBhvr>
                                        <p:cTn id="55" dur="500"/>
                                        <p:tgtEl>
                                          <p:spTgt spid="171"/>
                                        </p:tgtEl>
                                      </p:cBhvr>
                                    </p:animEffect>
                                  </p:childTnLst>
                                </p:cTn>
                              </p:par>
                              <p:par>
                                <p:cTn id="56" presetID="22" presetClass="entr" presetSubtype="1" fill="hold" nodeType="withEffect">
                                  <p:stCondLst>
                                    <p:cond delay="0"/>
                                  </p:stCondLst>
                                  <p:childTnLst>
                                    <p:set>
                                      <p:cBhvr>
                                        <p:cTn id="57" dur="1" fill="hold">
                                          <p:stCondLst>
                                            <p:cond delay="0"/>
                                          </p:stCondLst>
                                        </p:cTn>
                                        <p:tgtEl>
                                          <p:spTgt spid="6237"/>
                                        </p:tgtEl>
                                        <p:attrNameLst>
                                          <p:attrName>style.visibility</p:attrName>
                                        </p:attrNameLst>
                                      </p:cBhvr>
                                      <p:to>
                                        <p:strVal val="visible"/>
                                      </p:to>
                                    </p:set>
                                    <p:animEffect transition="in" filter="wipe(up)">
                                      <p:cBhvr>
                                        <p:cTn id="58" dur="500"/>
                                        <p:tgtEl>
                                          <p:spTgt spid="6237"/>
                                        </p:tgtEl>
                                      </p:cBhvr>
                                    </p:animEffect>
                                  </p:childTnLst>
                                </p:cTn>
                              </p:par>
                              <p:par>
                                <p:cTn id="59" presetID="22" presetClass="entr" presetSubtype="1"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wipe(up)">
                                      <p:cBhvr>
                                        <p:cTn id="61" dur="500"/>
                                        <p:tgtEl>
                                          <p:spTgt spid="101"/>
                                        </p:tgtEl>
                                      </p:cBhvr>
                                    </p:animEffect>
                                  </p:childTnLst>
                                </p:cTn>
                              </p:par>
                              <p:par>
                                <p:cTn id="62" presetID="22" presetClass="entr" presetSubtype="1" fill="hold" nodeType="withEffect">
                                  <p:stCondLst>
                                    <p:cond delay="0"/>
                                  </p:stCondLst>
                                  <p:childTnLst>
                                    <p:set>
                                      <p:cBhvr>
                                        <p:cTn id="63" dur="1" fill="hold">
                                          <p:stCondLst>
                                            <p:cond delay="0"/>
                                          </p:stCondLst>
                                        </p:cTn>
                                        <p:tgtEl>
                                          <p:spTgt spid="179"/>
                                        </p:tgtEl>
                                        <p:attrNameLst>
                                          <p:attrName>style.visibility</p:attrName>
                                        </p:attrNameLst>
                                      </p:cBhvr>
                                      <p:to>
                                        <p:strVal val="visible"/>
                                      </p:to>
                                    </p:set>
                                    <p:animEffect transition="in" filter="wipe(up)">
                                      <p:cBhvr>
                                        <p:cTn id="64" dur="500"/>
                                        <p:tgtEl>
                                          <p:spTgt spid="179"/>
                                        </p:tgtEl>
                                      </p:cBhvr>
                                    </p:animEffect>
                                  </p:childTnLst>
                                </p:cTn>
                              </p:par>
                              <p:par>
                                <p:cTn id="65" presetID="22" presetClass="entr" presetSubtype="1" fill="hold" nodeType="withEffect">
                                  <p:stCondLst>
                                    <p:cond delay="0"/>
                                  </p:stCondLst>
                                  <p:childTnLst>
                                    <p:set>
                                      <p:cBhvr>
                                        <p:cTn id="66" dur="1" fill="hold">
                                          <p:stCondLst>
                                            <p:cond delay="0"/>
                                          </p:stCondLst>
                                        </p:cTn>
                                        <p:tgtEl>
                                          <p:spTgt spid="6239"/>
                                        </p:tgtEl>
                                        <p:attrNameLst>
                                          <p:attrName>style.visibility</p:attrName>
                                        </p:attrNameLst>
                                      </p:cBhvr>
                                      <p:to>
                                        <p:strVal val="visible"/>
                                      </p:to>
                                    </p:set>
                                    <p:animEffect transition="in" filter="wipe(up)">
                                      <p:cBhvr>
                                        <p:cTn id="67" dur="500"/>
                                        <p:tgtEl>
                                          <p:spTgt spid="6239"/>
                                        </p:tgtEl>
                                      </p:cBhvr>
                                    </p:animEffect>
                                  </p:childTnLst>
                                </p:cTn>
                              </p:par>
                              <p:par>
                                <p:cTn id="68" presetID="22" presetClass="entr" presetSubtype="1"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wipe(up)">
                                      <p:cBhvr>
                                        <p:cTn id="70" dur="500"/>
                                        <p:tgtEl>
                                          <p:spTgt spid="97"/>
                                        </p:tgtEl>
                                      </p:cBhvr>
                                    </p:animEffect>
                                  </p:childTnLst>
                                </p:cTn>
                              </p:par>
                              <p:par>
                                <p:cTn id="71" presetID="22" presetClass="entr" presetSubtype="1" fill="hold" nodeType="withEffect">
                                  <p:stCondLst>
                                    <p:cond delay="0"/>
                                  </p:stCondLst>
                                  <p:childTnLst>
                                    <p:set>
                                      <p:cBhvr>
                                        <p:cTn id="72" dur="1" fill="hold">
                                          <p:stCondLst>
                                            <p:cond delay="0"/>
                                          </p:stCondLst>
                                        </p:cTn>
                                        <p:tgtEl>
                                          <p:spTgt spid="163"/>
                                        </p:tgtEl>
                                        <p:attrNameLst>
                                          <p:attrName>style.visibility</p:attrName>
                                        </p:attrNameLst>
                                      </p:cBhvr>
                                      <p:to>
                                        <p:strVal val="visible"/>
                                      </p:to>
                                    </p:set>
                                    <p:animEffect transition="in" filter="wipe(up)">
                                      <p:cBhvr>
                                        <p:cTn id="73" dur="500"/>
                                        <p:tgtEl>
                                          <p:spTgt spid="163"/>
                                        </p:tgtEl>
                                      </p:cBhvr>
                                    </p:animEffect>
                                  </p:childTnLst>
                                </p:cTn>
                              </p:par>
                              <p:par>
                                <p:cTn id="74" presetID="22" presetClass="entr" presetSubtype="1" fill="hold" nodeType="with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wipe(up)">
                                      <p:cBhvr>
                                        <p:cTn id="76" dur="500"/>
                                        <p:tgtEl>
                                          <p:spTgt spid="9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185"/>
                                        </p:tgtEl>
                                        <p:attrNameLst>
                                          <p:attrName>style.visibility</p:attrName>
                                        </p:attrNameLst>
                                      </p:cBhvr>
                                      <p:to>
                                        <p:strVal val="visible"/>
                                      </p:to>
                                    </p:set>
                                    <p:animEffect transition="in" filter="wipe(up)">
                                      <p:cBhvr>
                                        <p:cTn id="81" dur="500"/>
                                        <p:tgtEl>
                                          <p:spTgt spid="185"/>
                                        </p:tgtEl>
                                      </p:cBhvr>
                                    </p:animEffect>
                                  </p:childTnLst>
                                </p:cTn>
                              </p:par>
                              <p:par>
                                <p:cTn id="82" presetID="22" presetClass="entr" presetSubtype="1" fill="hold" nodeType="withEffect">
                                  <p:stCondLst>
                                    <p:cond delay="0"/>
                                  </p:stCondLst>
                                  <p:childTnLst>
                                    <p:set>
                                      <p:cBhvr>
                                        <p:cTn id="83" dur="1" fill="hold">
                                          <p:stCondLst>
                                            <p:cond delay="0"/>
                                          </p:stCondLst>
                                        </p:cTn>
                                        <p:tgtEl>
                                          <p:spTgt spid="181"/>
                                        </p:tgtEl>
                                        <p:attrNameLst>
                                          <p:attrName>style.visibility</p:attrName>
                                        </p:attrNameLst>
                                      </p:cBhvr>
                                      <p:to>
                                        <p:strVal val="visible"/>
                                      </p:to>
                                    </p:set>
                                    <p:animEffect transition="in" filter="wipe(up)">
                                      <p:cBhvr>
                                        <p:cTn id="84" dur="500"/>
                                        <p:tgtEl>
                                          <p:spTgt spid="181"/>
                                        </p:tgtEl>
                                      </p:cBhvr>
                                    </p:animEffect>
                                  </p:childTnLst>
                                </p:cTn>
                              </p:par>
                              <p:par>
                                <p:cTn id="85" presetID="22" presetClass="entr" presetSubtype="1" fill="hold" nodeType="withEffect">
                                  <p:stCondLst>
                                    <p:cond delay="0"/>
                                  </p:stCondLst>
                                  <p:childTnLst>
                                    <p:set>
                                      <p:cBhvr>
                                        <p:cTn id="86" dur="1" fill="hold">
                                          <p:stCondLst>
                                            <p:cond delay="0"/>
                                          </p:stCondLst>
                                        </p:cTn>
                                        <p:tgtEl>
                                          <p:spTgt spid="187"/>
                                        </p:tgtEl>
                                        <p:attrNameLst>
                                          <p:attrName>style.visibility</p:attrName>
                                        </p:attrNameLst>
                                      </p:cBhvr>
                                      <p:to>
                                        <p:strVal val="visible"/>
                                      </p:to>
                                    </p:set>
                                    <p:animEffect transition="in" filter="wipe(up)">
                                      <p:cBhvr>
                                        <p:cTn id="87" dur="500"/>
                                        <p:tgtEl>
                                          <p:spTgt spid="187"/>
                                        </p:tgtEl>
                                      </p:cBhvr>
                                    </p:animEffect>
                                  </p:childTnLst>
                                </p:cTn>
                              </p:par>
                              <p:par>
                                <p:cTn id="88" presetID="22" presetClass="entr" presetSubtype="1" fill="hold" nodeType="withEffect">
                                  <p:stCondLst>
                                    <p:cond delay="0"/>
                                  </p:stCondLst>
                                  <p:childTnLst>
                                    <p:set>
                                      <p:cBhvr>
                                        <p:cTn id="89" dur="1" fill="hold">
                                          <p:stCondLst>
                                            <p:cond delay="0"/>
                                          </p:stCondLst>
                                        </p:cTn>
                                        <p:tgtEl>
                                          <p:spTgt spid="183"/>
                                        </p:tgtEl>
                                        <p:attrNameLst>
                                          <p:attrName>style.visibility</p:attrName>
                                        </p:attrNameLst>
                                      </p:cBhvr>
                                      <p:to>
                                        <p:strVal val="visible"/>
                                      </p:to>
                                    </p:set>
                                    <p:animEffect transition="in" filter="wipe(up)">
                                      <p:cBhvr>
                                        <p:cTn id="90" dur="500"/>
                                        <p:tgtEl>
                                          <p:spTgt spid="183"/>
                                        </p:tgtEl>
                                      </p:cBhvr>
                                    </p:animEffect>
                                  </p:childTnLst>
                                </p:cTn>
                              </p:par>
                            </p:childTnLst>
                          </p:cTn>
                        </p:par>
                        <p:par>
                          <p:cTn id="91" fill="hold">
                            <p:stCondLst>
                              <p:cond delay="500"/>
                            </p:stCondLst>
                            <p:childTnLst>
                              <p:par>
                                <p:cTn id="92" presetID="22" presetClass="entr" presetSubtype="1" fill="hold" nodeType="afterEffect">
                                  <p:stCondLst>
                                    <p:cond delay="0"/>
                                  </p:stCondLst>
                                  <p:childTnLst>
                                    <p:set>
                                      <p:cBhvr>
                                        <p:cTn id="93" dur="1" fill="hold">
                                          <p:stCondLst>
                                            <p:cond delay="0"/>
                                          </p:stCondLst>
                                        </p:cTn>
                                        <p:tgtEl>
                                          <p:spTgt spid="6241"/>
                                        </p:tgtEl>
                                        <p:attrNameLst>
                                          <p:attrName>style.visibility</p:attrName>
                                        </p:attrNameLst>
                                      </p:cBhvr>
                                      <p:to>
                                        <p:strVal val="visible"/>
                                      </p:to>
                                    </p:set>
                                    <p:animEffect transition="in" filter="wipe(up)">
                                      <p:cBhvr>
                                        <p:cTn id="94" dur="500"/>
                                        <p:tgtEl>
                                          <p:spTgt spid="6241"/>
                                        </p:tgtEl>
                                      </p:cBhvr>
                                    </p:animEffect>
                                  </p:childTnLst>
                                </p:cTn>
                              </p:par>
                              <p:par>
                                <p:cTn id="95" presetID="22" presetClass="entr" presetSubtype="1" fill="hold" nodeType="withEffect">
                                  <p:stCondLst>
                                    <p:cond delay="0"/>
                                  </p:stCondLst>
                                  <p:childTnLst>
                                    <p:set>
                                      <p:cBhvr>
                                        <p:cTn id="96" dur="1" fill="hold">
                                          <p:stCondLst>
                                            <p:cond delay="0"/>
                                          </p:stCondLst>
                                        </p:cTn>
                                        <p:tgtEl>
                                          <p:spTgt spid="6243"/>
                                        </p:tgtEl>
                                        <p:attrNameLst>
                                          <p:attrName>style.visibility</p:attrName>
                                        </p:attrNameLst>
                                      </p:cBhvr>
                                      <p:to>
                                        <p:strVal val="visible"/>
                                      </p:to>
                                    </p:set>
                                    <p:animEffect transition="in" filter="wipe(up)">
                                      <p:cBhvr>
                                        <p:cTn id="97" dur="500"/>
                                        <p:tgtEl>
                                          <p:spTgt spid="6243"/>
                                        </p:tgtEl>
                                      </p:cBhvr>
                                    </p:animEffect>
                                  </p:childTnLst>
                                </p:cTn>
                              </p:par>
                              <p:par>
                                <p:cTn id="98" presetID="22" presetClass="entr" presetSubtype="1" fill="hold" nodeType="withEffect">
                                  <p:stCondLst>
                                    <p:cond delay="0"/>
                                  </p:stCondLst>
                                  <p:childTnLst>
                                    <p:set>
                                      <p:cBhvr>
                                        <p:cTn id="99" dur="1" fill="hold">
                                          <p:stCondLst>
                                            <p:cond delay="0"/>
                                          </p:stCondLst>
                                        </p:cTn>
                                        <p:tgtEl>
                                          <p:spTgt spid="189"/>
                                        </p:tgtEl>
                                        <p:attrNameLst>
                                          <p:attrName>style.visibility</p:attrName>
                                        </p:attrNameLst>
                                      </p:cBhvr>
                                      <p:to>
                                        <p:strVal val="visible"/>
                                      </p:to>
                                    </p:set>
                                    <p:animEffect transition="in" filter="wipe(up)">
                                      <p:cBhvr>
                                        <p:cTn id="100" dur="500"/>
                                        <p:tgtEl>
                                          <p:spTgt spid="189"/>
                                        </p:tgtEl>
                                      </p:cBhvr>
                                    </p:animEffect>
                                  </p:childTnLst>
                                </p:cTn>
                              </p:par>
                              <p:par>
                                <p:cTn id="101" presetID="22" presetClass="entr" presetSubtype="1" fill="hold" nodeType="withEffect">
                                  <p:stCondLst>
                                    <p:cond delay="0"/>
                                  </p:stCondLst>
                                  <p:childTnLst>
                                    <p:set>
                                      <p:cBhvr>
                                        <p:cTn id="102" dur="1" fill="hold">
                                          <p:stCondLst>
                                            <p:cond delay="0"/>
                                          </p:stCondLst>
                                        </p:cTn>
                                        <p:tgtEl>
                                          <p:spTgt spid="191"/>
                                        </p:tgtEl>
                                        <p:attrNameLst>
                                          <p:attrName>style.visibility</p:attrName>
                                        </p:attrNameLst>
                                      </p:cBhvr>
                                      <p:to>
                                        <p:strVal val="visible"/>
                                      </p:to>
                                    </p:set>
                                    <p:animEffect transition="in" filter="wipe(up)">
                                      <p:cBhvr>
                                        <p:cTn id="103" dur="500"/>
                                        <p:tgtEl>
                                          <p:spTgt spid="191"/>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6247"/>
                                        </p:tgtEl>
                                        <p:attrNameLst>
                                          <p:attrName>style.visibility</p:attrName>
                                        </p:attrNameLst>
                                      </p:cBhvr>
                                      <p:to>
                                        <p:strVal val="visible"/>
                                      </p:to>
                                    </p:set>
                                    <p:animEffect transition="in" filter="wipe(up)">
                                      <p:cBhvr>
                                        <p:cTn id="107" dur="500"/>
                                        <p:tgtEl>
                                          <p:spTgt spid="6247"/>
                                        </p:tgtEl>
                                      </p:cBhvr>
                                    </p:animEffect>
                                  </p:childTnLst>
                                </p:cTn>
                              </p:par>
                              <p:par>
                                <p:cTn id="108" presetID="22" presetClass="entr" presetSubtype="1" fill="hold" nodeType="withEffect">
                                  <p:stCondLst>
                                    <p:cond delay="0"/>
                                  </p:stCondLst>
                                  <p:childTnLst>
                                    <p:set>
                                      <p:cBhvr>
                                        <p:cTn id="109" dur="1" fill="hold">
                                          <p:stCondLst>
                                            <p:cond delay="0"/>
                                          </p:stCondLst>
                                        </p:cTn>
                                        <p:tgtEl>
                                          <p:spTgt spid="6249"/>
                                        </p:tgtEl>
                                        <p:attrNameLst>
                                          <p:attrName>style.visibility</p:attrName>
                                        </p:attrNameLst>
                                      </p:cBhvr>
                                      <p:to>
                                        <p:strVal val="visible"/>
                                      </p:to>
                                    </p:set>
                                    <p:animEffect transition="in" filter="wipe(up)">
                                      <p:cBhvr>
                                        <p:cTn id="110" dur="500"/>
                                        <p:tgtEl>
                                          <p:spTgt spid="6249"/>
                                        </p:tgtEl>
                                      </p:cBhvr>
                                    </p:animEffect>
                                  </p:childTnLst>
                                </p:cTn>
                              </p:par>
                              <p:par>
                                <p:cTn id="111" presetID="22" presetClass="entr" presetSubtype="1" fill="hold" nodeType="withEffect">
                                  <p:stCondLst>
                                    <p:cond delay="0"/>
                                  </p:stCondLst>
                                  <p:childTnLst>
                                    <p:set>
                                      <p:cBhvr>
                                        <p:cTn id="112" dur="1" fill="hold">
                                          <p:stCondLst>
                                            <p:cond delay="0"/>
                                          </p:stCondLst>
                                        </p:cTn>
                                        <p:tgtEl>
                                          <p:spTgt spid="6245"/>
                                        </p:tgtEl>
                                        <p:attrNameLst>
                                          <p:attrName>style.visibility</p:attrName>
                                        </p:attrNameLst>
                                      </p:cBhvr>
                                      <p:to>
                                        <p:strVal val="visible"/>
                                      </p:to>
                                    </p:set>
                                    <p:animEffect transition="in" filter="wipe(up)">
                                      <p:cBhvr>
                                        <p:cTn id="113" dur="500"/>
                                        <p:tgtEl>
                                          <p:spTgt spid="6245"/>
                                        </p:tgtEl>
                                      </p:cBhvr>
                                    </p:animEffect>
                                  </p:childTnLst>
                                </p:cTn>
                              </p:par>
                              <p:par>
                                <p:cTn id="114" presetID="22" presetClass="entr" presetSubtype="1" fill="hold" nodeType="withEffect">
                                  <p:stCondLst>
                                    <p:cond delay="0"/>
                                  </p:stCondLst>
                                  <p:childTnLst>
                                    <p:set>
                                      <p:cBhvr>
                                        <p:cTn id="115" dur="1" fill="hold">
                                          <p:stCondLst>
                                            <p:cond delay="0"/>
                                          </p:stCondLst>
                                        </p:cTn>
                                        <p:tgtEl>
                                          <p:spTgt spid="6251"/>
                                        </p:tgtEl>
                                        <p:attrNameLst>
                                          <p:attrName>style.visibility</p:attrName>
                                        </p:attrNameLst>
                                      </p:cBhvr>
                                      <p:to>
                                        <p:strVal val="visible"/>
                                      </p:to>
                                    </p:set>
                                    <p:animEffect transition="in" filter="wipe(up)">
                                      <p:cBhvr>
                                        <p:cTn id="116" dur="500"/>
                                        <p:tgtEl>
                                          <p:spTgt spid="6251"/>
                                        </p:tgtEl>
                                      </p:cBhvr>
                                    </p:animEffect>
                                  </p:childTnLst>
                                </p:cTn>
                              </p:par>
                            </p:childTnLst>
                          </p:cTn>
                        </p:par>
                        <p:par>
                          <p:cTn id="117" fill="hold">
                            <p:stCondLst>
                              <p:cond delay="1500"/>
                            </p:stCondLst>
                            <p:childTnLst>
                              <p:par>
                                <p:cTn id="118" presetID="22" presetClass="entr" presetSubtype="1" fill="hold" nodeType="afterEffect">
                                  <p:stCondLst>
                                    <p:cond delay="0"/>
                                  </p:stCondLst>
                                  <p:childTnLst>
                                    <p:set>
                                      <p:cBhvr>
                                        <p:cTn id="119" dur="1" fill="hold">
                                          <p:stCondLst>
                                            <p:cond delay="0"/>
                                          </p:stCondLst>
                                        </p:cTn>
                                        <p:tgtEl>
                                          <p:spTgt spid="6257"/>
                                        </p:tgtEl>
                                        <p:attrNameLst>
                                          <p:attrName>style.visibility</p:attrName>
                                        </p:attrNameLst>
                                      </p:cBhvr>
                                      <p:to>
                                        <p:strVal val="visible"/>
                                      </p:to>
                                    </p:set>
                                    <p:animEffect transition="in" filter="wipe(up)">
                                      <p:cBhvr>
                                        <p:cTn id="120" dur="500"/>
                                        <p:tgtEl>
                                          <p:spTgt spid="6257"/>
                                        </p:tgtEl>
                                      </p:cBhvr>
                                    </p:animEffect>
                                  </p:childTnLst>
                                </p:cTn>
                              </p:par>
                              <p:par>
                                <p:cTn id="121" presetID="22" presetClass="entr" presetSubtype="1" fill="hold" nodeType="withEffect">
                                  <p:stCondLst>
                                    <p:cond delay="0"/>
                                  </p:stCondLst>
                                  <p:childTnLst>
                                    <p:set>
                                      <p:cBhvr>
                                        <p:cTn id="122" dur="1" fill="hold">
                                          <p:stCondLst>
                                            <p:cond delay="0"/>
                                          </p:stCondLst>
                                        </p:cTn>
                                        <p:tgtEl>
                                          <p:spTgt spid="6259"/>
                                        </p:tgtEl>
                                        <p:attrNameLst>
                                          <p:attrName>style.visibility</p:attrName>
                                        </p:attrNameLst>
                                      </p:cBhvr>
                                      <p:to>
                                        <p:strVal val="visible"/>
                                      </p:to>
                                    </p:set>
                                    <p:animEffect transition="in" filter="wipe(up)">
                                      <p:cBhvr>
                                        <p:cTn id="123" dur="500"/>
                                        <p:tgtEl>
                                          <p:spTgt spid="6259"/>
                                        </p:tgtEl>
                                      </p:cBhvr>
                                    </p:animEffect>
                                  </p:childTnLst>
                                </p:cTn>
                              </p:par>
                              <p:par>
                                <p:cTn id="124" presetID="22" presetClass="entr" presetSubtype="1" fill="hold" nodeType="withEffect">
                                  <p:stCondLst>
                                    <p:cond delay="0"/>
                                  </p:stCondLst>
                                  <p:childTnLst>
                                    <p:set>
                                      <p:cBhvr>
                                        <p:cTn id="125" dur="1" fill="hold">
                                          <p:stCondLst>
                                            <p:cond delay="0"/>
                                          </p:stCondLst>
                                        </p:cTn>
                                        <p:tgtEl>
                                          <p:spTgt spid="6253"/>
                                        </p:tgtEl>
                                        <p:attrNameLst>
                                          <p:attrName>style.visibility</p:attrName>
                                        </p:attrNameLst>
                                      </p:cBhvr>
                                      <p:to>
                                        <p:strVal val="visible"/>
                                      </p:to>
                                    </p:set>
                                    <p:animEffect transition="in" filter="wipe(up)">
                                      <p:cBhvr>
                                        <p:cTn id="126" dur="500"/>
                                        <p:tgtEl>
                                          <p:spTgt spid="6253"/>
                                        </p:tgtEl>
                                      </p:cBhvr>
                                    </p:animEffect>
                                  </p:childTnLst>
                                </p:cTn>
                              </p:par>
                              <p:par>
                                <p:cTn id="127" presetID="22" presetClass="entr" presetSubtype="1" fill="hold" nodeType="withEffect">
                                  <p:stCondLst>
                                    <p:cond delay="0"/>
                                  </p:stCondLst>
                                  <p:childTnLst>
                                    <p:set>
                                      <p:cBhvr>
                                        <p:cTn id="128" dur="1" fill="hold">
                                          <p:stCondLst>
                                            <p:cond delay="0"/>
                                          </p:stCondLst>
                                        </p:cTn>
                                        <p:tgtEl>
                                          <p:spTgt spid="6255"/>
                                        </p:tgtEl>
                                        <p:attrNameLst>
                                          <p:attrName>style.visibility</p:attrName>
                                        </p:attrNameLst>
                                      </p:cBhvr>
                                      <p:to>
                                        <p:strVal val="visible"/>
                                      </p:to>
                                    </p:set>
                                    <p:animEffect transition="in" filter="wipe(up)">
                                      <p:cBhvr>
                                        <p:cTn id="129" dur="500"/>
                                        <p:tgtEl>
                                          <p:spTgt spid="6255"/>
                                        </p:tgtEl>
                                      </p:cBhvr>
                                    </p:animEffect>
                                  </p:childTnLst>
                                </p:cTn>
                              </p:par>
                            </p:childTnLst>
                          </p:cTn>
                        </p:par>
                        <p:par>
                          <p:cTn id="130" fill="hold">
                            <p:stCondLst>
                              <p:cond delay="2000"/>
                            </p:stCondLst>
                            <p:childTnLst>
                              <p:par>
                                <p:cTn id="131" presetID="22" presetClass="entr" presetSubtype="1" fill="hold" nodeType="afterEffect">
                                  <p:stCondLst>
                                    <p:cond delay="0"/>
                                  </p:stCondLst>
                                  <p:childTnLst>
                                    <p:set>
                                      <p:cBhvr>
                                        <p:cTn id="132" dur="1" fill="hold">
                                          <p:stCondLst>
                                            <p:cond delay="0"/>
                                          </p:stCondLst>
                                        </p:cTn>
                                        <p:tgtEl>
                                          <p:spTgt spid="6261"/>
                                        </p:tgtEl>
                                        <p:attrNameLst>
                                          <p:attrName>style.visibility</p:attrName>
                                        </p:attrNameLst>
                                      </p:cBhvr>
                                      <p:to>
                                        <p:strVal val="visible"/>
                                      </p:to>
                                    </p:set>
                                    <p:animEffect transition="in" filter="wipe(up)">
                                      <p:cBhvr>
                                        <p:cTn id="133" dur="500"/>
                                        <p:tgtEl>
                                          <p:spTgt spid="6261"/>
                                        </p:tgtEl>
                                      </p:cBhvr>
                                    </p:animEffect>
                                  </p:childTnLst>
                                </p:cTn>
                              </p:par>
                              <p:par>
                                <p:cTn id="134" presetID="22" presetClass="entr" presetSubtype="1" fill="hold" nodeType="withEffect">
                                  <p:stCondLst>
                                    <p:cond delay="0"/>
                                  </p:stCondLst>
                                  <p:childTnLst>
                                    <p:set>
                                      <p:cBhvr>
                                        <p:cTn id="135" dur="1" fill="hold">
                                          <p:stCondLst>
                                            <p:cond delay="0"/>
                                          </p:stCondLst>
                                        </p:cTn>
                                        <p:tgtEl>
                                          <p:spTgt spid="6265"/>
                                        </p:tgtEl>
                                        <p:attrNameLst>
                                          <p:attrName>style.visibility</p:attrName>
                                        </p:attrNameLst>
                                      </p:cBhvr>
                                      <p:to>
                                        <p:strVal val="visible"/>
                                      </p:to>
                                    </p:set>
                                    <p:animEffect transition="in" filter="wipe(up)">
                                      <p:cBhvr>
                                        <p:cTn id="136" dur="500"/>
                                        <p:tgtEl>
                                          <p:spTgt spid="6265"/>
                                        </p:tgtEl>
                                      </p:cBhvr>
                                    </p:animEffect>
                                  </p:childTnLst>
                                </p:cTn>
                              </p:par>
                              <p:par>
                                <p:cTn id="137" presetID="22" presetClass="entr" presetSubtype="1" fill="hold" nodeType="withEffect">
                                  <p:stCondLst>
                                    <p:cond delay="0"/>
                                  </p:stCondLst>
                                  <p:childTnLst>
                                    <p:set>
                                      <p:cBhvr>
                                        <p:cTn id="138" dur="1" fill="hold">
                                          <p:stCondLst>
                                            <p:cond delay="0"/>
                                          </p:stCondLst>
                                        </p:cTn>
                                        <p:tgtEl>
                                          <p:spTgt spid="6263"/>
                                        </p:tgtEl>
                                        <p:attrNameLst>
                                          <p:attrName>style.visibility</p:attrName>
                                        </p:attrNameLst>
                                      </p:cBhvr>
                                      <p:to>
                                        <p:strVal val="visible"/>
                                      </p:to>
                                    </p:set>
                                    <p:animEffect transition="in" filter="wipe(up)">
                                      <p:cBhvr>
                                        <p:cTn id="139" dur="500"/>
                                        <p:tgtEl>
                                          <p:spTgt spid="6263"/>
                                        </p:tgtEl>
                                      </p:cBhvr>
                                    </p:animEffect>
                                  </p:childTnLst>
                                </p:cTn>
                              </p:par>
                              <p:par>
                                <p:cTn id="140" presetID="22" presetClass="entr" presetSubtype="1" fill="hold" nodeType="withEffect">
                                  <p:stCondLst>
                                    <p:cond delay="0"/>
                                  </p:stCondLst>
                                  <p:childTnLst>
                                    <p:set>
                                      <p:cBhvr>
                                        <p:cTn id="141" dur="1" fill="hold">
                                          <p:stCondLst>
                                            <p:cond delay="0"/>
                                          </p:stCondLst>
                                        </p:cTn>
                                        <p:tgtEl>
                                          <p:spTgt spid="6267"/>
                                        </p:tgtEl>
                                        <p:attrNameLst>
                                          <p:attrName>style.visibility</p:attrName>
                                        </p:attrNameLst>
                                      </p:cBhvr>
                                      <p:to>
                                        <p:strVal val="visible"/>
                                      </p:to>
                                    </p:set>
                                    <p:animEffect transition="in" filter="wipe(up)">
                                      <p:cBhvr>
                                        <p:cTn id="142" dur="500"/>
                                        <p:tgtEl>
                                          <p:spTgt spid="6267"/>
                                        </p:tgtEl>
                                      </p:cBhvr>
                                    </p:animEffect>
                                  </p:childTnLst>
                                </p:cTn>
                              </p:par>
                            </p:childTnLst>
                          </p:cTn>
                        </p:par>
                        <p:par>
                          <p:cTn id="143" fill="hold">
                            <p:stCondLst>
                              <p:cond delay="2500"/>
                            </p:stCondLst>
                            <p:childTnLst>
                              <p:par>
                                <p:cTn id="144" presetID="22" presetClass="entr" presetSubtype="1" fill="hold" nodeType="afterEffect">
                                  <p:stCondLst>
                                    <p:cond delay="0"/>
                                  </p:stCondLst>
                                  <p:childTnLst>
                                    <p:set>
                                      <p:cBhvr>
                                        <p:cTn id="145" dur="1" fill="hold">
                                          <p:stCondLst>
                                            <p:cond delay="0"/>
                                          </p:stCondLst>
                                        </p:cTn>
                                        <p:tgtEl>
                                          <p:spTgt spid="6269"/>
                                        </p:tgtEl>
                                        <p:attrNameLst>
                                          <p:attrName>style.visibility</p:attrName>
                                        </p:attrNameLst>
                                      </p:cBhvr>
                                      <p:to>
                                        <p:strVal val="visible"/>
                                      </p:to>
                                    </p:set>
                                    <p:animEffect transition="in" filter="wipe(up)">
                                      <p:cBhvr>
                                        <p:cTn id="146" dur="500"/>
                                        <p:tgtEl>
                                          <p:spTgt spid="6269"/>
                                        </p:tgtEl>
                                      </p:cBhvr>
                                    </p:animEffect>
                                  </p:childTnLst>
                                </p:cTn>
                              </p:par>
                              <p:par>
                                <p:cTn id="147" presetID="22" presetClass="entr" presetSubtype="1" fill="hold" nodeType="withEffect">
                                  <p:stCondLst>
                                    <p:cond delay="0"/>
                                  </p:stCondLst>
                                  <p:childTnLst>
                                    <p:set>
                                      <p:cBhvr>
                                        <p:cTn id="148" dur="1" fill="hold">
                                          <p:stCondLst>
                                            <p:cond delay="0"/>
                                          </p:stCondLst>
                                        </p:cTn>
                                        <p:tgtEl>
                                          <p:spTgt spid="6273"/>
                                        </p:tgtEl>
                                        <p:attrNameLst>
                                          <p:attrName>style.visibility</p:attrName>
                                        </p:attrNameLst>
                                      </p:cBhvr>
                                      <p:to>
                                        <p:strVal val="visible"/>
                                      </p:to>
                                    </p:set>
                                    <p:animEffect transition="in" filter="wipe(up)">
                                      <p:cBhvr>
                                        <p:cTn id="149" dur="500"/>
                                        <p:tgtEl>
                                          <p:spTgt spid="6273"/>
                                        </p:tgtEl>
                                      </p:cBhvr>
                                    </p:animEffect>
                                  </p:childTnLst>
                                </p:cTn>
                              </p:par>
                              <p:par>
                                <p:cTn id="150" presetID="22" presetClass="entr" presetSubtype="1" fill="hold" nodeType="withEffect">
                                  <p:stCondLst>
                                    <p:cond delay="0"/>
                                  </p:stCondLst>
                                  <p:childTnLst>
                                    <p:set>
                                      <p:cBhvr>
                                        <p:cTn id="151" dur="1" fill="hold">
                                          <p:stCondLst>
                                            <p:cond delay="0"/>
                                          </p:stCondLst>
                                        </p:cTn>
                                        <p:tgtEl>
                                          <p:spTgt spid="6271"/>
                                        </p:tgtEl>
                                        <p:attrNameLst>
                                          <p:attrName>style.visibility</p:attrName>
                                        </p:attrNameLst>
                                      </p:cBhvr>
                                      <p:to>
                                        <p:strVal val="visible"/>
                                      </p:to>
                                    </p:set>
                                    <p:animEffect transition="in" filter="wipe(up)">
                                      <p:cBhvr>
                                        <p:cTn id="152" dur="500"/>
                                        <p:tgtEl>
                                          <p:spTgt spid="6271"/>
                                        </p:tgtEl>
                                      </p:cBhvr>
                                    </p:animEffect>
                                  </p:childTnLst>
                                </p:cTn>
                              </p:par>
                              <p:par>
                                <p:cTn id="153" presetID="22" presetClass="entr" presetSubtype="1" fill="hold" nodeType="withEffect">
                                  <p:stCondLst>
                                    <p:cond delay="0"/>
                                  </p:stCondLst>
                                  <p:childTnLst>
                                    <p:set>
                                      <p:cBhvr>
                                        <p:cTn id="154" dur="1" fill="hold">
                                          <p:stCondLst>
                                            <p:cond delay="0"/>
                                          </p:stCondLst>
                                        </p:cTn>
                                        <p:tgtEl>
                                          <p:spTgt spid="6275"/>
                                        </p:tgtEl>
                                        <p:attrNameLst>
                                          <p:attrName>style.visibility</p:attrName>
                                        </p:attrNameLst>
                                      </p:cBhvr>
                                      <p:to>
                                        <p:strVal val="visible"/>
                                      </p:to>
                                    </p:set>
                                    <p:animEffect transition="in" filter="wipe(up)">
                                      <p:cBhvr>
                                        <p:cTn id="155" dur="500"/>
                                        <p:tgtEl>
                                          <p:spTgt spid="6275"/>
                                        </p:tgtEl>
                                      </p:cBhvr>
                                    </p:animEffect>
                                  </p:childTnLst>
                                </p:cTn>
                              </p:par>
                            </p:childTnLst>
                          </p:cTn>
                        </p:par>
                        <p:par>
                          <p:cTn id="156" fill="hold">
                            <p:stCondLst>
                              <p:cond delay="3000"/>
                            </p:stCondLst>
                            <p:childTnLst>
                              <p:par>
                                <p:cTn id="157" presetID="22" presetClass="entr" presetSubtype="1" fill="hold" nodeType="afterEffect">
                                  <p:stCondLst>
                                    <p:cond delay="0"/>
                                  </p:stCondLst>
                                  <p:childTnLst>
                                    <p:set>
                                      <p:cBhvr>
                                        <p:cTn id="158" dur="1" fill="hold">
                                          <p:stCondLst>
                                            <p:cond delay="0"/>
                                          </p:stCondLst>
                                        </p:cTn>
                                        <p:tgtEl>
                                          <p:spTgt spid="6277"/>
                                        </p:tgtEl>
                                        <p:attrNameLst>
                                          <p:attrName>style.visibility</p:attrName>
                                        </p:attrNameLst>
                                      </p:cBhvr>
                                      <p:to>
                                        <p:strVal val="visible"/>
                                      </p:to>
                                    </p:set>
                                    <p:animEffect transition="in" filter="wipe(up)">
                                      <p:cBhvr>
                                        <p:cTn id="159" dur="500"/>
                                        <p:tgtEl>
                                          <p:spTgt spid="6277"/>
                                        </p:tgtEl>
                                      </p:cBhvr>
                                    </p:animEffect>
                                  </p:childTnLst>
                                </p:cTn>
                              </p:par>
                              <p:par>
                                <p:cTn id="160" presetID="22" presetClass="entr" presetSubtype="1" fill="hold" nodeType="withEffect">
                                  <p:stCondLst>
                                    <p:cond delay="0"/>
                                  </p:stCondLst>
                                  <p:childTnLst>
                                    <p:set>
                                      <p:cBhvr>
                                        <p:cTn id="161" dur="1" fill="hold">
                                          <p:stCondLst>
                                            <p:cond delay="0"/>
                                          </p:stCondLst>
                                        </p:cTn>
                                        <p:tgtEl>
                                          <p:spTgt spid="6279"/>
                                        </p:tgtEl>
                                        <p:attrNameLst>
                                          <p:attrName>style.visibility</p:attrName>
                                        </p:attrNameLst>
                                      </p:cBhvr>
                                      <p:to>
                                        <p:strVal val="visible"/>
                                      </p:to>
                                    </p:set>
                                    <p:animEffect transition="in" filter="wipe(up)">
                                      <p:cBhvr>
                                        <p:cTn id="162" dur="500"/>
                                        <p:tgtEl>
                                          <p:spTgt spid="6279"/>
                                        </p:tgtEl>
                                      </p:cBhvr>
                                    </p:animEffect>
                                  </p:childTnLst>
                                </p:cTn>
                              </p:par>
                            </p:childTnLst>
                          </p:cTn>
                        </p:par>
                        <p:par>
                          <p:cTn id="163" fill="hold">
                            <p:stCondLst>
                              <p:cond delay="3500"/>
                            </p:stCondLst>
                            <p:childTnLst>
                              <p:par>
                                <p:cTn id="164" presetID="22" presetClass="entr" presetSubtype="1" fill="hold" nodeType="afterEffect">
                                  <p:stCondLst>
                                    <p:cond delay="0"/>
                                  </p:stCondLst>
                                  <p:childTnLst>
                                    <p:set>
                                      <p:cBhvr>
                                        <p:cTn id="165" dur="1" fill="hold">
                                          <p:stCondLst>
                                            <p:cond delay="0"/>
                                          </p:stCondLst>
                                        </p:cTn>
                                        <p:tgtEl>
                                          <p:spTgt spid="6281"/>
                                        </p:tgtEl>
                                        <p:attrNameLst>
                                          <p:attrName>style.visibility</p:attrName>
                                        </p:attrNameLst>
                                      </p:cBhvr>
                                      <p:to>
                                        <p:strVal val="visible"/>
                                      </p:to>
                                    </p:set>
                                    <p:animEffect transition="in" filter="wipe(up)">
                                      <p:cBhvr>
                                        <p:cTn id="166" dur="500"/>
                                        <p:tgtEl>
                                          <p:spTgt spid="6281"/>
                                        </p:tgtEl>
                                      </p:cBhvr>
                                    </p:animEffect>
                                  </p:childTnLst>
                                </p:cTn>
                              </p:par>
                              <p:par>
                                <p:cTn id="167" presetID="22" presetClass="entr" presetSubtype="1" fill="hold" nodeType="withEffect">
                                  <p:stCondLst>
                                    <p:cond delay="0"/>
                                  </p:stCondLst>
                                  <p:childTnLst>
                                    <p:set>
                                      <p:cBhvr>
                                        <p:cTn id="168" dur="1" fill="hold">
                                          <p:stCondLst>
                                            <p:cond delay="0"/>
                                          </p:stCondLst>
                                        </p:cTn>
                                        <p:tgtEl>
                                          <p:spTgt spid="6283"/>
                                        </p:tgtEl>
                                        <p:attrNameLst>
                                          <p:attrName>style.visibility</p:attrName>
                                        </p:attrNameLst>
                                      </p:cBhvr>
                                      <p:to>
                                        <p:strVal val="visible"/>
                                      </p:to>
                                    </p:set>
                                    <p:animEffect transition="in" filter="wipe(up)">
                                      <p:cBhvr>
                                        <p:cTn id="169" dur="500"/>
                                        <p:tgtEl>
                                          <p:spTgt spid="6283"/>
                                        </p:tgtEl>
                                      </p:cBhvr>
                                    </p:animEffect>
                                  </p:childTnLst>
                                </p:cTn>
                              </p:par>
                            </p:childTnLst>
                          </p:cTn>
                        </p:par>
                        <p:par>
                          <p:cTn id="170" fill="hold">
                            <p:stCondLst>
                              <p:cond delay="4000"/>
                            </p:stCondLst>
                            <p:childTnLst>
                              <p:par>
                                <p:cTn id="171" presetID="22" presetClass="entr" presetSubtype="1" fill="hold" nodeType="afterEffect">
                                  <p:stCondLst>
                                    <p:cond delay="0"/>
                                  </p:stCondLst>
                                  <p:childTnLst>
                                    <p:set>
                                      <p:cBhvr>
                                        <p:cTn id="172" dur="1" fill="hold">
                                          <p:stCondLst>
                                            <p:cond delay="0"/>
                                          </p:stCondLst>
                                        </p:cTn>
                                        <p:tgtEl>
                                          <p:spTgt spid="6285"/>
                                        </p:tgtEl>
                                        <p:attrNameLst>
                                          <p:attrName>style.visibility</p:attrName>
                                        </p:attrNameLst>
                                      </p:cBhvr>
                                      <p:to>
                                        <p:strVal val="visible"/>
                                      </p:to>
                                    </p:set>
                                    <p:animEffect transition="in" filter="wipe(up)">
                                      <p:cBhvr>
                                        <p:cTn id="173" dur="500"/>
                                        <p:tgtEl>
                                          <p:spTgt spid="6285"/>
                                        </p:tgtEl>
                                      </p:cBhvr>
                                    </p:animEffect>
                                  </p:childTnLst>
                                </p:cTn>
                              </p:par>
                              <p:par>
                                <p:cTn id="174" presetID="22" presetClass="entr" presetSubtype="1" fill="hold" nodeType="withEffect">
                                  <p:stCondLst>
                                    <p:cond delay="0"/>
                                  </p:stCondLst>
                                  <p:childTnLst>
                                    <p:set>
                                      <p:cBhvr>
                                        <p:cTn id="175" dur="1" fill="hold">
                                          <p:stCondLst>
                                            <p:cond delay="0"/>
                                          </p:stCondLst>
                                        </p:cTn>
                                        <p:tgtEl>
                                          <p:spTgt spid="6287"/>
                                        </p:tgtEl>
                                        <p:attrNameLst>
                                          <p:attrName>style.visibility</p:attrName>
                                        </p:attrNameLst>
                                      </p:cBhvr>
                                      <p:to>
                                        <p:strVal val="visible"/>
                                      </p:to>
                                    </p:set>
                                    <p:animEffect transition="in" filter="wipe(up)">
                                      <p:cBhvr>
                                        <p:cTn id="176" dur="500"/>
                                        <p:tgtEl>
                                          <p:spTgt spid="6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38036" y="698978"/>
            <a:ext cx="8448916" cy="487160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943832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786489" y="698979"/>
            <a:ext cx="6831553" cy="181237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65780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sz="2400" i="1" dirty="0"/>
              <a:t>“Reports that say that something hasn't happened are always interesting to me, because as we know, there are known knowns; there are things we know we know. We also know there are known unknowns; that is to say we know there are some things we do not know. But there are also unknown unknowns – the ones we don't know we don't know. And if one looks throughout the history of our country and other free countries, it is the latter category that tend to be the difficult ones.”</a:t>
            </a:r>
          </a:p>
          <a:p>
            <a:pPr marL="0" indent="0">
              <a:buNone/>
            </a:pPr>
            <a:endParaRPr lang="en-US" sz="2400" i="1" dirty="0"/>
          </a:p>
          <a:p>
            <a:pPr marL="0" indent="0">
              <a:buNone/>
            </a:pPr>
            <a:r>
              <a:rPr lang="en-US" sz="2000" dirty="0"/>
              <a:t>(Former) United States Secretary of Defense, Donald Rumsfeld, February 12, 2002</a:t>
            </a:r>
          </a:p>
        </p:txBody>
      </p:sp>
    </p:spTree>
    <p:extLst>
      <p:ext uri="{BB962C8B-B14F-4D97-AF65-F5344CB8AC3E}">
        <p14:creationId xmlns:p14="http://schemas.microsoft.com/office/powerpoint/2010/main" val="4094957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hord 93"/>
          <p:cNvSpPr/>
          <p:nvPr/>
        </p:nvSpPr>
        <p:spPr bwMode="auto">
          <a:xfrm>
            <a:off x="3643855" y="2272141"/>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3" name="Chord 92"/>
          <p:cNvSpPr/>
          <p:nvPr/>
        </p:nvSpPr>
        <p:spPr bwMode="auto">
          <a:xfrm>
            <a:off x="914400" y="4516582"/>
            <a:ext cx="1717963" cy="817419"/>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2" name="Chord 91"/>
          <p:cNvSpPr/>
          <p:nvPr/>
        </p:nvSpPr>
        <p:spPr bwMode="auto">
          <a:xfrm>
            <a:off x="180110" y="2244436"/>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 name="Chord 1"/>
          <p:cNvSpPr/>
          <p:nvPr/>
        </p:nvSpPr>
        <p:spPr bwMode="auto">
          <a:xfrm>
            <a:off x="1731820" y="96982"/>
            <a:ext cx="5444836" cy="1482436"/>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30583"/>
            <a:ext cx="1884220" cy="1551774"/>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
        <p:nvSpPr>
          <p:cNvPr id="160" name="Oval 159"/>
          <p:cNvSpPr/>
          <p:nvPr/>
        </p:nvSpPr>
        <p:spPr bwMode="auto">
          <a:xfrm>
            <a:off x="4184073" y="5915910"/>
            <a:ext cx="748145" cy="748196"/>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1" name="TextBox 160"/>
          <p:cNvSpPr txBox="1"/>
          <p:nvPr/>
        </p:nvSpPr>
        <p:spPr>
          <a:xfrm>
            <a:off x="4385755" y="5957613"/>
            <a:ext cx="364182"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Ø</a:t>
            </a:r>
            <a:endParaRPr lang="en-US" dirty="0"/>
          </a:p>
        </p:txBody>
      </p:sp>
      <p:cxnSp>
        <p:nvCxnSpPr>
          <p:cNvPr id="6223" name="Straight Connector 6222"/>
          <p:cNvCxnSpPr/>
          <p:nvPr/>
        </p:nvCxnSpPr>
        <p:spPr bwMode="auto">
          <a:xfrm flipH="1">
            <a:off x="734292" y="678873"/>
            <a:ext cx="2119745" cy="22028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5" name="Straight Connector 6224"/>
          <p:cNvCxnSpPr/>
          <p:nvPr/>
        </p:nvCxnSpPr>
        <p:spPr bwMode="auto">
          <a:xfrm flipH="1">
            <a:off x="734292" y="692727"/>
            <a:ext cx="3269673"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7" name="Straight Connector 6226"/>
          <p:cNvCxnSpPr/>
          <p:nvPr/>
        </p:nvCxnSpPr>
        <p:spPr bwMode="auto">
          <a:xfrm flipH="1">
            <a:off x="762001" y="1330036"/>
            <a:ext cx="2105891"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9" name="Straight Connector 6228"/>
          <p:cNvCxnSpPr/>
          <p:nvPr/>
        </p:nvCxnSpPr>
        <p:spPr bwMode="auto">
          <a:xfrm flipH="1">
            <a:off x="762001" y="1330037"/>
            <a:ext cx="3241964"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1" name="Straight Connector 6230"/>
          <p:cNvCxnSpPr/>
          <p:nvPr/>
        </p:nvCxnSpPr>
        <p:spPr bwMode="auto">
          <a:xfrm flipH="1">
            <a:off x="1427018" y="692727"/>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3" name="Straight Connector 6232"/>
          <p:cNvCxnSpPr/>
          <p:nvPr/>
        </p:nvCxnSpPr>
        <p:spPr bwMode="auto">
          <a:xfrm flipH="1">
            <a:off x="1413164" y="692727"/>
            <a:ext cx="4779818" cy="21613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5" name="Straight Connector 6234"/>
          <p:cNvCxnSpPr/>
          <p:nvPr/>
        </p:nvCxnSpPr>
        <p:spPr bwMode="auto">
          <a:xfrm flipH="1">
            <a:off x="1427018" y="1343891"/>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7" name="Straight Arrow Connector 6236"/>
          <p:cNvCxnSpPr/>
          <p:nvPr/>
        </p:nvCxnSpPr>
        <p:spPr bwMode="auto">
          <a:xfrm flipH="1">
            <a:off x="1427019" y="1330037"/>
            <a:ext cx="4793673" cy="2202873"/>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239" name="Straight Connector 6238"/>
          <p:cNvCxnSpPr/>
          <p:nvPr/>
        </p:nvCxnSpPr>
        <p:spPr bwMode="auto">
          <a:xfrm>
            <a:off x="2854037" y="678874"/>
            <a:ext cx="1343891"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7" name="Straight Connector 96"/>
          <p:cNvCxnSpPr/>
          <p:nvPr/>
        </p:nvCxnSpPr>
        <p:spPr bwMode="auto">
          <a:xfrm>
            <a:off x="4017819" y="692728"/>
            <a:ext cx="180109" cy="28124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9" name="Straight Connector 98"/>
          <p:cNvCxnSpPr/>
          <p:nvPr/>
        </p:nvCxnSpPr>
        <p:spPr bwMode="auto">
          <a:xfrm flipH="1">
            <a:off x="4862945" y="678874"/>
            <a:ext cx="180110"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1" name="Straight Connector 100"/>
          <p:cNvCxnSpPr/>
          <p:nvPr/>
        </p:nvCxnSpPr>
        <p:spPr bwMode="auto">
          <a:xfrm flipH="1">
            <a:off x="4876800" y="1330037"/>
            <a:ext cx="1330036"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3" name="Straight Connector 102"/>
          <p:cNvCxnSpPr/>
          <p:nvPr/>
        </p:nvCxnSpPr>
        <p:spPr bwMode="auto">
          <a:xfrm flipH="1">
            <a:off x="4890656" y="678873"/>
            <a:ext cx="1302327"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5" name="Straight Connector 104"/>
          <p:cNvCxnSpPr/>
          <p:nvPr/>
        </p:nvCxnSpPr>
        <p:spPr bwMode="auto">
          <a:xfrm flipH="1">
            <a:off x="4862945" y="1343891"/>
            <a:ext cx="180110" cy="15240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7" name="Straight Connector 106"/>
          <p:cNvCxnSpPr/>
          <p:nvPr/>
        </p:nvCxnSpPr>
        <p:spPr bwMode="auto">
          <a:xfrm>
            <a:off x="2854036" y="1316182"/>
            <a:ext cx="1357746"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3" name="Straight Connector 162"/>
          <p:cNvCxnSpPr/>
          <p:nvPr/>
        </p:nvCxnSpPr>
        <p:spPr bwMode="auto">
          <a:xfrm>
            <a:off x="4003964" y="1316182"/>
            <a:ext cx="207818"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5" name="Straight Connector 164"/>
          <p:cNvCxnSpPr/>
          <p:nvPr/>
        </p:nvCxnSpPr>
        <p:spPr bwMode="auto">
          <a:xfrm>
            <a:off x="2840182" y="665019"/>
            <a:ext cx="4807527"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7" name="Straight Connector 166"/>
          <p:cNvCxnSpPr/>
          <p:nvPr/>
        </p:nvCxnSpPr>
        <p:spPr bwMode="auto">
          <a:xfrm>
            <a:off x="3990110" y="678874"/>
            <a:ext cx="3643746" cy="28263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9" name="Straight Connector 168"/>
          <p:cNvCxnSpPr/>
          <p:nvPr/>
        </p:nvCxnSpPr>
        <p:spPr bwMode="auto">
          <a:xfrm>
            <a:off x="5029201" y="678874"/>
            <a:ext cx="2618509"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1" name="Straight Connector 170"/>
          <p:cNvCxnSpPr/>
          <p:nvPr/>
        </p:nvCxnSpPr>
        <p:spPr bwMode="auto">
          <a:xfrm>
            <a:off x="6192983" y="651164"/>
            <a:ext cx="1440873"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3" name="Straight Connector 172"/>
          <p:cNvCxnSpPr/>
          <p:nvPr/>
        </p:nvCxnSpPr>
        <p:spPr bwMode="auto">
          <a:xfrm>
            <a:off x="2854037" y="1316182"/>
            <a:ext cx="5444837"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5" name="Straight Connector 174"/>
          <p:cNvCxnSpPr/>
          <p:nvPr/>
        </p:nvCxnSpPr>
        <p:spPr bwMode="auto">
          <a:xfrm>
            <a:off x="3990109" y="1330037"/>
            <a:ext cx="4322618"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7" name="Straight Connector 176"/>
          <p:cNvCxnSpPr/>
          <p:nvPr/>
        </p:nvCxnSpPr>
        <p:spPr bwMode="auto">
          <a:xfrm>
            <a:off x="5043055" y="1330036"/>
            <a:ext cx="3269672" cy="15378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9" name="Straight Connector 178"/>
          <p:cNvCxnSpPr/>
          <p:nvPr/>
        </p:nvCxnSpPr>
        <p:spPr bwMode="auto">
          <a:xfrm>
            <a:off x="6206837" y="1316183"/>
            <a:ext cx="2105891"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1" name="Straight Connector 180"/>
          <p:cNvCxnSpPr/>
          <p:nvPr/>
        </p:nvCxnSpPr>
        <p:spPr bwMode="auto">
          <a:xfrm>
            <a:off x="748146" y="2881745"/>
            <a:ext cx="775855" cy="191192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3" name="Straight Connector 182"/>
          <p:cNvCxnSpPr/>
          <p:nvPr/>
        </p:nvCxnSpPr>
        <p:spPr bwMode="auto">
          <a:xfrm>
            <a:off x="1427019" y="2854036"/>
            <a:ext cx="734291"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5" name="Straight Connector 184"/>
          <p:cNvCxnSpPr/>
          <p:nvPr/>
        </p:nvCxnSpPr>
        <p:spPr bwMode="auto">
          <a:xfrm>
            <a:off x="748146" y="3519055"/>
            <a:ext cx="77585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7" name="Straight Connector 186"/>
          <p:cNvCxnSpPr/>
          <p:nvPr/>
        </p:nvCxnSpPr>
        <p:spPr bwMode="auto">
          <a:xfrm>
            <a:off x="1427019" y="3519055"/>
            <a:ext cx="734291"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9" name="Straight Connector 188"/>
          <p:cNvCxnSpPr/>
          <p:nvPr/>
        </p:nvCxnSpPr>
        <p:spPr bwMode="auto">
          <a:xfrm>
            <a:off x="734292" y="2867891"/>
            <a:ext cx="3477491"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91" name="Straight Connector 190"/>
          <p:cNvCxnSpPr/>
          <p:nvPr/>
        </p:nvCxnSpPr>
        <p:spPr bwMode="auto">
          <a:xfrm>
            <a:off x="1413165" y="2840182"/>
            <a:ext cx="2826327" cy="19812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1" name="Straight Connector 6240"/>
          <p:cNvCxnSpPr/>
          <p:nvPr/>
        </p:nvCxnSpPr>
        <p:spPr bwMode="auto">
          <a:xfrm>
            <a:off x="748146" y="3505200"/>
            <a:ext cx="4128655"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3" name="Straight Connector 6242"/>
          <p:cNvCxnSpPr/>
          <p:nvPr/>
        </p:nvCxnSpPr>
        <p:spPr bwMode="auto">
          <a:xfrm>
            <a:off x="1413165" y="3505200"/>
            <a:ext cx="3463636"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5" name="Straight Connector 6244"/>
          <p:cNvCxnSpPr/>
          <p:nvPr/>
        </p:nvCxnSpPr>
        <p:spPr bwMode="auto">
          <a:xfrm flipH="1">
            <a:off x="1510145" y="3519055"/>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7" name="Straight Connector 6246"/>
          <p:cNvCxnSpPr/>
          <p:nvPr/>
        </p:nvCxnSpPr>
        <p:spPr bwMode="auto">
          <a:xfrm flipH="1">
            <a:off x="1496290" y="2867892"/>
            <a:ext cx="2687782"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9" name="Straight Connector 6248"/>
          <p:cNvCxnSpPr/>
          <p:nvPr/>
        </p:nvCxnSpPr>
        <p:spPr bwMode="auto">
          <a:xfrm flipH="1">
            <a:off x="2161310" y="2867892"/>
            <a:ext cx="2715491"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1" name="Straight Connector 6250"/>
          <p:cNvCxnSpPr/>
          <p:nvPr/>
        </p:nvCxnSpPr>
        <p:spPr bwMode="auto">
          <a:xfrm flipH="1">
            <a:off x="2147456" y="3519055"/>
            <a:ext cx="272934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3" name="Straight Connector 6252"/>
          <p:cNvCxnSpPr/>
          <p:nvPr/>
        </p:nvCxnSpPr>
        <p:spPr bwMode="auto">
          <a:xfrm>
            <a:off x="4184074" y="2867892"/>
            <a:ext cx="2701636"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5" name="Straight Connector 6254"/>
          <p:cNvCxnSpPr/>
          <p:nvPr/>
        </p:nvCxnSpPr>
        <p:spPr bwMode="auto">
          <a:xfrm>
            <a:off x="4862946" y="2854037"/>
            <a:ext cx="2036619" cy="193963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7" name="Straight Connector 6256"/>
          <p:cNvCxnSpPr/>
          <p:nvPr/>
        </p:nvCxnSpPr>
        <p:spPr bwMode="auto">
          <a:xfrm>
            <a:off x="4197928" y="3519055"/>
            <a:ext cx="3338946"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9" name="Straight Connector 6258"/>
          <p:cNvCxnSpPr/>
          <p:nvPr/>
        </p:nvCxnSpPr>
        <p:spPr bwMode="auto">
          <a:xfrm>
            <a:off x="4876800" y="3532909"/>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1" name="Straight Connector 6260"/>
          <p:cNvCxnSpPr/>
          <p:nvPr/>
        </p:nvCxnSpPr>
        <p:spPr bwMode="auto">
          <a:xfrm flipH="1">
            <a:off x="4225637" y="2867891"/>
            <a:ext cx="3408219"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3" name="Straight Connector 6262"/>
          <p:cNvCxnSpPr/>
          <p:nvPr/>
        </p:nvCxnSpPr>
        <p:spPr bwMode="auto">
          <a:xfrm flipH="1">
            <a:off x="4197927" y="3505200"/>
            <a:ext cx="3435928"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5" name="Straight Connector 6264"/>
          <p:cNvCxnSpPr/>
          <p:nvPr/>
        </p:nvCxnSpPr>
        <p:spPr bwMode="auto">
          <a:xfrm flipH="1">
            <a:off x="4862945" y="2867892"/>
            <a:ext cx="3435928"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7" name="Straight Connector 6266"/>
          <p:cNvCxnSpPr/>
          <p:nvPr/>
        </p:nvCxnSpPr>
        <p:spPr bwMode="auto">
          <a:xfrm flipH="1">
            <a:off x="4849091" y="3519055"/>
            <a:ext cx="3463636"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9" name="Straight Connector 6268"/>
          <p:cNvCxnSpPr/>
          <p:nvPr/>
        </p:nvCxnSpPr>
        <p:spPr bwMode="auto">
          <a:xfrm flipH="1">
            <a:off x="6871855" y="2854036"/>
            <a:ext cx="762000"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1" name="Straight Connector 6270"/>
          <p:cNvCxnSpPr/>
          <p:nvPr/>
        </p:nvCxnSpPr>
        <p:spPr bwMode="auto">
          <a:xfrm flipH="1">
            <a:off x="7523018" y="3519055"/>
            <a:ext cx="110837"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3" name="Straight Connector 6272"/>
          <p:cNvCxnSpPr/>
          <p:nvPr/>
        </p:nvCxnSpPr>
        <p:spPr bwMode="auto">
          <a:xfrm flipH="1">
            <a:off x="6871855" y="2867892"/>
            <a:ext cx="1427018"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5" name="Straight Connector 6274"/>
          <p:cNvCxnSpPr/>
          <p:nvPr/>
        </p:nvCxnSpPr>
        <p:spPr bwMode="auto">
          <a:xfrm flipH="1">
            <a:off x="7509164" y="3519055"/>
            <a:ext cx="817418"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7" name="Straight Connector 6276"/>
          <p:cNvCxnSpPr/>
          <p:nvPr/>
        </p:nvCxnSpPr>
        <p:spPr bwMode="auto">
          <a:xfrm>
            <a:off x="1510145" y="4793674"/>
            <a:ext cx="3048000" cy="135774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9" name="Straight Connector 6278"/>
          <p:cNvCxnSpPr/>
          <p:nvPr/>
        </p:nvCxnSpPr>
        <p:spPr bwMode="auto">
          <a:xfrm>
            <a:off x="2147456" y="4807528"/>
            <a:ext cx="2424545"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1" name="Straight Connector 6280"/>
          <p:cNvCxnSpPr/>
          <p:nvPr/>
        </p:nvCxnSpPr>
        <p:spPr bwMode="auto">
          <a:xfrm>
            <a:off x="4211782" y="4807528"/>
            <a:ext cx="360218"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3" name="Straight Connector 6282"/>
          <p:cNvCxnSpPr/>
          <p:nvPr/>
        </p:nvCxnSpPr>
        <p:spPr bwMode="auto">
          <a:xfrm flipH="1">
            <a:off x="4572001" y="4807528"/>
            <a:ext cx="277091"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5" name="Straight Connector 6284"/>
          <p:cNvCxnSpPr/>
          <p:nvPr/>
        </p:nvCxnSpPr>
        <p:spPr bwMode="auto">
          <a:xfrm flipH="1">
            <a:off x="4558146" y="4779819"/>
            <a:ext cx="2327564" cy="13854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7" name="Straight Connector 6286"/>
          <p:cNvCxnSpPr/>
          <p:nvPr/>
        </p:nvCxnSpPr>
        <p:spPr bwMode="auto">
          <a:xfrm flipH="1">
            <a:off x="4558145" y="4779819"/>
            <a:ext cx="2964873" cy="1399309"/>
          </a:xfrm>
          <a:prstGeom prst="line">
            <a:avLst/>
          </a:prstGeom>
          <a:no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7231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2000"/>
                                        <p:tgtEl>
                                          <p:spTgt spid="9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2000"/>
                                        <p:tgtEl>
                                          <p:spTgt spid="9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3" grpId="0" animBg="1"/>
      <p:bldP spid="92"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792760" y="698979"/>
            <a:ext cx="7262371" cy="328685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816261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hord 93"/>
          <p:cNvSpPr/>
          <p:nvPr/>
        </p:nvSpPr>
        <p:spPr bwMode="auto">
          <a:xfrm>
            <a:off x="3643855" y="2272141"/>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3" name="Chord 92"/>
          <p:cNvSpPr/>
          <p:nvPr/>
        </p:nvSpPr>
        <p:spPr bwMode="auto">
          <a:xfrm>
            <a:off x="914400" y="4516582"/>
            <a:ext cx="1717963" cy="817419"/>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2" name="Chord 91"/>
          <p:cNvSpPr/>
          <p:nvPr/>
        </p:nvSpPr>
        <p:spPr bwMode="auto">
          <a:xfrm>
            <a:off x="180110" y="2244436"/>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 name="Chord 1"/>
          <p:cNvSpPr/>
          <p:nvPr/>
        </p:nvSpPr>
        <p:spPr bwMode="auto">
          <a:xfrm>
            <a:off x="1731820" y="96982"/>
            <a:ext cx="5444836" cy="1482436"/>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30583"/>
            <a:ext cx="1884220" cy="1551774"/>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
        <p:nvSpPr>
          <p:cNvPr id="160" name="Oval 159"/>
          <p:cNvSpPr/>
          <p:nvPr/>
        </p:nvSpPr>
        <p:spPr bwMode="auto">
          <a:xfrm>
            <a:off x="4184073" y="5915910"/>
            <a:ext cx="748145" cy="748196"/>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1" name="TextBox 160"/>
          <p:cNvSpPr txBox="1"/>
          <p:nvPr/>
        </p:nvSpPr>
        <p:spPr>
          <a:xfrm>
            <a:off x="4385755" y="5957613"/>
            <a:ext cx="364182"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Ø</a:t>
            </a:r>
            <a:endParaRPr lang="en-US" dirty="0"/>
          </a:p>
        </p:txBody>
      </p:sp>
      <p:cxnSp>
        <p:nvCxnSpPr>
          <p:cNvPr id="6223" name="Straight Connector 6222"/>
          <p:cNvCxnSpPr/>
          <p:nvPr/>
        </p:nvCxnSpPr>
        <p:spPr bwMode="auto">
          <a:xfrm flipH="1">
            <a:off x="734292" y="678873"/>
            <a:ext cx="2119745" cy="22028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5" name="Straight Connector 6224"/>
          <p:cNvCxnSpPr/>
          <p:nvPr/>
        </p:nvCxnSpPr>
        <p:spPr bwMode="auto">
          <a:xfrm flipH="1">
            <a:off x="734292" y="692727"/>
            <a:ext cx="3269673"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7" name="Straight Connector 6226"/>
          <p:cNvCxnSpPr/>
          <p:nvPr/>
        </p:nvCxnSpPr>
        <p:spPr bwMode="auto">
          <a:xfrm flipH="1">
            <a:off x="762001" y="1330036"/>
            <a:ext cx="2105891"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9" name="Straight Connector 6228"/>
          <p:cNvCxnSpPr/>
          <p:nvPr/>
        </p:nvCxnSpPr>
        <p:spPr bwMode="auto">
          <a:xfrm flipH="1">
            <a:off x="762001" y="1330037"/>
            <a:ext cx="3241964"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1" name="Straight Connector 6230"/>
          <p:cNvCxnSpPr/>
          <p:nvPr/>
        </p:nvCxnSpPr>
        <p:spPr bwMode="auto">
          <a:xfrm flipH="1">
            <a:off x="1427018" y="692727"/>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3" name="Straight Connector 6232"/>
          <p:cNvCxnSpPr/>
          <p:nvPr/>
        </p:nvCxnSpPr>
        <p:spPr bwMode="auto">
          <a:xfrm flipH="1">
            <a:off x="1413164" y="692727"/>
            <a:ext cx="4779818" cy="21613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5" name="Straight Connector 6234"/>
          <p:cNvCxnSpPr/>
          <p:nvPr/>
        </p:nvCxnSpPr>
        <p:spPr bwMode="auto">
          <a:xfrm flipH="1">
            <a:off x="1427018" y="1343891"/>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7" name="Straight Arrow Connector 6236"/>
          <p:cNvCxnSpPr/>
          <p:nvPr/>
        </p:nvCxnSpPr>
        <p:spPr bwMode="auto">
          <a:xfrm flipH="1">
            <a:off x="1427019" y="1330037"/>
            <a:ext cx="4793673" cy="2202873"/>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239" name="Straight Connector 6238"/>
          <p:cNvCxnSpPr/>
          <p:nvPr/>
        </p:nvCxnSpPr>
        <p:spPr bwMode="auto">
          <a:xfrm>
            <a:off x="2854037" y="678874"/>
            <a:ext cx="1343891"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7" name="Straight Connector 96"/>
          <p:cNvCxnSpPr/>
          <p:nvPr/>
        </p:nvCxnSpPr>
        <p:spPr bwMode="auto">
          <a:xfrm>
            <a:off x="4017819" y="692728"/>
            <a:ext cx="180109" cy="28124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9" name="Straight Connector 98"/>
          <p:cNvCxnSpPr/>
          <p:nvPr/>
        </p:nvCxnSpPr>
        <p:spPr bwMode="auto">
          <a:xfrm flipH="1">
            <a:off x="4862945" y="678874"/>
            <a:ext cx="180110"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1" name="Straight Connector 100"/>
          <p:cNvCxnSpPr/>
          <p:nvPr/>
        </p:nvCxnSpPr>
        <p:spPr bwMode="auto">
          <a:xfrm flipH="1">
            <a:off x="4876800" y="1330037"/>
            <a:ext cx="1330036"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3" name="Straight Connector 102"/>
          <p:cNvCxnSpPr/>
          <p:nvPr/>
        </p:nvCxnSpPr>
        <p:spPr bwMode="auto">
          <a:xfrm flipH="1">
            <a:off x="4890656" y="678873"/>
            <a:ext cx="1302327"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5" name="Straight Connector 104"/>
          <p:cNvCxnSpPr/>
          <p:nvPr/>
        </p:nvCxnSpPr>
        <p:spPr bwMode="auto">
          <a:xfrm flipH="1">
            <a:off x="4862945" y="1343891"/>
            <a:ext cx="180110" cy="15240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7" name="Straight Connector 106"/>
          <p:cNvCxnSpPr/>
          <p:nvPr/>
        </p:nvCxnSpPr>
        <p:spPr bwMode="auto">
          <a:xfrm>
            <a:off x="2854036" y="1316182"/>
            <a:ext cx="1357746"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3" name="Straight Connector 162"/>
          <p:cNvCxnSpPr/>
          <p:nvPr/>
        </p:nvCxnSpPr>
        <p:spPr bwMode="auto">
          <a:xfrm>
            <a:off x="4003964" y="1316182"/>
            <a:ext cx="207818"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5" name="Straight Connector 164"/>
          <p:cNvCxnSpPr/>
          <p:nvPr/>
        </p:nvCxnSpPr>
        <p:spPr bwMode="auto">
          <a:xfrm>
            <a:off x="2840182" y="665019"/>
            <a:ext cx="4807527"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7" name="Straight Connector 166"/>
          <p:cNvCxnSpPr/>
          <p:nvPr/>
        </p:nvCxnSpPr>
        <p:spPr bwMode="auto">
          <a:xfrm>
            <a:off x="3990110" y="678874"/>
            <a:ext cx="3643746" cy="28263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9" name="Straight Connector 168"/>
          <p:cNvCxnSpPr/>
          <p:nvPr/>
        </p:nvCxnSpPr>
        <p:spPr bwMode="auto">
          <a:xfrm>
            <a:off x="5029201" y="678874"/>
            <a:ext cx="2618509"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1" name="Straight Connector 170"/>
          <p:cNvCxnSpPr/>
          <p:nvPr/>
        </p:nvCxnSpPr>
        <p:spPr bwMode="auto">
          <a:xfrm>
            <a:off x="6192983" y="651164"/>
            <a:ext cx="1440873"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3" name="Straight Connector 172"/>
          <p:cNvCxnSpPr/>
          <p:nvPr/>
        </p:nvCxnSpPr>
        <p:spPr bwMode="auto">
          <a:xfrm>
            <a:off x="2854037" y="1316182"/>
            <a:ext cx="5444837"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5" name="Straight Connector 174"/>
          <p:cNvCxnSpPr/>
          <p:nvPr/>
        </p:nvCxnSpPr>
        <p:spPr bwMode="auto">
          <a:xfrm>
            <a:off x="3990109" y="1330037"/>
            <a:ext cx="4322618"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7" name="Straight Connector 176"/>
          <p:cNvCxnSpPr/>
          <p:nvPr/>
        </p:nvCxnSpPr>
        <p:spPr bwMode="auto">
          <a:xfrm>
            <a:off x="5043055" y="1330036"/>
            <a:ext cx="3269672" cy="15378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9" name="Straight Connector 178"/>
          <p:cNvCxnSpPr/>
          <p:nvPr/>
        </p:nvCxnSpPr>
        <p:spPr bwMode="auto">
          <a:xfrm>
            <a:off x="6206837" y="1316183"/>
            <a:ext cx="2105891"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1" name="Straight Connector 180"/>
          <p:cNvCxnSpPr/>
          <p:nvPr/>
        </p:nvCxnSpPr>
        <p:spPr bwMode="auto">
          <a:xfrm>
            <a:off x="748146" y="2881745"/>
            <a:ext cx="775855" cy="191192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3" name="Straight Connector 182"/>
          <p:cNvCxnSpPr/>
          <p:nvPr/>
        </p:nvCxnSpPr>
        <p:spPr bwMode="auto">
          <a:xfrm>
            <a:off x="1427019" y="2854036"/>
            <a:ext cx="734291"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5" name="Straight Connector 184"/>
          <p:cNvCxnSpPr/>
          <p:nvPr/>
        </p:nvCxnSpPr>
        <p:spPr bwMode="auto">
          <a:xfrm>
            <a:off x="748146" y="3519055"/>
            <a:ext cx="77585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7" name="Straight Connector 186"/>
          <p:cNvCxnSpPr/>
          <p:nvPr/>
        </p:nvCxnSpPr>
        <p:spPr bwMode="auto">
          <a:xfrm>
            <a:off x="1427019" y="3519055"/>
            <a:ext cx="734291"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9" name="Straight Connector 188"/>
          <p:cNvCxnSpPr/>
          <p:nvPr/>
        </p:nvCxnSpPr>
        <p:spPr bwMode="auto">
          <a:xfrm>
            <a:off x="734292" y="2867891"/>
            <a:ext cx="3477491"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91" name="Straight Connector 190"/>
          <p:cNvCxnSpPr/>
          <p:nvPr/>
        </p:nvCxnSpPr>
        <p:spPr bwMode="auto">
          <a:xfrm>
            <a:off x="1413165" y="2840182"/>
            <a:ext cx="2826327" cy="19812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1" name="Straight Connector 6240"/>
          <p:cNvCxnSpPr/>
          <p:nvPr/>
        </p:nvCxnSpPr>
        <p:spPr bwMode="auto">
          <a:xfrm>
            <a:off x="748146" y="3505200"/>
            <a:ext cx="4128655"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3" name="Straight Connector 6242"/>
          <p:cNvCxnSpPr/>
          <p:nvPr/>
        </p:nvCxnSpPr>
        <p:spPr bwMode="auto">
          <a:xfrm>
            <a:off x="1413165" y="3505200"/>
            <a:ext cx="3463636"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5" name="Straight Connector 6244"/>
          <p:cNvCxnSpPr/>
          <p:nvPr/>
        </p:nvCxnSpPr>
        <p:spPr bwMode="auto">
          <a:xfrm flipH="1">
            <a:off x="1510145" y="3519055"/>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7" name="Straight Connector 6246"/>
          <p:cNvCxnSpPr/>
          <p:nvPr/>
        </p:nvCxnSpPr>
        <p:spPr bwMode="auto">
          <a:xfrm flipH="1">
            <a:off x="1510145" y="2867892"/>
            <a:ext cx="2687782"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9" name="Straight Connector 6248"/>
          <p:cNvCxnSpPr/>
          <p:nvPr/>
        </p:nvCxnSpPr>
        <p:spPr bwMode="auto">
          <a:xfrm flipH="1">
            <a:off x="2161310" y="2867892"/>
            <a:ext cx="2715491"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1" name="Straight Connector 6250"/>
          <p:cNvCxnSpPr/>
          <p:nvPr/>
        </p:nvCxnSpPr>
        <p:spPr bwMode="auto">
          <a:xfrm flipH="1">
            <a:off x="2147456" y="3519055"/>
            <a:ext cx="272934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3" name="Straight Connector 6252"/>
          <p:cNvCxnSpPr/>
          <p:nvPr/>
        </p:nvCxnSpPr>
        <p:spPr bwMode="auto">
          <a:xfrm>
            <a:off x="4184074" y="2867892"/>
            <a:ext cx="2701636"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5" name="Straight Connector 6254"/>
          <p:cNvCxnSpPr/>
          <p:nvPr/>
        </p:nvCxnSpPr>
        <p:spPr bwMode="auto">
          <a:xfrm>
            <a:off x="4862946" y="2854037"/>
            <a:ext cx="2036619" cy="193963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7" name="Straight Connector 6256"/>
          <p:cNvCxnSpPr/>
          <p:nvPr/>
        </p:nvCxnSpPr>
        <p:spPr bwMode="auto">
          <a:xfrm>
            <a:off x="4197928" y="3519055"/>
            <a:ext cx="3338946"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9" name="Straight Connector 6258"/>
          <p:cNvCxnSpPr/>
          <p:nvPr/>
        </p:nvCxnSpPr>
        <p:spPr bwMode="auto">
          <a:xfrm>
            <a:off x="4876800" y="3532909"/>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1" name="Straight Connector 6260"/>
          <p:cNvCxnSpPr/>
          <p:nvPr/>
        </p:nvCxnSpPr>
        <p:spPr bwMode="auto">
          <a:xfrm flipH="1">
            <a:off x="4225637" y="2867891"/>
            <a:ext cx="3408219"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3" name="Straight Connector 6262"/>
          <p:cNvCxnSpPr/>
          <p:nvPr/>
        </p:nvCxnSpPr>
        <p:spPr bwMode="auto">
          <a:xfrm flipH="1">
            <a:off x="4197927" y="3505200"/>
            <a:ext cx="3435928"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5" name="Straight Connector 6264"/>
          <p:cNvCxnSpPr/>
          <p:nvPr/>
        </p:nvCxnSpPr>
        <p:spPr bwMode="auto">
          <a:xfrm flipH="1">
            <a:off x="4862945" y="2867892"/>
            <a:ext cx="3435928"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7" name="Straight Connector 6266"/>
          <p:cNvCxnSpPr/>
          <p:nvPr/>
        </p:nvCxnSpPr>
        <p:spPr bwMode="auto">
          <a:xfrm flipH="1">
            <a:off x="4849091" y="3519055"/>
            <a:ext cx="3463636"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9" name="Straight Connector 6268"/>
          <p:cNvCxnSpPr/>
          <p:nvPr/>
        </p:nvCxnSpPr>
        <p:spPr bwMode="auto">
          <a:xfrm flipH="1">
            <a:off x="6871855" y="2854036"/>
            <a:ext cx="762000"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1" name="Straight Connector 6270"/>
          <p:cNvCxnSpPr/>
          <p:nvPr/>
        </p:nvCxnSpPr>
        <p:spPr bwMode="auto">
          <a:xfrm flipH="1">
            <a:off x="7523018" y="3519055"/>
            <a:ext cx="110837"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3" name="Straight Connector 6272"/>
          <p:cNvCxnSpPr/>
          <p:nvPr/>
        </p:nvCxnSpPr>
        <p:spPr bwMode="auto">
          <a:xfrm flipH="1">
            <a:off x="6871855" y="2867892"/>
            <a:ext cx="1427018"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5" name="Straight Connector 6274"/>
          <p:cNvCxnSpPr/>
          <p:nvPr/>
        </p:nvCxnSpPr>
        <p:spPr bwMode="auto">
          <a:xfrm flipH="1">
            <a:off x="7509164" y="3519055"/>
            <a:ext cx="817418"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7" name="Straight Connector 6276"/>
          <p:cNvCxnSpPr/>
          <p:nvPr/>
        </p:nvCxnSpPr>
        <p:spPr bwMode="auto">
          <a:xfrm>
            <a:off x="1510145" y="4793674"/>
            <a:ext cx="3048000" cy="135774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9" name="Straight Connector 6278"/>
          <p:cNvCxnSpPr/>
          <p:nvPr/>
        </p:nvCxnSpPr>
        <p:spPr bwMode="auto">
          <a:xfrm>
            <a:off x="2147456" y="4807528"/>
            <a:ext cx="2424545"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1" name="Straight Connector 6280"/>
          <p:cNvCxnSpPr/>
          <p:nvPr/>
        </p:nvCxnSpPr>
        <p:spPr bwMode="auto">
          <a:xfrm>
            <a:off x="4211782" y="4807528"/>
            <a:ext cx="360218"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3" name="Straight Connector 6282"/>
          <p:cNvCxnSpPr/>
          <p:nvPr/>
        </p:nvCxnSpPr>
        <p:spPr bwMode="auto">
          <a:xfrm flipH="1">
            <a:off x="4572001" y="4807528"/>
            <a:ext cx="277091"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5" name="Straight Connector 6284"/>
          <p:cNvCxnSpPr/>
          <p:nvPr/>
        </p:nvCxnSpPr>
        <p:spPr bwMode="auto">
          <a:xfrm flipH="1">
            <a:off x="4558146" y="4779819"/>
            <a:ext cx="2327564" cy="13854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7" name="Straight Connector 6286"/>
          <p:cNvCxnSpPr/>
          <p:nvPr/>
        </p:nvCxnSpPr>
        <p:spPr bwMode="auto">
          <a:xfrm flipH="1">
            <a:off x="4558145" y="4779819"/>
            <a:ext cx="2964873" cy="1399309"/>
          </a:xfrm>
          <a:prstGeom prst="line">
            <a:avLst/>
          </a:prstGeom>
          <a:no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882222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792760" y="698978"/>
            <a:ext cx="7262371" cy="463846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9381219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hord 101"/>
          <p:cNvSpPr/>
          <p:nvPr/>
        </p:nvSpPr>
        <p:spPr bwMode="auto">
          <a:xfrm rot="10800000">
            <a:off x="1870364" y="96982"/>
            <a:ext cx="5514110" cy="1482436"/>
          </a:xfrm>
          <a:prstGeom prst="chord">
            <a:avLst>
              <a:gd name="adj1" fmla="val 4970204"/>
              <a:gd name="adj2" fmla="val 16519769"/>
            </a:avLst>
          </a:prstGeom>
          <a:solidFill>
            <a:srgbClr val="FFCCCC"/>
          </a:solidFill>
          <a:ln w="127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0" name="Chord 99"/>
          <p:cNvSpPr/>
          <p:nvPr/>
        </p:nvSpPr>
        <p:spPr bwMode="auto">
          <a:xfrm rot="10800000">
            <a:off x="3823855" y="2272144"/>
            <a:ext cx="1676400" cy="1496293"/>
          </a:xfrm>
          <a:prstGeom prst="chord">
            <a:avLst>
              <a:gd name="adj1" fmla="val 4970204"/>
              <a:gd name="adj2" fmla="val 16519769"/>
            </a:avLst>
          </a:prstGeom>
          <a:solidFill>
            <a:srgbClr val="FFCCCC"/>
          </a:solidFill>
          <a:ln w="127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6" name="Chord 95"/>
          <p:cNvSpPr/>
          <p:nvPr/>
        </p:nvSpPr>
        <p:spPr bwMode="auto">
          <a:xfrm rot="10800000">
            <a:off x="318655" y="2230579"/>
            <a:ext cx="1745672" cy="1537856"/>
          </a:xfrm>
          <a:prstGeom prst="chord">
            <a:avLst>
              <a:gd name="adj1" fmla="val 4970204"/>
              <a:gd name="adj2" fmla="val 16519769"/>
            </a:avLst>
          </a:prstGeom>
          <a:solidFill>
            <a:srgbClr val="FFCCCC"/>
          </a:solidFill>
          <a:ln w="127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5" name="Chord 94"/>
          <p:cNvSpPr/>
          <p:nvPr/>
        </p:nvSpPr>
        <p:spPr bwMode="auto">
          <a:xfrm rot="10800000">
            <a:off x="928254" y="4544283"/>
            <a:ext cx="1870363" cy="789717"/>
          </a:xfrm>
          <a:prstGeom prst="chord">
            <a:avLst>
              <a:gd name="adj1" fmla="val 4970204"/>
              <a:gd name="adj2" fmla="val 16519769"/>
            </a:avLst>
          </a:prstGeom>
          <a:solidFill>
            <a:srgbClr val="FFCCCC"/>
          </a:solidFill>
          <a:ln w="127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4" name="Chord 93"/>
          <p:cNvSpPr/>
          <p:nvPr/>
        </p:nvSpPr>
        <p:spPr bwMode="auto">
          <a:xfrm>
            <a:off x="3643855" y="2272141"/>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3" name="Chord 92"/>
          <p:cNvSpPr/>
          <p:nvPr/>
        </p:nvSpPr>
        <p:spPr bwMode="auto">
          <a:xfrm>
            <a:off x="914400" y="4516582"/>
            <a:ext cx="1717963" cy="817419"/>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2" name="Chord 91"/>
          <p:cNvSpPr/>
          <p:nvPr/>
        </p:nvSpPr>
        <p:spPr bwMode="auto">
          <a:xfrm>
            <a:off x="180110" y="2244436"/>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 name="Chord 1"/>
          <p:cNvSpPr/>
          <p:nvPr/>
        </p:nvSpPr>
        <p:spPr bwMode="auto">
          <a:xfrm>
            <a:off x="1731820" y="96982"/>
            <a:ext cx="5444836" cy="1482436"/>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30583"/>
            <a:ext cx="1884220" cy="1551774"/>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
        <p:nvSpPr>
          <p:cNvPr id="160" name="Oval 159"/>
          <p:cNvSpPr/>
          <p:nvPr/>
        </p:nvSpPr>
        <p:spPr bwMode="auto">
          <a:xfrm>
            <a:off x="4184073" y="5915910"/>
            <a:ext cx="748145" cy="748196"/>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1" name="TextBox 160"/>
          <p:cNvSpPr txBox="1"/>
          <p:nvPr/>
        </p:nvSpPr>
        <p:spPr>
          <a:xfrm>
            <a:off x="4385755" y="5957613"/>
            <a:ext cx="364182"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Ø</a:t>
            </a:r>
            <a:endParaRPr lang="en-US" dirty="0"/>
          </a:p>
        </p:txBody>
      </p:sp>
      <p:cxnSp>
        <p:nvCxnSpPr>
          <p:cNvPr id="6223" name="Straight Connector 6222"/>
          <p:cNvCxnSpPr/>
          <p:nvPr/>
        </p:nvCxnSpPr>
        <p:spPr bwMode="auto">
          <a:xfrm flipH="1">
            <a:off x="734292" y="678873"/>
            <a:ext cx="2119745" cy="22028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5" name="Straight Connector 6224"/>
          <p:cNvCxnSpPr/>
          <p:nvPr/>
        </p:nvCxnSpPr>
        <p:spPr bwMode="auto">
          <a:xfrm flipH="1">
            <a:off x="734292" y="692727"/>
            <a:ext cx="3269673"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7" name="Straight Connector 6226"/>
          <p:cNvCxnSpPr/>
          <p:nvPr/>
        </p:nvCxnSpPr>
        <p:spPr bwMode="auto">
          <a:xfrm flipH="1">
            <a:off x="762001" y="1330036"/>
            <a:ext cx="2105891"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9" name="Straight Connector 6228"/>
          <p:cNvCxnSpPr/>
          <p:nvPr/>
        </p:nvCxnSpPr>
        <p:spPr bwMode="auto">
          <a:xfrm flipH="1">
            <a:off x="762001" y="1330037"/>
            <a:ext cx="3241964"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1" name="Straight Connector 6230"/>
          <p:cNvCxnSpPr/>
          <p:nvPr/>
        </p:nvCxnSpPr>
        <p:spPr bwMode="auto">
          <a:xfrm flipH="1">
            <a:off x="1427018" y="692727"/>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3" name="Straight Connector 6232"/>
          <p:cNvCxnSpPr/>
          <p:nvPr/>
        </p:nvCxnSpPr>
        <p:spPr bwMode="auto">
          <a:xfrm flipH="1">
            <a:off x="1413164" y="692727"/>
            <a:ext cx="4779818" cy="21613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5" name="Straight Connector 6234"/>
          <p:cNvCxnSpPr/>
          <p:nvPr/>
        </p:nvCxnSpPr>
        <p:spPr bwMode="auto">
          <a:xfrm flipH="1">
            <a:off x="1427018" y="1343891"/>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7" name="Straight Arrow Connector 6236"/>
          <p:cNvCxnSpPr/>
          <p:nvPr/>
        </p:nvCxnSpPr>
        <p:spPr bwMode="auto">
          <a:xfrm flipH="1">
            <a:off x="1427019" y="1330037"/>
            <a:ext cx="4793673" cy="2202873"/>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239" name="Straight Connector 6238"/>
          <p:cNvCxnSpPr/>
          <p:nvPr/>
        </p:nvCxnSpPr>
        <p:spPr bwMode="auto">
          <a:xfrm>
            <a:off x="2854037" y="678874"/>
            <a:ext cx="1343891"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7" name="Straight Connector 96"/>
          <p:cNvCxnSpPr/>
          <p:nvPr/>
        </p:nvCxnSpPr>
        <p:spPr bwMode="auto">
          <a:xfrm>
            <a:off x="4017819" y="692728"/>
            <a:ext cx="180109" cy="28124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9" name="Straight Connector 98"/>
          <p:cNvCxnSpPr/>
          <p:nvPr/>
        </p:nvCxnSpPr>
        <p:spPr bwMode="auto">
          <a:xfrm flipH="1">
            <a:off x="4862945" y="678874"/>
            <a:ext cx="180110"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1" name="Straight Connector 100"/>
          <p:cNvCxnSpPr/>
          <p:nvPr/>
        </p:nvCxnSpPr>
        <p:spPr bwMode="auto">
          <a:xfrm flipH="1">
            <a:off x="4876800" y="1330037"/>
            <a:ext cx="1330036"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3" name="Straight Connector 102"/>
          <p:cNvCxnSpPr/>
          <p:nvPr/>
        </p:nvCxnSpPr>
        <p:spPr bwMode="auto">
          <a:xfrm flipH="1">
            <a:off x="4890656" y="678873"/>
            <a:ext cx="1302327"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5" name="Straight Connector 104"/>
          <p:cNvCxnSpPr/>
          <p:nvPr/>
        </p:nvCxnSpPr>
        <p:spPr bwMode="auto">
          <a:xfrm flipH="1">
            <a:off x="4862945" y="1343891"/>
            <a:ext cx="180110" cy="15240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7" name="Straight Connector 106"/>
          <p:cNvCxnSpPr/>
          <p:nvPr/>
        </p:nvCxnSpPr>
        <p:spPr bwMode="auto">
          <a:xfrm>
            <a:off x="2854036" y="1316182"/>
            <a:ext cx="1357746"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3" name="Straight Connector 162"/>
          <p:cNvCxnSpPr/>
          <p:nvPr/>
        </p:nvCxnSpPr>
        <p:spPr bwMode="auto">
          <a:xfrm>
            <a:off x="4003964" y="1316182"/>
            <a:ext cx="207818"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5" name="Straight Connector 164"/>
          <p:cNvCxnSpPr/>
          <p:nvPr/>
        </p:nvCxnSpPr>
        <p:spPr bwMode="auto">
          <a:xfrm>
            <a:off x="2840182" y="665019"/>
            <a:ext cx="4807527"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7" name="Straight Connector 166"/>
          <p:cNvCxnSpPr/>
          <p:nvPr/>
        </p:nvCxnSpPr>
        <p:spPr bwMode="auto">
          <a:xfrm>
            <a:off x="3990110" y="678874"/>
            <a:ext cx="3643746" cy="28263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9" name="Straight Connector 168"/>
          <p:cNvCxnSpPr/>
          <p:nvPr/>
        </p:nvCxnSpPr>
        <p:spPr bwMode="auto">
          <a:xfrm>
            <a:off x="5029201" y="678874"/>
            <a:ext cx="2618509"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1" name="Straight Connector 170"/>
          <p:cNvCxnSpPr/>
          <p:nvPr/>
        </p:nvCxnSpPr>
        <p:spPr bwMode="auto">
          <a:xfrm>
            <a:off x="6192983" y="651164"/>
            <a:ext cx="1440873"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3" name="Straight Connector 172"/>
          <p:cNvCxnSpPr/>
          <p:nvPr/>
        </p:nvCxnSpPr>
        <p:spPr bwMode="auto">
          <a:xfrm>
            <a:off x="2854037" y="1316182"/>
            <a:ext cx="5444837"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5" name="Straight Connector 174"/>
          <p:cNvCxnSpPr/>
          <p:nvPr/>
        </p:nvCxnSpPr>
        <p:spPr bwMode="auto">
          <a:xfrm>
            <a:off x="3990109" y="1330037"/>
            <a:ext cx="4322618"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7" name="Straight Connector 176"/>
          <p:cNvCxnSpPr/>
          <p:nvPr/>
        </p:nvCxnSpPr>
        <p:spPr bwMode="auto">
          <a:xfrm>
            <a:off x="5043055" y="1330036"/>
            <a:ext cx="3269672" cy="15378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9" name="Straight Connector 178"/>
          <p:cNvCxnSpPr/>
          <p:nvPr/>
        </p:nvCxnSpPr>
        <p:spPr bwMode="auto">
          <a:xfrm>
            <a:off x="6206837" y="1316183"/>
            <a:ext cx="2105891"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1" name="Straight Connector 180"/>
          <p:cNvCxnSpPr/>
          <p:nvPr/>
        </p:nvCxnSpPr>
        <p:spPr bwMode="auto">
          <a:xfrm>
            <a:off x="748146" y="2881745"/>
            <a:ext cx="775855" cy="191192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3" name="Straight Connector 182"/>
          <p:cNvCxnSpPr/>
          <p:nvPr/>
        </p:nvCxnSpPr>
        <p:spPr bwMode="auto">
          <a:xfrm>
            <a:off x="1427019" y="2854036"/>
            <a:ext cx="734291"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5" name="Straight Connector 184"/>
          <p:cNvCxnSpPr/>
          <p:nvPr/>
        </p:nvCxnSpPr>
        <p:spPr bwMode="auto">
          <a:xfrm>
            <a:off x="748146" y="3519055"/>
            <a:ext cx="77585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7" name="Straight Connector 186"/>
          <p:cNvCxnSpPr/>
          <p:nvPr/>
        </p:nvCxnSpPr>
        <p:spPr bwMode="auto">
          <a:xfrm>
            <a:off x="1427019" y="3519055"/>
            <a:ext cx="734291"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9" name="Straight Connector 188"/>
          <p:cNvCxnSpPr/>
          <p:nvPr/>
        </p:nvCxnSpPr>
        <p:spPr bwMode="auto">
          <a:xfrm>
            <a:off x="734292" y="2867891"/>
            <a:ext cx="3477491"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91" name="Straight Connector 190"/>
          <p:cNvCxnSpPr/>
          <p:nvPr/>
        </p:nvCxnSpPr>
        <p:spPr bwMode="auto">
          <a:xfrm>
            <a:off x="1413165" y="2840182"/>
            <a:ext cx="2826327" cy="19812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1" name="Straight Connector 6240"/>
          <p:cNvCxnSpPr/>
          <p:nvPr/>
        </p:nvCxnSpPr>
        <p:spPr bwMode="auto">
          <a:xfrm>
            <a:off x="748146" y="3505200"/>
            <a:ext cx="4128655"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3" name="Straight Connector 6242"/>
          <p:cNvCxnSpPr/>
          <p:nvPr/>
        </p:nvCxnSpPr>
        <p:spPr bwMode="auto">
          <a:xfrm>
            <a:off x="1413165" y="3505200"/>
            <a:ext cx="3463636"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5" name="Straight Connector 6244"/>
          <p:cNvCxnSpPr/>
          <p:nvPr/>
        </p:nvCxnSpPr>
        <p:spPr bwMode="auto">
          <a:xfrm flipH="1">
            <a:off x="1510145" y="3519055"/>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7" name="Straight Connector 6246"/>
          <p:cNvCxnSpPr/>
          <p:nvPr/>
        </p:nvCxnSpPr>
        <p:spPr bwMode="auto">
          <a:xfrm flipH="1">
            <a:off x="1510145" y="2867892"/>
            <a:ext cx="2687782"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9" name="Straight Connector 6248"/>
          <p:cNvCxnSpPr/>
          <p:nvPr/>
        </p:nvCxnSpPr>
        <p:spPr bwMode="auto">
          <a:xfrm flipH="1">
            <a:off x="2161310" y="2867892"/>
            <a:ext cx="2715491"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1" name="Straight Connector 6250"/>
          <p:cNvCxnSpPr/>
          <p:nvPr/>
        </p:nvCxnSpPr>
        <p:spPr bwMode="auto">
          <a:xfrm flipH="1">
            <a:off x="2147456" y="3519055"/>
            <a:ext cx="272934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3" name="Straight Connector 6252"/>
          <p:cNvCxnSpPr/>
          <p:nvPr/>
        </p:nvCxnSpPr>
        <p:spPr bwMode="auto">
          <a:xfrm>
            <a:off x="4184074" y="2867892"/>
            <a:ext cx="2701636"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5" name="Straight Connector 6254"/>
          <p:cNvCxnSpPr/>
          <p:nvPr/>
        </p:nvCxnSpPr>
        <p:spPr bwMode="auto">
          <a:xfrm>
            <a:off x="4862946" y="2854037"/>
            <a:ext cx="2036619" cy="193963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7" name="Straight Connector 6256"/>
          <p:cNvCxnSpPr/>
          <p:nvPr/>
        </p:nvCxnSpPr>
        <p:spPr bwMode="auto">
          <a:xfrm>
            <a:off x="4197928" y="3519055"/>
            <a:ext cx="3338946"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9" name="Straight Connector 6258"/>
          <p:cNvCxnSpPr/>
          <p:nvPr/>
        </p:nvCxnSpPr>
        <p:spPr bwMode="auto">
          <a:xfrm>
            <a:off x="4876800" y="3532909"/>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1" name="Straight Connector 6260"/>
          <p:cNvCxnSpPr/>
          <p:nvPr/>
        </p:nvCxnSpPr>
        <p:spPr bwMode="auto">
          <a:xfrm flipH="1">
            <a:off x="4225637" y="2867891"/>
            <a:ext cx="3408219"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3" name="Straight Connector 6262"/>
          <p:cNvCxnSpPr/>
          <p:nvPr/>
        </p:nvCxnSpPr>
        <p:spPr bwMode="auto">
          <a:xfrm flipH="1">
            <a:off x="4197927" y="3505200"/>
            <a:ext cx="3435928"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5" name="Straight Connector 6264"/>
          <p:cNvCxnSpPr/>
          <p:nvPr/>
        </p:nvCxnSpPr>
        <p:spPr bwMode="auto">
          <a:xfrm flipH="1">
            <a:off x="4862945" y="2867892"/>
            <a:ext cx="3435928"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7" name="Straight Connector 6266"/>
          <p:cNvCxnSpPr/>
          <p:nvPr/>
        </p:nvCxnSpPr>
        <p:spPr bwMode="auto">
          <a:xfrm flipH="1">
            <a:off x="4849091" y="3519055"/>
            <a:ext cx="3463636"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9" name="Straight Connector 6268"/>
          <p:cNvCxnSpPr/>
          <p:nvPr/>
        </p:nvCxnSpPr>
        <p:spPr bwMode="auto">
          <a:xfrm flipH="1">
            <a:off x="6871855" y="2854036"/>
            <a:ext cx="762000"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1" name="Straight Connector 6270"/>
          <p:cNvCxnSpPr/>
          <p:nvPr/>
        </p:nvCxnSpPr>
        <p:spPr bwMode="auto">
          <a:xfrm flipH="1">
            <a:off x="7523018" y="3519055"/>
            <a:ext cx="110837"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3" name="Straight Connector 6272"/>
          <p:cNvCxnSpPr/>
          <p:nvPr/>
        </p:nvCxnSpPr>
        <p:spPr bwMode="auto">
          <a:xfrm flipH="1">
            <a:off x="6871855" y="2867892"/>
            <a:ext cx="1427018"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5" name="Straight Connector 6274"/>
          <p:cNvCxnSpPr/>
          <p:nvPr/>
        </p:nvCxnSpPr>
        <p:spPr bwMode="auto">
          <a:xfrm flipH="1">
            <a:off x="7509164" y="3519055"/>
            <a:ext cx="817418"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7" name="Straight Connector 6276"/>
          <p:cNvCxnSpPr/>
          <p:nvPr/>
        </p:nvCxnSpPr>
        <p:spPr bwMode="auto">
          <a:xfrm>
            <a:off x="1510145" y="4793674"/>
            <a:ext cx="3048000" cy="135774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9" name="Straight Connector 6278"/>
          <p:cNvCxnSpPr/>
          <p:nvPr/>
        </p:nvCxnSpPr>
        <p:spPr bwMode="auto">
          <a:xfrm>
            <a:off x="2147456" y="4807528"/>
            <a:ext cx="2424545"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1" name="Straight Connector 6280"/>
          <p:cNvCxnSpPr/>
          <p:nvPr/>
        </p:nvCxnSpPr>
        <p:spPr bwMode="auto">
          <a:xfrm>
            <a:off x="4211782" y="4807528"/>
            <a:ext cx="360218"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3" name="Straight Connector 6282"/>
          <p:cNvCxnSpPr/>
          <p:nvPr/>
        </p:nvCxnSpPr>
        <p:spPr bwMode="auto">
          <a:xfrm flipH="1">
            <a:off x="4572001" y="4807528"/>
            <a:ext cx="277091"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5" name="Straight Connector 6284"/>
          <p:cNvCxnSpPr/>
          <p:nvPr/>
        </p:nvCxnSpPr>
        <p:spPr bwMode="auto">
          <a:xfrm flipH="1">
            <a:off x="4558146" y="4779819"/>
            <a:ext cx="2327564" cy="13854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7" name="Straight Connector 6286"/>
          <p:cNvCxnSpPr/>
          <p:nvPr/>
        </p:nvCxnSpPr>
        <p:spPr bwMode="auto">
          <a:xfrm flipH="1">
            <a:off x="4558145" y="4779819"/>
            <a:ext cx="2964873" cy="1399309"/>
          </a:xfrm>
          <a:prstGeom prst="line">
            <a:avLst/>
          </a:prstGeom>
          <a:no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337757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0" grpId="0" animBg="1"/>
      <p:bldP spid="96" grpId="0" animBg="1"/>
      <p:bldP spid="9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792760" y="698978"/>
            <a:ext cx="7262371" cy="463846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5063306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796329" y="698978"/>
            <a:ext cx="7255230" cy="540110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192513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hord 101"/>
          <p:cNvSpPr/>
          <p:nvPr/>
        </p:nvSpPr>
        <p:spPr bwMode="auto">
          <a:xfrm rot="10800000">
            <a:off x="1870364" y="96982"/>
            <a:ext cx="5514110" cy="1482436"/>
          </a:xfrm>
          <a:prstGeom prst="chord">
            <a:avLst>
              <a:gd name="adj1" fmla="val 4970204"/>
              <a:gd name="adj2" fmla="val 16519769"/>
            </a:avLst>
          </a:prstGeom>
          <a:solidFill>
            <a:srgbClr val="FFCCCC"/>
          </a:solidFill>
          <a:ln w="127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0" name="Chord 99"/>
          <p:cNvSpPr/>
          <p:nvPr/>
        </p:nvSpPr>
        <p:spPr bwMode="auto">
          <a:xfrm rot="10800000">
            <a:off x="3823855" y="2272144"/>
            <a:ext cx="1676400" cy="1496293"/>
          </a:xfrm>
          <a:prstGeom prst="chord">
            <a:avLst>
              <a:gd name="adj1" fmla="val 4970204"/>
              <a:gd name="adj2" fmla="val 16519769"/>
            </a:avLst>
          </a:prstGeom>
          <a:solidFill>
            <a:srgbClr val="FFCCCC"/>
          </a:solidFill>
          <a:ln w="127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6" name="Chord 95"/>
          <p:cNvSpPr/>
          <p:nvPr/>
        </p:nvSpPr>
        <p:spPr bwMode="auto">
          <a:xfrm rot="10800000">
            <a:off x="318655" y="2230579"/>
            <a:ext cx="1745672" cy="1537856"/>
          </a:xfrm>
          <a:prstGeom prst="chord">
            <a:avLst>
              <a:gd name="adj1" fmla="val 4970204"/>
              <a:gd name="adj2" fmla="val 16519769"/>
            </a:avLst>
          </a:prstGeom>
          <a:solidFill>
            <a:srgbClr val="FFCCCC"/>
          </a:solidFill>
          <a:ln w="127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5" name="Chord 94"/>
          <p:cNvSpPr/>
          <p:nvPr/>
        </p:nvSpPr>
        <p:spPr bwMode="auto">
          <a:xfrm rot="10800000">
            <a:off x="928254" y="4544283"/>
            <a:ext cx="1870363" cy="789717"/>
          </a:xfrm>
          <a:prstGeom prst="chord">
            <a:avLst>
              <a:gd name="adj1" fmla="val 4970204"/>
              <a:gd name="adj2" fmla="val 16519769"/>
            </a:avLst>
          </a:prstGeom>
          <a:solidFill>
            <a:srgbClr val="FFCCCC"/>
          </a:solidFill>
          <a:ln w="127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4" name="Chord 93"/>
          <p:cNvSpPr/>
          <p:nvPr/>
        </p:nvSpPr>
        <p:spPr bwMode="auto">
          <a:xfrm>
            <a:off x="3643855" y="2272141"/>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3" name="Chord 92"/>
          <p:cNvSpPr/>
          <p:nvPr/>
        </p:nvSpPr>
        <p:spPr bwMode="auto">
          <a:xfrm>
            <a:off x="914400" y="4516582"/>
            <a:ext cx="1717963" cy="817419"/>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2" name="Chord 91"/>
          <p:cNvSpPr/>
          <p:nvPr/>
        </p:nvSpPr>
        <p:spPr bwMode="auto">
          <a:xfrm>
            <a:off x="180110" y="2244436"/>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 name="Chord 1"/>
          <p:cNvSpPr/>
          <p:nvPr/>
        </p:nvSpPr>
        <p:spPr bwMode="auto">
          <a:xfrm>
            <a:off x="1731820" y="96982"/>
            <a:ext cx="5444836" cy="1482436"/>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30583"/>
            <a:ext cx="1884220" cy="1551774"/>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
        <p:nvSpPr>
          <p:cNvPr id="160" name="Oval 159"/>
          <p:cNvSpPr/>
          <p:nvPr/>
        </p:nvSpPr>
        <p:spPr bwMode="auto">
          <a:xfrm>
            <a:off x="4184073" y="5915910"/>
            <a:ext cx="748145" cy="748196"/>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1" name="TextBox 160"/>
          <p:cNvSpPr txBox="1"/>
          <p:nvPr/>
        </p:nvSpPr>
        <p:spPr>
          <a:xfrm>
            <a:off x="4385755" y="5957613"/>
            <a:ext cx="364182"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Ø</a:t>
            </a:r>
            <a:endParaRPr lang="en-US" dirty="0"/>
          </a:p>
        </p:txBody>
      </p:sp>
      <p:cxnSp>
        <p:nvCxnSpPr>
          <p:cNvPr id="6223" name="Straight Connector 6222"/>
          <p:cNvCxnSpPr/>
          <p:nvPr/>
        </p:nvCxnSpPr>
        <p:spPr bwMode="auto">
          <a:xfrm flipH="1">
            <a:off x="734292" y="678873"/>
            <a:ext cx="2119745" cy="22028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5" name="Straight Connector 6224"/>
          <p:cNvCxnSpPr/>
          <p:nvPr/>
        </p:nvCxnSpPr>
        <p:spPr bwMode="auto">
          <a:xfrm flipH="1">
            <a:off x="734292" y="692727"/>
            <a:ext cx="3269673"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7" name="Straight Connector 6226"/>
          <p:cNvCxnSpPr/>
          <p:nvPr/>
        </p:nvCxnSpPr>
        <p:spPr bwMode="auto">
          <a:xfrm flipH="1">
            <a:off x="762001" y="1330036"/>
            <a:ext cx="2105891"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9" name="Straight Connector 6228"/>
          <p:cNvCxnSpPr/>
          <p:nvPr/>
        </p:nvCxnSpPr>
        <p:spPr bwMode="auto">
          <a:xfrm flipH="1">
            <a:off x="762001" y="1330037"/>
            <a:ext cx="3241964"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1" name="Straight Connector 6230"/>
          <p:cNvCxnSpPr/>
          <p:nvPr/>
        </p:nvCxnSpPr>
        <p:spPr bwMode="auto">
          <a:xfrm flipH="1">
            <a:off x="1427018" y="692727"/>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3" name="Straight Connector 6232"/>
          <p:cNvCxnSpPr/>
          <p:nvPr/>
        </p:nvCxnSpPr>
        <p:spPr bwMode="auto">
          <a:xfrm flipH="1">
            <a:off x="1413164" y="692727"/>
            <a:ext cx="4779818" cy="21613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5" name="Straight Connector 6234"/>
          <p:cNvCxnSpPr/>
          <p:nvPr/>
        </p:nvCxnSpPr>
        <p:spPr bwMode="auto">
          <a:xfrm flipH="1">
            <a:off x="1427018" y="1343891"/>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7" name="Straight Arrow Connector 6236"/>
          <p:cNvCxnSpPr/>
          <p:nvPr/>
        </p:nvCxnSpPr>
        <p:spPr bwMode="auto">
          <a:xfrm flipH="1">
            <a:off x="1427019" y="1330037"/>
            <a:ext cx="4793673" cy="2202873"/>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239" name="Straight Connector 6238"/>
          <p:cNvCxnSpPr/>
          <p:nvPr/>
        </p:nvCxnSpPr>
        <p:spPr bwMode="auto">
          <a:xfrm>
            <a:off x="2854037" y="678874"/>
            <a:ext cx="1343891"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7" name="Straight Connector 96"/>
          <p:cNvCxnSpPr/>
          <p:nvPr/>
        </p:nvCxnSpPr>
        <p:spPr bwMode="auto">
          <a:xfrm>
            <a:off x="4017819" y="692728"/>
            <a:ext cx="180109" cy="28124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9" name="Straight Connector 98"/>
          <p:cNvCxnSpPr/>
          <p:nvPr/>
        </p:nvCxnSpPr>
        <p:spPr bwMode="auto">
          <a:xfrm flipH="1">
            <a:off x="4862945" y="678874"/>
            <a:ext cx="180110"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1" name="Straight Connector 100"/>
          <p:cNvCxnSpPr/>
          <p:nvPr/>
        </p:nvCxnSpPr>
        <p:spPr bwMode="auto">
          <a:xfrm flipH="1">
            <a:off x="4876800" y="1330037"/>
            <a:ext cx="1330036"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3" name="Straight Connector 102"/>
          <p:cNvCxnSpPr/>
          <p:nvPr/>
        </p:nvCxnSpPr>
        <p:spPr bwMode="auto">
          <a:xfrm flipH="1">
            <a:off x="4890656" y="678873"/>
            <a:ext cx="1302327"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5" name="Straight Connector 104"/>
          <p:cNvCxnSpPr/>
          <p:nvPr/>
        </p:nvCxnSpPr>
        <p:spPr bwMode="auto">
          <a:xfrm flipH="1">
            <a:off x="4862945" y="1343891"/>
            <a:ext cx="180110" cy="15240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7" name="Straight Connector 106"/>
          <p:cNvCxnSpPr/>
          <p:nvPr/>
        </p:nvCxnSpPr>
        <p:spPr bwMode="auto">
          <a:xfrm>
            <a:off x="2854036" y="1316182"/>
            <a:ext cx="1357746"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3" name="Straight Connector 162"/>
          <p:cNvCxnSpPr/>
          <p:nvPr/>
        </p:nvCxnSpPr>
        <p:spPr bwMode="auto">
          <a:xfrm>
            <a:off x="4003964" y="1316182"/>
            <a:ext cx="207818"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5" name="Straight Connector 164"/>
          <p:cNvCxnSpPr/>
          <p:nvPr/>
        </p:nvCxnSpPr>
        <p:spPr bwMode="auto">
          <a:xfrm>
            <a:off x="2840182" y="665019"/>
            <a:ext cx="4807527"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7" name="Straight Connector 166"/>
          <p:cNvCxnSpPr/>
          <p:nvPr/>
        </p:nvCxnSpPr>
        <p:spPr bwMode="auto">
          <a:xfrm>
            <a:off x="3990110" y="678874"/>
            <a:ext cx="3643746" cy="28263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9" name="Straight Connector 168"/>
          <p:cNvCxnSpPr/>
          <p:nvPr/>
        </p:nvCxnSpPr>
        <p:spPr bwMode="auto">
          <a:xfrm>
            <a:off x="5029201" y="678874"/>
            <a:ext cx="2618509"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1" name="Straight Connector 170"/>
          <p:cNvCxnSpPr/>
          <p:nvPr/>
        </p:nvCxnSpPr>
        <p:spPr bwMode="auto">
          <a:xfrm>
            <a:off x="6192983" y="651164"/>
            <a:ext cx="1440873"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3" name="Straight Connector 172"/>
          <p:cNvCxnSpPr/>
          <p:nvPr/>
        </p:nvCxnSpPr>
        <p:spPr bwMode="auto">
          <a:xfrm>
            <a:off x="2854037" y="1316182"/>
            <a:ext cx="5444837"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5" name="Straight Connector 174"/>
          <p:cNvCxnSpPr/>
          <p:nvPr/>
        </p:nvCxnSpPr>
        <p:spPr bwMode="auto">
          <a:xfrm>
            <a:off x="3990109" y="1330037"/>
            <a:ext cx="4322618"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7" name="Straight Connector 176"/>
          <p:cNvCxnSpPr/>
          <p:nvPr/>
        </p:nvCxnSpPr>
        <p:spPr bwMode="auto">
          <a:xfrm>
            <a:off x="5043055" y="1330036"/>
            <a:ext cx="3269672" cy="15378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9" name="Straight Connector 178"/>
          <p:cNvCxnSpPr/>
          <p:nvPr/>
        </p:nvCxnSpPr>
        <p:spPr bwMode="auto">
          <a:xfrm>
            <a:off x="6206837" y="1316183"/>
            <a:ext cx="2105891"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1" name="Straight Connector 180"/>
          <p:cNvCxnSpPr/>
          <p:nvPr/>
        </p:nvCxnSpPr>
        <p:spPr bwMode="auto">
          <a:xfrm>
            <a:off x="748146" y="2881745"/>
            <a:ext cx="775855" cy="191192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3" name="Straight Connector 182"/>
          <p:cNvCxnSpPr/>
          <p:nvPr/>
        </p:nvCxnSpPr>
        <p:spPr bwMode="auto">
          <a:xfrm>
            <a:off x="1427019" y="2854036"/>
            <a:ext cx="734291"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5" name="Straight Connector 184"/>
          <p:cNvCxnSpPr/>
          <p:nvPr/>
        </p:nvCxnSpPr>
        <p:spPr bwMode="auto">
          <a:xfrm>
            <a:off x="748146" y="3519055"/>
            <a:ext cx="77585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7" name="Straight Connector 186"/>
          <p:cNvCxnSpPr/>
          <p:nvPr/>
        </p:nvCxnSpPr>
        <p:spPr bwMode="auto">
          <a:xfrm>
            <a:off x="1427019" y="3519055"/>
            <a:ext cx="734291"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9" name="Straight Connector 188"/>
          <p:cNvCxnSpPr/>
          <p:nvPr/>
        </p:nvCxnSpPr>
        <p:spPr bwMode="auto">
          <a:xfrm>
            <a:off x="734292" y="2867891"/>
            <a:ext cx="3477491"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91" name="Straight Connector 190"/>
          <p:cNvCxnSpPr/>
          <p:nvPr/>
        </p:nvCxnSpPr>
        <p:spPr bwMode="auto">
          <a:xfrm>
            <a:off x="1413165" y="2840182"/>
            <a:ext cx="2826327" cy="19812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1" name="Straight Connector 6240"/>
          <p:cNvCxnSpPr/>
          <p:nvPr/>
        </p:nvCxnSpPr>
        <p:spPr bwMode="auto">
          <a:xfrm>
            <a:off x="748146" y="3505200"/>
            <a:ext cx="4128655"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3" name="Straight Connector 6242"/>
          <p:cNvCxnSpPr/>
          <p:nvPr/>
        </p:nvCxnSpPr>
        <p:spPr bwMode="auto">
          <a:xfrm>
            <a:off x="1413165" y="3505200"/>
            <a:ext cx="3463636"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5" name="Straight Connector 6244"/>
          <p:cNvCxnSpPr/>
          <p:nvPr/>
        </p:nvCxnSpPr>
        <p:spPr bwMode="auto">
          <a:xfrm flipH="1">
            <a:off x="1510145" y="3519055"/>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7" name="Straight Connector 6246"/>
          <p:cNvCxnSpPr/>
          <p:nvPr/>
        </p:nvCxnSpPr>
        <p:spPr bwMode="auto">
          <a:xfrm flipH="1">
            <a:off x="1510145" y="2867892"/>
            <a:ext cx="2687782"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9" name="Straight Connector 6248"/>
          <p:cNvCxnSpPr/>
          <p:nvPr/>
        </p:nvCxnSpPr>
        <p:spPr bwMode="auto">
          <a:xfrm flipH="1">
            <a:off x="2161310" y="2867892"/>
            <a:ext cx="2715491"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1" name="Straight Connector 6250"/>
          <p:cNvCxnSpPr/>
          <p:nvPr/>
        </p:nvCxnSpPr>
        <p:spPr bwMode="auto">
          <a:xfrm flipH="1">
            <a:off x="2147456" y="3519055"/>
            <a:ext cx="272934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3" name="Straight Connector 6252"/>
          <p:cNvCxnSpPr/>
          <p:nvPr/>
        </p:nvCxnSpPr>
        <p:spPr bwMode="auto">
          <a:xfrm>
            <a:off x="4184074" y="2867892"/>
            <a:ext cx="2701636"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5" name="Straight Connector 6254"/>
          <p:cNvCxnSpPr/>
          <p:nvPr/>
        </p:nvCxnSpPr>
        <p:spPr bwMode="auto">
          <a:xfrm>
            <a:off x="4862946" y="2854037"/>
            <a:ext cx="2036619" cy="193963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7" name="Straight Connector 6256"/>
          <p:cNvCxnSpPr/>
          <p:nvPr/>
        </p:nvCxnSpPr>
        <p:spPr bwMode="auto">
          <a:xfrm>
            <a:off x="4197928" y="3519055"/>
            <a:ext cx="3338946"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9" name="Straight Connector 6258"/>
          <p:cNvCxnSpPr/>
          <p:nvPr/>
        </p:nvCxnSpPr>
        <p:spPr bwMode="auto">
          <a:xfrm>
            <a:off x="4876800" y="3532909"/>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1" name="Straight Connector 6260"/>
          <p:cNvCxnSpPr/>
          <p:nvPr/>
        </p:nvCxnSpPr>
        <p:spPr bwMode="auto">
          <a:xfrm flipH="1">
            <a:off x="4225637" y="2867891"/>
            <a:ext cx="3408219"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3" name="Straight Connector 6262"/>
          <p:cNvCxnSpPr/>
          <p:nvPr/>
        </p:nvCxnSpPr>
        <p:spPr bwMode="auto">
          <a:xfrm flipH="1">
            <a:off x="4197927" y="3505200"/>
            <a:ext cx="3435928"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5" name="Straight Connector 6264"/>
          <p:cNvCxnSpPr/>
          <p:nvPr/>
        </p:nvCxnSpPr>
        <p:spPr bwMode="auto">
          <a:xfrm flipH="1">
            <a:off x="4862945" y="2867892"/>
            <a:ext cx="3435928"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7" name="Straight Connector 6266"/>
          <p:cNvCxnSpPr/>
          <p:nvPr/>
        </p:nvCxnSpPr>
        <p:spPr bwMode="auto">
          <a:xfrm flipH="1">
            <a:off x="4849091" y="3519055"/>
            <a:ext cx="3463636"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9" name="Straight Connector 6268"/>
          <p:cNvCxnSpPr/>
          <p:nvPr/>
        </p:nvCxnSpPr>
        <p:spPr bwMode="auto">
          <a:xfrm flipH="1">
            <a:off x="6871855" y="2854036"/>
            <a:ext cx="762000"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1" name="Straight Connector 6270"/>
          <p:cNvCxnSpPr/>
          <p:nvPr/>
        </p:nvCxnSpPr>
        <p:spPr bwMode="auto">
          <a:xfrm flipH="1">
            <a:off x="7523018" y="3519055"/>
            <a:ext cx="110837"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3" name="Straight Connector 6272"/>
          <p:cNvCxnSpPr/>
          <p:nvPr/>
        </p:nvCxnSpPr>
        <p:spPr bwMode="auto">
          <a:xfrm flipH="1">
            <a:off x="6871855" y="2867892"/>
            <a:ext cx="1427018"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5" name="Straight Connector 6274"/>
          <p:cNvCxnSpPr/>
          <p:nvPr/>
        </p:nvCxnSpPr>
        <p:spPr bwMode="auto">
          <a:xfrm flipH="1">
            <a:off x="7509164" y="3519055"/>
            <a:ext cx="817418"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7" name="Straight Connector 6276"/>
          <p:cNvCxnSpPr/>
          <p:nvPr/>
        </p:nvCxnSpPr>
        <p:spPr bwMode="auto">
          <a:xfrm>
            <a:off x="1510145" y="4793674"/>
            <a:ext cx="3048000" cy="135774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9" name="Straight Connector 6278"/>
          <p:cNvCxnSpPr/>
          <p:nvPr/>
        </p:nvCxnSpPr>
        <p:spPr bwMode="auto">
          <a:xfrm>
            <a:off x="2147456" y="4807528"/>
            <a:ext cx="2424545"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1" name="Straight Connector 6280"/>
          <p:cNvCxnSpPr/>
          <p:nvPr/>
        </p:nvCxnSpPr>
        <p:spPr bwMode="auto">
          <a:xfrm>
            <a:off x="4211782" y="4807528"/>
            <a:ext cx="360218"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3" name="Straight Connector 6282"/>
          <p:cNvCxnSpPr/>
          <p:nvPr/>
        </p:nvCxnSpPr>
        <p:spPr bwMode="auto">
          <a:xfrm flipH="1">
            <a:off x="4572001" y="4807528"/>
            <a:ext cx="277091"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5" name="Straight Connector 6284"/>
          <p:cNvCxnSpPr/>
          <p:nvPr/>
        </p:nvCxnSpPr>
        <p:spPr bwMode="auto">
          <a:xfrm flipH="1">
            <a:off x="4558146" y="4779819"/>
            <a:ext cx="2327564" cy="13854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7" name="Straight Connector 6286"/>
          <p:cNvCxnSpPr/>
          <p:nvPr/>
        </p:nvCxnSpPr>
        <p:spPr bwMode="auto">
          <a:xfrm flipH="1">
            <a:off x="4558145" y="4779819"/>
            <a:ext cx="2964873" cy="1399309"/>
          </a:xfrm>
          <a:prstGeom prst="line">
            <a:avLst/>
          </a:prstGeom>
          <a:no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3815422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89003" y="697682"/>
            <a:ext cx="3993192" cy="120510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302824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hord 93"/>
          <p:cNvSpPr/>
          <p:nvPr/>
        </p:nvSpPr>
        <p:spPr bwMode="auto">
          <a:xfrm>
            <a:off x="3643855" y="2272141"/>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8" name="Chord 97"/>
          <p:cNvSpPr/>
          <p:nvPr/>
        </p:nvSpPr>
        <p:spPr bwMode="auto">
          <a:xfrm rot="5400000">
            <a:off x="3920834" y="1995056"/>
            <a:ext cx="1288476" cy="1842655"/>
          </a:xfrm>
          <a:prstGeom prst="chord">
            <a:avLst>
              <a:gd name="adj1" fmla="val 4970204"/>
              <a:gd name="adj2" fmla="val 16519769"/>
            </a:avLst>
          </a:prstGeom>
          <a:pattFill prst="wdDnDiag">
            <a:fgClr>
              <a:srgbClr val="99FF66"/>
            </a:fgClr>
            <a:bgClr>
              <a:schemeClr val="bg1"/>
            </a:bgClr>
          </a:pattFill>
          <a:ln w="12700" cap="flat" cmpd="sng" algn="ctr">
            <a:solidFill>
              <a:srgbClr val="0000FF"/>
            </a:solidFill>
            <a:prstDash val="solid"/>
            <a:round/>
            <a:headEnd type="none" w="med" len="med"/>
            <a:tailEnd type="triangle" w="lg" len="lg"/>
          </a:ln>
          <a:effectLst>
            <a:reflection endPos="0" dist="50800" dir="5400000" sy="-100000" algn="bl" rotWithShape="0"/>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5" name="Freeform 4"/>
          <p:cNvSpPr/>
          <p:nvPr/>
        </p:nvSpPr>
        <p:spPr bwMode="auto">
          <a:xfrm>
            <a:off x="3643746" y="2272145"/>
            <a:ext cx="942109" cy="748146"/>
          </a:xfrm>
          <a:custGeom>
            <a:avLst/>
            <a:gdLst>
              <a:gd name="connsiteX0" fmla="*/ 942109 w 955964"/>
              <a:gd name="connsiteY0" fmla="*/ 0 h 762000"/>
              <a:gd name="connsiteX1" fmla="*/ 955964 w 955964"/>
              <a:gd name="connsiteY1" fmla="*/ 762000 h 762000"/>
              <a:gd name="connsiteX2" fmla="*/ 0 w 955964"/>
              <a:gd name="connsiteY2" fmla="*/ 762000 h 762000"/>
              <a:gd name="connsiteX3" fmla="*/ 83127 w 955964"/>
              <a:gd name="connsiteY3" fmla="*/ 443345 h 762000"/>
              <a:gd name="connsiteX4" fmla="*/ 235527 w 955964"/>
              <a:gd name="connsiteY4" fmla="*/ 290945 h 762000"/>
              <a:gd name="connsiteX5" fmla="*/ 415636 w 955964"/>
              <a:gd name="connsiteY5" fmla="*/ 138545 h 762000"/>
              <a:gd name="connsiteX6" fmla="*/ 637309 w 955964"/>
              <a:gd name="connsiteY6" fmla="*/ 55418 h 762000"/>
              <a:gd name="connsiteX7" fmla="*/ 831273 w 955964"/>
              <a:gd name="connsiteY7" fmla="*/ 27709 h 762000"/>
              <a:gd name="connsiteX8" fmla="*/ 942109 w 955964"/>
              <a:gd name="connsiteY8"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964" h="762000">
                <a:moveTo>
                  <a:pt x="942109" y="0"/>
                </a:moveTo>
                <a:lnTo>
                  <a:pt x="955964" y="762000"/>
                </a:lnTo>
                <a:lnTo>
                  <a:pt x="0" y="762000"/>
                </a:lnTo>
                <a:lnTo>
                  <a:pt x="83127" y="443345"/>
                </a:lnTo>
                <a:lnTo>
                  <a:pt x="235527" y="290945"/>
                </a:lnTo>
                <a:lnTo>
                  <a:pt x="415636" y="138545"/>
                </a:lnTo>
                <a:lnTo>
                  <a:pt x="637309" y="55418"/>
                </a:lnTo>
                <a:lnTo>
                  <a:pt x="831273" y="27709"/>
                </a:lnTo>
                <a:lnTo>
                  <a:pt x="942109" y="0"/>
                </a:lnTo>
                <a:close/>
              </a:path>
            </a:pathLst>
          </a:custGeom>
          <a:pattFill prst="wdDnDiag">
            <a:fgClr>
              <a:schemeClr val="accent5">
                <a:lumMod val="75000"/>
              </a:schemeClr>
            </a:fgClr>
            <a:bgClr>
              <a:schemeClr val="bg1"/>
            </a:bgClr>
          </a:pattFill>
          <a:ln w="381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 name="Rectangle 2"/>
          <p:cNvSpPr/>
          <p:nvPr/>
        </p:nvSpPr>
        <p:spPr bwMode="auto">
          <a:xfrm>
            <a:off x="4530437" y="124691"/>
            <a:ext cx="942109" cy="1454727"/>
          </a:xfrm>
          <a:prstGeom prst="rect">
            <a:avLst/>
          </a:prstGeom>
          <a:pattFill prst="wdDnDiag">
            <a:fgClr>
              <a:srgbClr val="99FF66"/>
            </a:fgClr>
            <a:bgClr>
              <a:schemeClr val="bg1"/>
            </a:bgClr>
          </a:pattFill>
          <a:ln w="25400" cap="flat" cmpd="sng" algn="ctr">
            <a:solidFill>
              <a:srgbClr val="00B05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 name="Chord 1"/>
          <p:cNvSpPr/>
          <p:nvPr/>
        </p:nvSpPr>
        <p:spPr bwMode="auto">
          <a:xfrm>
            <a:off x="1731820" y="96982"/>
            <a:ext cx="5444836" cy="1482436"/>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2" name="Chord 101"/>
          <p:cNvSpPr/>
          <p:nvPr/>
        </p:nvSpPr>
        <p:spPr bwMode="auto">
          <a:xfrm>
            <a:off x="1801092" y="166255"/>
            <a:ext cx="3408218" cy="1371600"/>
          </a:xfrm>
          <a:prstGeom prst="chord">
            <a:avLst>
              <a:gd name="adj1" fmla="val 4970204"/>
              <a:gd name="adj2" fmla="val 16519769"/>
            </a:avLst>
          </a:prstGeom>
          <a:pattFill prst="wdDnDiag">
            <a:fgClr>
              <a:schemeClr val="accent5">
                <a:lumMod val="75000"/>
              </a:schemeClr>
            </a:fgClr>
            <a:bgClr>
              <a:schemeClr val="bg1"/>
            </a:bgClr>
          </a:pattFill>
          <a:ln w="38100" cap="flat" cmpd="sng" algn="ctr">
            <a:solidFill>
              <a:srgbClr val="FF0000"/>
            </a:solidFill>
            <a:prstDash val="solid"/>
            <a:round/>
            <a:headEnd type="none" w="med" len="med"/>
            <a:tailEnd type="triangle" w="lg" len="lg"/>
          </a:ln>
          <a:effectLst>
            <a:reflection endPos="0" dist="50800" dir="5400000" sy="-100000" algn="bl" rotWithShape="0"/>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0" name="Chord 99"/>
          <p:cNvSpPr/>
          <p:nvPr/>
        </p:nvSpPr>
        <p:spPr bwMode="auto">
          <a:xfrm rot="5400000">
            <a:off x="7356763" y="2008911"/>
            <a:ext cx="1288476" cy="1842655"/>
          </a:xfrm>
          <a:prstGeom prst="chord">
            <a:avLst>
              <a:gd name="adj1" fmla="val 4970204"/>
              <a:gd name="adj2" fmla="val 16519769"/>
            </a:avLst>
          </a:prstGeom>
          <a:pattFill prst="wdDnDiag">
            <a:fgClr>
              <a:srgbClr val="99FF66"/>
            </a:fgClr>
            <a:bgClr>
              <a:schemeClr val="bg1"/>
            </a:bgClr>
          </a:pattFill>
          <a:ln w="12700" cap="flat" cmpd="sng" algn="ctr">
            <a:solidFill>
              <a:srgbClr val="0000FF"/>
            </a:solidFill>
            <a:prstDash val="solid"/>
            <a:round/>
            <a:headEnd type="none" w="med" len="med"/>
            <a:tailEnd type="triangle" w="lg" len="lg"/>
          </a:ln>
          <a:effectLst>
            <a:reflection endPos="0" dist="50800" dir="5400000" sy="-100000" algn="bl" rotWithShape="0"/>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6" name="Chord 95"/>
          <p:cNvSpPr/>
          <p:nvPr/>
        </p:nvSpPr>
        <p:spPr bwMode="auto">
          <a:xfrm>
            <a:off x="6303819" y="4516582"/>
            <a:ext cx="1717963" cy="817419"/>
          </a:xfrm>
          <a:prstGeom prst="chord">
            <a:avLst>
              <a:gd name="adj1" fmla="val 4970204"/>
              <a:gd name="adj2" fmla="val 16519769"/>
            </a:avLst>
          </a:prstGeom>
          <a:pattFill prst="wdDnDiag">
            <a:fgClr>
              <a:srgbClr val="99FF66"/>
            </a:fgClr>
            <a:bgClr>
              <a:schemeClr val="bg1"/>
            </a:bgClr>
          </a:pattFill>
          <a:ln w="12700" cap="flat" cmpd="sng" algn="ctr">
            <a:solidFill>
              <a:srgbClr val="00B05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3" name="Chord 92"/>
          <p:cNvSpPr/>
          <p:nvPr/>
        </p:nvSpPr>
        <p:spPr bwMode="auto">
          <a:xfrm>
            <a:off x="914400" y="4516582"/>
            <a:ext cx="1717963" cy="817419"/>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2" name="Chord 91"/>
          <p:cNvSpPr/>
          <p:nvPr/>
        </p:nvSpPr>
        <p:spPr bwMode="auto">
          <a:xfrm>
            <a:off x="180110" y="2244436"/>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30583"/>
            <a:ext cx="1884220" cy="1551774"/>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
        <p:nvSpPr>
          <p:cNvPr id="160" name="Oval 159"/>
          <p:cNvSpPr/>
          <p:nvPr/>
        </p:nvSpPr>
        <p:spPr bwMode="auto">
          <a:xfrm>
            <a:off x="4184073" y="5915910"/>
            <a:ext cx="748145" cy="748196"/>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1" name="TextBox 160"/>
          <p:cNvSpPr txBox="1"/>
          <p:nvPr/>
        </p:nvSpPr>
        <p:spPr>
          <a:xfrm>
            <a:off x="4385755" y="5957613"/>
            <a:ext cx="364182"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Ø</a:t>
            </a:r>
            <a:endParaRPr lang="en-US" dirty="0"/>
          </a:p>
        </p:txBody>
      </p:sp>
      <p:cxnSp>
        <p:nvCxnSpPr>
          <p:cNvPr id="6223" name="Straight Connector 6222"/>
          <p:cNvCxnSpPr/>
          <p:nvPr/>
        </p:nvCxnSpPr>
        <p:spPr bwMode="auto">
          <a:xfrm flipH="1">
            <a:off x="734292" y="678873"/>
            <a:ext cx="2119745" cy="22028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5" name="Straight Connector 6224"/>
          <p:cNvCxnSpPr/>
          <p:nvPr/>
        </p:nvCxnSpPr>
        <p:spPr bwMode="auto">
          <a:xfrm flipH="1">
            <a:off x="734292" y="692727"/>
            <a:ext cx="3269673"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7" name="Straight Connector 6226"/>
          <p:cNvCxnSpPr/>
          <p:nvPr/>
        </p:nvCxnSpPr>
        <p:spPr bwMode="auto">
          <a:xfrm flipH="1">
            <a:off x="762001" y="1330036"/>
            <a:ext cx="2105891"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9" name="Straight Connector 6228"/>
          <p:cNvCxnSpPr/>
          <p:nvPr/>
        </p:nvCxnSpPr>
        <p:spPr bwMode="auto">
          <a:xfrm flipH="1">
            <a:off x="762001" y="1330037"/>
            <a:ext cx="3241964"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1" name="Straight Connector 6230"/>
          <p:cNvCxnSpPr/>
          <p:nvPr/>
        </p:nvCxnSpPr>
        <p:spPr bwMode="auto">
          <a:xfrm flipH="1">
            <a:off x="1427018" y="692727"/>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3" name="Straight Connector 6232"/>
          <p:cNvCxnSpPr/>
          <p:nvPr/>
        </p:nvCxnSpPr>
        <p:spPr bwMode="auto">
          <a:xfrm flipH="1">
            <a:off x="1413164" y="692727"/>
            <a:ext cx="4779818" cy="21613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5" name="Straight Connector 6234"/>
          <p:cNvCxnSpPr/>
          <p:nvPr/>
        </p:nvCxnSpPr>
        <p:spPr bwMode="auto">
          <a:xfrm flipH="1">
            <a:off x="1427018" y="1343891"/>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7" name="Straight Arrow Connector 6236"/>
          <p:cNvCxnSpPr/>
          <p:nvPr/>
        </p:nvCxnSpPr>
        <p:spPr bwMode="auto">
          <a:xfrm flipH="1">
            <a:off x="1427019" y="1330037"/>
            <a:ext cx="4793673" cy="2202873"/>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239" name="Straight Connector 6238"/>
          <p:cNvCxnSpPr/>
          <p:nvPr/>
        </p:nvCxnSpPr>
        <p:spPr bwMode="auto">
          <a:xfrm>
            <a:off x="2854037" y="678874"/>
            <a:ext cx="1343891"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7" name="Straight Connector 96"/>
          <p:cNvCxnSpPr/>
          <p:nvPr/>
        </p:nvCxnSpPr>
        <p:spPr bwMode="auto">
          <a:xfrm>
            <a:off x="4017819" y="692728"/>
            <a:ext cx="180109" cy="28124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9" name="Straight Connector 98"/>
          <p:cNvCxnSpPr/>
          <p:nvPr/>
        </p:nvCxnSpPr>
        <p:spPr bwMode="auto">
          <a:xfrm flipH="1">
            <a:off x="4862945" y="678874"/>
            <a:ext cx="180110"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1" name="Straight Connector 100"/>
          <p:cNvCxnSpPr/>
          <p:nvPr/>
        </p:nvCxnSpPr>
        <p:spPr bwMode="auto">
          <a:xfrm flipH="1">
            <a:off x="4876800" y="1330037"/>
            <a:ext cx="1330036"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3" name="Straight Connector 102"/>
          <p:cNvCxnSpPr/>
          <p:nvPr/>
        </p:nvCxnSpPr>
        <p:spPr bwMode="auto">
          <a:xfrm flipH="1">
            <a:off x="4890656" y="678873"/>
            <a:ext cx="1302327"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5" name="Straight Connector 104"/>
          <p:cNvCxnSpPr/>
          <p:nvPr/>
        </p:nvCxnSpPr>
        <p:spPr bwMode="auto">
          <a:xfrm flipH="1">
            <a:off x="4862945" y="1343891"/>
            <a:ext cx="180110" cy="15240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7" name="Straight Connector 106"/>
          <p:cNvCxnSpPr/>
          <p:nvPr/>
        </p:nvCxnSpPr>
        <p:spPr bwMode="auto">
          <a:xfrm>
            <a:off x="2854036" y="1316182"/>
            <a:ext cx="1357746"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3" name="Straight Connector 162"/>
          <p:cNvCxnSpPr/>
          <p:nvPr/>
        </p:nvCxnSpPr>
        <p:spPr bwMode="auto">
          <a:xfrm>
            <a:off x="4003964" y="1316182"/>
            <a:ext cx="207818"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5" name="Straight Connector 164"/>
          <p:cNvCxnSpPr/>
          <p:nvPr/>
        </p:nvCxnSpPr>
        <p:spPr bwMode="auto">
          <a:xfrm>
            <a:off x="2840182" y="665019"/>
            <a:ext cx="4807527"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7" name="Straight Connector 166"/>
          <p:cNvCxnSpPr/>
          <p:nvPr/>
        </p:nvCxnSpPr>
        <p:spPr bwMode="auto">
          <a:xfrm>
            <a:off x="3990110" y="678874"/>
            <a:ext cx="3643746" cy="28263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9" name="Straight Connector 168"/>
          <p:cNvCxnSpPr/>
          <p:nvPr/>
        </p:nvCxnSpPr>
        <p:spPr bwMode="auto">
          <a:xfrm>
            <a:off x="5029201" y="678874"/>
            <a:ext cx="2618509"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1" name="Straight Connector 170"/>
          <p:cNvCxnSpPr/>
          <p:nvPr/>
        </p:nvCxnSpPr>
        <p:spPr bwMode="auto">
          <a:xfrm>
            <a:off x="6192983" y="651164"/>
            <a:ext cx="1440873"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3" name="Straight Connector 172"/>
          <p:cNvCxnSpPr/>
          <p:nvPr/>
        </p:nvCxnSpPr>
        <p:spPr bwMode="auto">
          <a:xfrm>
            <a:off x="2854037" y="1316182"/>
            <a:ext cx="5444837"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5" name="Straight Connector 174"/>
          <p:cNvCxnSpPr/>
          <p:nvPr/>
        </p:nvCxnSpPr>
        <p:spPr bwMode="auto">
          <a:xfrm>
            <a:off x="3990109" y="1330037"/>
            <a:ext cx="4322618"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7" name="Straight Connector 176"/>
          <p:cNvCxnSpPr/>
          <p:nvPr/>
        </p:nvCxnSpPr>
        <p:spPr bwMode="auto">
          <a:xfrm>
            <a:off x="5043055" y="1330036"/>
            <a:ext cx="3269672" cy="15378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9" name="Straight Connector 178"/>
          <p:cNvCxnSpPr/>
          <p:nvPr/>
        </p:nvCxnSpPr>
        <p:spPr bwMode="auto">
          <a:xfrm>
            <a:off x="6206837" y="1316183"/>
            <a:ext cx="2105891"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1" name="Straight Connector 180"/>
          <p:cNvCxnSpPr/>
          <p:nvPr/>
        </p:nvCxnSpPr>
        <p:spPr bwMode="auto">
          <a:xfrm>
            <a:off x="748146" y="2881745"/>
            <a:ext cx="775855" cy="191192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3" name="Straight Connector 182"/>
          <p:cNvCxnSpPr/>
          <p:nvPr/>
        </p:nvCxnSpPr>
        <p:spPr bwMode="auto">
          <a:xfrm>
            <a:off x="1427019" y="2854036"/>
            <a:ext cx="734291"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5" name="Straight Connector 184"/>
          <p:cNvCxnSpPr/>
          <p:nvPr/>
        </p:nvCxnSpPr>
        <p:spPr bwMode="auto">
          <a:xfrm>
            <a:off x="748146" y="3519055"/>
            <a:ext cx="77585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7" name="Straight Connector 186"/>
          <p:cNvCxnSpPr/>
          <p:nvPr/>
        </p:nvCxnSpPr>
        <p:spPr bwMode="auto">
          <a:xfrm>
            <a:off x="1427019" y="3519055"/>
            <a:ext cx="734291"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9" name="Straight Connector 188"/>
          <p:cNvCxnSpPr/>
          <p:nvPr/>
        </p:nvCxnSpPr>
        <p:spPr bwMode="auto">
          <a:xfrm>
            <a:off x="734292" y="2867891"/>
            <a:ext cx="3477491"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91" name="Straight Connector 190"/>
          <p:cNvCxnSpPr/>
          <p:nvPr/>
        </p:nvCxnSpPr>
        <p:spPr bwMode="auto">
          <a:xfrm>
            <a:off x="1413165" y="2840182"/>
            <a:ext cx="2826327" cy="19812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1" name="Straight Connector 6240"/>
          <p:cNvCxnSpPr/>
          <p:nvPr/>
        </p:nvCxnSpPr>
        <p:spPr bwMode="auto">
          <a:xfrm>
            <a:off x="748146" y="3505200"/>
            <a:ext cx="4128655"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3" name="Straight Connector 6242"/>
          <p:cNvCxnSpPr/>
          <p:nvPr/>
        </p:nvCxnSpPr>
        <p:spPr bwMode="auto">
          <a:xfrm>
            <a:off x="1413165" y="3505200"/>
            <a:ext cx="3463636"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5" name="Straight Connector 6244"/>
          <p:cNvCxnSpPr/>
          <p:nvPr/>
        </p:nvCxnSpPr>
        <p:spPr bwMode="auto">
          <a:xfrm flipH="1">
            <a:off x="1510145" y="3519055"/>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7" name="Straight Connector 6246"/>
          <p:cNvCxnSpPr/>
          <p:nvPr/>
        </p:nvCxnSpPr>
        <p:spPr bwMode="auto">
          <a:xfrm flipH="1">
            <a:off x="1510145" y="2867892"/>
            <a:ext cx="2687782"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9" name="Straight Connector 6248"/>
          <p:cNvCxnSpPr/>
          <p:nvPr/>
        </p:nvCxnSpPr>
        <p:spPr bwMode="auto">
          <a:xfrm flipH="1">
            <a:off x="2161310" y="2867892"/>
            <a:ext cx="2715491"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1" name="Straight Connector 6250"/>
          <p:cNvCxnSpPr/>
          <p:nvPr/>
        </p:nvCxnSpPr>
        <p:spPr bwMode="auto">
          <a:xfrm flipH="1">
            <a:off x="2147456" y="3519055"/>
            <a:ext cx="272934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3" name="Straight Connector 6252"/>
          <p:cNvCxnSpPr/>
          <p:nvPr/>
        </p:nvCxnSpPr>
        <p:spPr bwMode="auto">
          <a:xfrm>
            <a:off x="4184074" y="2867892"/>
            <a:ext cx="2701636"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5" name="Straight Connector 6254"/>
          <p:cNvCxnSpPr/>
          <p:nvPr/>
        </p:nvCxnSpPr>
        <p:spPr bwMode="auto">
          <a:xfrm>
            <a:off x="4862946" y="2854037"/>
            <a:ext cx="2036619" cy="193963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7" name="Straight Connector 6256"/>
          <p:cNvCxnSpPr/>
          <p:nvPr/>
        </p:nvCxnSpPr>
        <p:spPr bwMode="auto">
          <a:xfrm>
            <a:off x="4197928" y="3519055"/>
            <a:ext cx="3338946"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9" name="Straight Connector 6258"/>
          <p:cNvCxnSpPr/>
          <p:nvPr/>
        </p:nvCxnSpPr>
        <p:spPr bwMode="auto">
          <a:xfrm>
            <a:off x="4876800" y="3532909"/>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1" name="Straight Connector 6260"/>
          <p:cNvCxnSpPr/>
          <p:nvPr/>
        </p:nvCxnSpPr>
        <p:spPr bwMode="auto">
          <a:xfrm flipH="1">
            <a:off x="4225637" y="2867891"/>
            <a:ext cx="3408219"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3" name="Straight Connector 6262"/>
          <p:cNvCxnSpPr/>
          <p:nvPr/>
        </p:nvCxnSpPr>
        <p:spPr bwMode="auto">
          <a:xfrm flipH="1">
            <a:off x="4197927" y="3505200"/>
            <a:ext cx="3435928"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5" name="Straight Connector 6264"/>
          <p:cNvCxnSpPr/>
          <p:nvPr/>
        </p:nvCxnSpPr>
        <p:spPr bwMode="auto">
          <a:xfrm flipH="1">
            <a:off x="4862945" y="2867892"/>
            <a:ext cx="3435928"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7" name="Straight Connector 6266"/>
          <p:cNvCxnSpPr/>
          <p:nvPr/>
        </p:nvCxnSpPr>
        <p:spPr bwMode="auto">
          <a:xfrm flipH="1">
            <a:off x="4849091" y="3519055"/>
            <a:ext cx="3463636"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9" name="Straight Connector 6268"/>
          <p:cNvCxnSpPr/>
          <p:nvPr/>
        </p:nvCxnSpPr>
        <p:spPr bwMode="auto">
          <a:xfrm flipH="1">
            <a:off x="6871855" y="2854036"/>
            <a:ext cx="762000"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1" name="Straight Connector 6270"/>
          <p:cNvCxnSpPr/>
          <p:nvPr/>
        </p:nvCxnSpPr>
        <p:spPr bwMode="auto">
          <a:xfrm flipH="1">
            <a:off x="7523018" y="3519055"/>
            <a:ext cx="110837"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3" name="Straight Connector 6272"/>
          <p:cNvCxnSpPr/>
          <p:nvPr/>
        </p:nvCxnSpPr>
        <p:spPr bwMode="auto">
          <a:xfrm flipH="1">
            <a:off x="6871855" y="2867892"/>
            <a:ext cx="1427018"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5" name="Straight Connector 6274"/>
          <p:cNvCxnSpPr/>
          <p:nvPr/>
        </p:nvCxnSpPr>
        <p:spPr bwMode="auto">
          <a:xfrm flipH="1">
            <a:off x="7509164" y="3519055"/>
            <a:ext cx="817418"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7" name="Straight Connector 6276"/>
          <p:cNvCxnSpPr/>
          <p:nvPr/>
        </p:nvCxnSpPr>
        <p:spPr bwMode="auto">
          <a:xfrm>
            <a:off x="1510145" y="4793674"/>
            <a:ext cx="3048000" cy="135774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9" name="Straight Connector 6278"/>
          <p:cNvCxnSpPr/>
          <p:nvPr/>
        </p:nvCxnSpPr>
        <p:spPr bwMode="auto">
          <a:xfrm>
            <a:off x="2147456" y="4807528"/>
            <a:ext cx="2424545"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1" name="Straight Connector 6280"/>
          <p:cNvCxnSpPr/>
          <p:nvPr/>
        </p:nvCxnSpPr>
        <p:spPr bwMode="auto">
          <a:xfrm>
            <a:off x="4211782" y="4807528"/>
            <a:ext cx="360218"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3" name="Straight Connector 6282"/>
          <p:cNvCxnSpPr/>
          <p:nvPr/>
        </p:nvCxnSpPr>
        <p:spPr bwMode="auto">
          <a:xfrm flipH="1">
            <a:off x="4572001" y="4807528"/>
            <a:ext cx="277091"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5" name="Straight Connector 6284"/>
          <p:cNvCxnSpPr/>
          <p:nvPr/>
        </p:nvCxnSpPr>
        <p:spPr bwMode="auto">
          <a:xfrm flipH="1">
            <a:off x="4558146" y="4779819"/>
            <a:ext cx="2327564" cy="13854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7" name="Straight Connector 6286"/>
          <p:cNvCxnSpPr/>
          <p:nvPr/>
        </p:nvCxnSpPr>
        <p:spPr bwMode="auto">
          <a:xfrm flipH="1">
            <a:off x="4558145" y="4779819"/>
            <a:ext cx="2964873" cy="1399309"/>
          </a:xfrm>
          <a:prstGeom prst="line">
            <a:avLst/>
          </a:prstGeom>
          <a:no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337757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500"/>
                                        <p:tgtEl>
                                          <p:spTgt spid="100"/>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5" grpId="0" animBg="1"/>
      <p:bldP spid="3" grpId="0" animBg="1"/>
      <p:bldP spid="102" grpId="0" animBg="1"/>
      <p:bldP spid="100" grpId="0" animBg="1"/>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600" dirty="0">
                <a:solidFill>
                  <a:srgbClr val="0000FF"/>
                </a:solidFill>
              </a:rPr>
              <a:t>Unawareness as Lack of Conception</a:t>
            </a:r>
          </a:p>
        </p:txBody>
      </p:sp>
      <p:sp>
        <p:nvSpPr>
          <p:cNvPr id="126979" name="Rectangle 3"/>
          <p:cNvSpPr>
            <a:spLocks noGrp="1" noChangeArrowheads="1"/>
          </p:cNvSpPr>
          <p:nvPr>
            <p:ph type="body" idx="1"/>
          </p:nvPr>
        </p:nvSpPr>
        <p:spPr>
          <a:xfrm>
            <a:off x="457199" y="1281536"/>
            <a:ext cx="8395855" cy="4966865"/>
          </a:xfrm>
        </p:spPr>
        <p:txBody>
          <a:bodyPr/>
          <a:lstStyle/>
          <a:p>
            <a:pPr marL="0" indent="0" eaLnBrk="1" hangingPunct="1">
              <a:buNone/>
            </a:pPr>
            <a:r>
              <a:rPr lang="en-US" sz="2000" dirty="0"/>
              <a:t>In most formal approaches:</a:t>
            </a:r>
          </a:p>
          <a:p>
            <a:pPr marL="0" indent="0" eaLnBrk="1" hangingPunct="1">
              <a:buNone/>
            </a:pPr>
            <a:r>
              <a:rPr lang="en-US" sz="2000" dirty="0"/>
              <a:t> </a:t>
            </a:r>
          </a:p>
          <a:p>
            <a:pPr marL="0" indent="0" algn="ctr" eaLnBrk="1" hangingPunct="1">
              <a:buNone/>
            </a:pPr>
            <a:r>
              <a:rPr lang="en-US" sz="2000" dirty="0"/>
              <a:t>Unawareness means the </a:t>
            </a:r>
            <a:r>
              <a:rPr lang="en-US" sz="2000" dirty="0">
                <a:solidFill>
                  <a:srgbClr val="FF0000"/>
                </a:solidFill>
              </a:rPr>
              <a:t>lack of conception. </a:t>
            </a:r>
          </a:p>
          <a:p>
            <a:pPr marL="0" indent="0" eaLnBrk="1" hangingPunct="1">
              <a:buNone/>
            </a:pPr>
            <a:endParaRPr lang="en-US" sz="2000" dirty="0">
              <a:solidFill>
                <a:srgbClr val="FF0000"/>
              </a:solidFill>
            </a:endParaRPr>
          </a:p>
          <a:p>
            <a:pPr marL="0" indent="0" eaLnBrk="1" hangingPunct="1">
              <a:buNone/>
            </a:pPr>
            <a:r>
              <a:rPr lang="en-US" sz="2000" dirty="0"/>
              <a:t>(“not being present in the mind”)</a:t>
            </a:r>
          </a:p>
          <a:p>
            <a:pPr marL="0" indent="0" eaLnBrk="1" hangingPunct="1">
              <a:buNone/>
            </a:pPr>
            <a:endParaRPr lang="en-US" sz="2000" dirty="0"/>
          </a:p>
          <a:p>
            <a:pPr marL="0" indent="0" eaLnBrk="1" hangingPunct="1">
              <a:buNone/>
            </a:pPr>
            <a:r>
              <a:rPr lang="en-US" sz="2000" dirty="0"/>
              <a:t>Lack of information versus lack of conception: </a:t>
            </a:r>
          </a:p>
          <a:p>
            <a:pPr marL="0" indent="0" eaLnBrk="1" hangingPunct="1">
              <a:buNone/>
            </a:pPr>
            <a:endParaRPr lang="en-US" sz="2000" dirty="0"/>
          </a:p>
        </p:txBody>
      </p:sp>
    </p:spTree>
    <p:extLst>
      <p:ext uri="{BB962C8B-B14F-4D97-AF65-F5344CB8AC3E}">
        <p14:creationId xmlns:p14="http://schemas.microsoft.com/office/powerpoint/2010/main" val="410679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93252" y="697682"/>
            <a:ext cx="4705155" cy="293551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40544808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p:nvPr/>
        </p:nvSpPr>
        <p:spPr bwMode="auto">
          <a:xfrm rot="5400000">
            <a:off x="3844633" y="2112823"/>
            <a:ext cx="1468580" cy="1842648"/>
          </a:xfrm>
          <a:prstGeom prst="pie">
            <a:avLst/>
          </a:prstGeom>
          <a:pattFill prst="wdDnDiag">
            <a:fgClr>
              <a:schemeClr val="accent1"/>
            </a:fgClr>
            <a:bgClr>
              <a:schemeClr val="bg1"/>
            </a:bgClr>
          </a:pattFill>
          <a:ln w="381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 name="Chord 1"/>
          <p:cNvSpPr/>
          <p:nvPr/>
        </p:nvSpPr>
        <p:spPr bwMode="auto">
          <a:xfrm>
            <a:off x="1731819" y="96982"/>
            <a:ext cx="7315199" cy="1482436"/>
          </a:xfrm>
          <a:prstGeom prst="chord">
            <a:avLst>
              <a:gd name="adj1" fmla="val 4999833"/>
              <a:gd name="adj2" fmla="val 16519769"/>
            </a:avLst>
          </a:prstGeom>
          <a:pattFill prst="wdDnDiag">
            <a:fgClr>
              <a:schemeClr val="accent1"/>
            </a:fgClr>
            <a:bgClr>
              <a:schemeClr val="bg1"/>
            </a:bgClr>
          </a:pattFill>
          <a:ln w="38100" cap="flat" cmpd="sng" algn="ctr">
            <a:solidFill>
              <a:srgbClr val="FF000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0" name="Chord 99"/>
          <p:cNvSpPr/>
          <p:nvPr/>
        </p:nvSpPr>
        <p:spPr bwMode="auto">
          <a:xfrm rot="5400000">
            <a:off x="7356763" y="2008911"/>
            <a:ext cx="1288476" cy="1842655"/>
          </a:xfrm>
          <a:prstGeom prst="chord">
            <a:avLst>
              <a:gd name="adj1" fmla="val 4970204"/>
              <a:gd name="adj2" fmla="val 16519769"/>
            </a:avLst>
          </a:prstGeom>
          <a:pattFill prst="wdDnDiag">
            <a:fgClr>
              <a:srgbClr val="99FF66"/>
            </a:fgClr>
            <a:bgClr>
              <a:schemeClr val="bg1"/>
            </a:bgClr>
          </a:pattFill>
          <a:ln w="12700" cap="flat" cmpd="sng" algn="ctr">
            <a:solidFill>
              <a:srgbClr val="0000FF"/>
            </a:solidFill>
            <a:prstDash val="solid"/>
            <a:round/>
            <a:headEnd type="none" w="med" len="med"/>
            <a:tailEnd type="triangle" w="lg" len="lg"/>
          </a:ln>
          <a:effectLst>
            <a:reflection endPos="0" dist="50800" dir="5400000" sy="-100000" algn="bl" rotWithShape="0"/>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6" name="Chord 95"/>
          <p:cNvSpPr/>
          <p:nvPr/>
        </p:nvSpPr>
        <p:spPr bwMode="auto">
          <a:xfrm>
            <a:off x="6303819" y="4516582"/>
            <a:ext cx="1717963" cy="817419"/>
          </a:xfrm>
          <a:prstGeom prst="chord">
            <a:avLst>
              <a:gd name="adj1" fmla="val 4970204"/>
              <a:gd name="adj2" fmla="val 16519769"/>
            </a:avLst>
          </a:prstGeom>
          <a:pattFill prst="wdDnDiag">
            <a:fgClr>
              <a:srgbClr val="99FF66"/>
            </a:fgClr>
            <a:bgClr>
              <a:schemeClr val="bg1"/>
            </a:bgClr>
          </a:pattFill>
          <a:ln w="12700" cap="flat" cmpd="sng" algn="ctr">
            <a:solidFill>
              <a:srgbClr val="00B050"/>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3" name="Chord 92"/>
          <p:cNvSpPr/>
          <p:nvPr/>
        </p:nvSpPr>
        <p:spPr bwMode="auto">
          <a:xfrm>
            <a:off x="914400" y="4516582"/>
            <a:ext cx="1717963" cy="817419"/>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92" name="Chord 91"/>
          <p:cNvSpPr/>
          <p:nvPr/>
        </p:nvSpPr>
        <p:spPr bwMode="auto">
          <a:xfrm>
            <a:off x="180110" y="2244436"/>
            <a:ext cx="1704108" cy="1510145"/>
          </a:xfrm>
          <a:prstGeom prst="chord">
            <a:avLst>
              <a:gd name="adj1" fmla="val 4970204"/>
              <a:gd name="adj2" fmla="val 16519769"/>
            </a:avLst>
          </a:prstGeom>
          <a:solidFill>
            <a:schemeClr val="accent5"/>
          </a:solidFill>
          <a:ln w="127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19" name="Oval 6218"/>
          <p:cNvSpPr/>
          <p:nvPr/>
        </p:nvSpPr>
        <p:spPr bwMode="auto">
          <a:xfrm>
            <a:off x="1759528" y="96980"/>
            <a:ext cx="5652655"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220" name="TextBox 6219"/>
          <p:cNvSpPr txBox="1"/>
          <p:nvPr/>
        </p:nvSpPr>
        <p:spPr>
          <a:xfrm>
            <a:off x="2590806" y="221658"/>
            <a:ext cx="518070" cy="646321"/>
          </a:xfrm>
          <a:prstGeom prst="rect">
            <a:avLst/>
          </a:prstGeom>
          <a:noFill/>
        </p:spPr>
        <p:txBody>
          <a:bodyPr wrap="none" lIns="91430" tIns="45715" rIns="91430" bIns="45715" rtlCol="0">
            <a:spAutoFit/>
          </a:bodyPr>
          <a:lstStyle/>
          <a:p>
            <a:pPr algn="ctr"/>
            <a:r>
              <a:rPr lang="en-US" dirty="0" err="1"/>
              <a:t>p</a:t>
            </a:r>
            <a:r>
              <a:rPr lang="en-US" dirty="0" err="1" smtClean="0"/>
              <a:t>qr</a:t>
            </a:r>
            <a:endParaRPr lang="en-US" dirty="0" smtClean="0"/>
          </a:p>
          <a:p>
            <a:pPr algn="ctr"/>
            <a:r>
              <a:rPr lang="en-US" dirty="0" smtClean="0"/>
              <a:t>●</a:t>
            </a:r>
            <a:endParaRPr lang="en-US" dirty="0"/>
          </a:p>
        </p:txBody>
      </p:sp>
      <p:sp>
        <p:nvSpPr>
          <p:cNvPr id="109" name="TextBox 108"/>
          <p:cNvSpPr txBox="1"/>
          <p:nvPr/>
        </p:nvSpPr>
        <p:spPr>
          <a:xfrm>
            <a:off x="3673415" y="221654"/>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0" name="TextBox 109"/>
          <p:cNvSpPr txBox="1"/>
          <p:nvPr/>
        </p:nvSpPr>
        <p:spPr>
          <a:xfrm>
            <a:off x="2523485" y="858971"/>
            <a:ext cx="652723"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1" name="TextBox 110"/>
          <p:cNvSpPr txBox="1"/>
          <p:nvPr/>
        </p:nvSpPr>
        <p:spPr>
          <a:xfrm>
            <a:off x="4712512" y="221659"/>
            <a:ext cx="652723"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2" name="TextBox 111"/>
          <p:cNvSpPr txBox="1"/>
          <p:nvPr/>
        </p:nvSpPr>
        <p:spPr>
          <a:xfrm>
            <a:off x="3606098" y="858976"/>
            <a:ext cx="787376" cy="646321"/>
          </a:xfrm>
          <a:prstGeom prst="rect">
            <a:avLst/>
          </a:prstGeom>
          <a:noFill/>
        </p:spPr>
        <p:txBody>
          <a:bodyPr wrap="none" lIns="91430" tIns="45715" rIns="91430" bIns="45715" rtlCol="0">
            <a:spAutoFit/>
          </a:bodyPr>
          <a:lstStyle/>
          <a:p>
            <a:pPr algn="ctr"/>
            <a:r>
              <a:rPr lang="en-US" dirty="0" err="1" smtClean="0"/>
              <a:t>p¬q¬r</a:t>
            </a:r>
            <a:endParaRPr lang="en-US" dirty="0" smtClean="0"/>
          </a:p>
          <a:p>
            <a:pPr algn="ctr"/>
            <a:r>
              <a:rPr lang="en-US" dirty="0" smtClean="0"/>
              <a:t>●</a:t>
            </a:r>
            <a:endParaRPr lang="en-US" dirty="0"/>
          </a:p>
        </p:txBody>
      </p:sp>
      <p:sp>
        <p:nvSpPr>
          <p:cNvPr id="118" name="TextBox 117"/>
          <p:cNvSpPr txBox="1"/>
          <p:nvPr/>
        </p:nvSpPr>
        <p:spPr>
          <a:xfrm>
            <a:off x="5795174" y="221649"/>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19" name="TextBox 118"/>
          <p:cNvSpPr txBox="1"/>
          <p:nvPr/>
        </p:nvSpPr>
        <p:spPr>
          <a:xfrm>
            <a:off x="4645244" y="872821"/>
            <a:ext cx="787376"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20" name="TextBox 119"/>
          <p:cNvSpPr txBox="1"/>
          <p:nvPr/>
        </p:nvSpPr>
        <p:spPr>
          <a:xfrm>
            <a:off x="5755567" y="858971"/>
            <a:ext cx="922027" cy="646321"/>
          </a:xfrm>
          <a:prstGeom prst="rect">
            <a:avLst/>
          </a:prstGeom>
          <a:noFill/>
        </p:spPr>
        <p:txBody>
          <a:bodyPr wrap="none" lIns="91430" tIns="45715" rIns="91430" bIns="45715" rtlCol="0">
            <a:spAutoFit/>
          </a:bodyPr>
          <a:lstStyle/>
          <a:p>
            <a:pPr algn="ctr"/>
            <a:r>
              <a:rPr lang="en-US" dirty="0" smtClean="0"/>
              <a:t>¬</a:t>
            </a:r>
            <a:r>
              <a:rPr lang="en-US" dirty="0" err="1" smtClean="0"/>
              <a:t>p¬q¬r</a:t>
            </a:r>
            <a:endParaRPr lang="en-US" dirty="0" smtClean="0"/>
          </a:p>
          <a:p>
            <a:pPr algn="ctr"/>
            <a:r>
              <a:rPr lang="en-US" dirty="0" smtClean="0"/>
              <a:t>●</a:t>
            </a:r>
            <a:endParaRPr lang="en-US" dirty="0"/>
          </a:p>
        </p:txBody>
      </p:sp>
      <p:sp>
        <p:nvSpPr>
          <p:cNvPr id="130" name="Oval 129"/>
          <p:cNvSpPr/>
          <p:nvPr/>
        </p:nvSpPr>
        <p:spPr bwMode="auto">
          <a:xfrm>
            <a:off x="193950" y="2230583"/>
            <a:ext cx="1884220" cy="1551774"/>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1" name="TextBox 130"/>
          <p:cNvSpPr txBox="1"/>
          <p:nvPr/>
        </p:nvSpPr>
        <p:spPr>
          <a:xfrm>
            <a:off x="551023" y="2396888"/>
            <a:ext cx="441126"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3" name="TextBox 132"/>
          <p:cNvSpPr txBox="1"/>
          <p:nvPr/>
        </p:nvSpPr>
        <p:spPr>
          <a:xfrm>
            <a:off x="483703" y="3034201"/>
            <a:ext cx="575778" cy="646321"/>
          </a:xfrm>
          <a:prstGeom prst="rect">
            <a:avLst/>
          </a:prstGeom>
          <a:noFill/>
        </p:spPr>
        <p:txBody>
          <a:bodyPr wrap="none" lIns="91430" tIns="45715" rIns="91430" bIns="45715" rtlCol="0">
            <a:spAutoFit/>
          </a:bodyPr>
          <a:lstStyle/>
          <a:p>
            <a:pPr algn="ctr"/>
            <a:r>
              <a:rPr lang="en-US" dirty="0" err="1" smtClean="0"/>
              <a:t>p¬q</a:t>
            </a:r>
            <a:endParaRPr lang="en-US" dirty="0" smtClean="0"/>
          </a:p>
          <a:p>
            <a:pPr algn="ctr"/>
            <a:r>
              <a:rPr lang="en-US" dirty="0" smtClean="0"/>
              <a:t>●</a:t>
            </a:r>
            <a:endParaRPr lang="en-US" dirty="0"/>
          </a:p>
        </p:txBody>
      </p:sp>
      <p:sp>
        <p:nvSpPr>
          <p:cNvPr id="134" name="TextBox 133"/>
          <p:cNvSpPr txBox="1"/>
          <p:nvPr/>
        </p:nvSpPr>
        <p:spPr>
          <a:xfrm>
            <a:off x="1148679" y="2396889"/>
            <a:ext cx="575778"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7" name="TextBox 136"/>
          <p:cNvSpPr txBox="1"/>
          <p:nvPr/>
        </p:nvSpPr>
        <p:spPr>
          <a:xfrm>
            <a:off x="1081411" y="3048051"/>
            <a:ext cx="710432" cy="646321"/>
          </a:xfrm>
          <a:prstGeom prst="rect">
            <a:avLst/>
          </a:prstGeom>
          <a:noFill/>
        </p:spPr>
        <p:txBody>
          <a:bodyPr wrap="none" lIns="91430" tIns="45715" rIns="91430" bIns="45715" rtlCol="0">
            <a:spAutoFit/>
          </a:bodyPr>
          <a:lstStyle/>
          <a:p>
            <a:pPr algn="ctr"/>
            <a:r>
              <a:rPr lang="en-US" dirty="0" smtClean="0"/>
              <a:t>¬</a:t>
            </a:r>
            <a:r>
              <a:rPr lang="en-US" dirty="0" err="1" smtClean="0"/>
              <a:t>p¬q</a:t>
            </a:r>
            <a:endParaRPr lang="en-US" dirty="0" smtClean="0"/>
          </a:p>
          <a:p>
            <a:pPr algn="ctr"/>
            <a:r>
              <a:rPr lang="en-US" dirty="0" smtClean="0"/>
              <a:t>●</a:t>
            </a:r>
            <a:endParaRPr lang="en-US" dirty="0"/>
          </a:p>
        </p:txBody>
      </p:sp>
      <p:sp>
        <p:nvSpPr>
          <p:cNvPr id="139" name="Oval 138"/>
          <p:cNvSpPr/>
          <p:nvPr/>
        </p:nvSpPr>
        <p:spPr bwMode="auto">
          <a:xfrm>
            <a:off x="3629985" y="2272205"/>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0" name="TextBox 139"/>
          <p:cNvSpPr txBox="1"/>
          <p:nvPr/>
        </p:nvSpPr>
        <p:spPr>
          <a:xfrm>
            <a:off x="4012705" y="2396883"/>
            <a:ext cx="389831"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1" name="TextBox 140"/>
          <p:cNvSpPr txBox="1"/>
          <p:nvPr/>
        </p:nvSpPr>
        <p:spPr>
          <a:xfrm>
            <a:off x="3945385" y="3034196"/>
            <a:ext cx="524482" cy="646321"/>
          </a:xfrm>
          <a:prstGeom prst="rect">
            <a:avLst/>
          </a:prstGeom>
          <a:noFill/>
        </p:spPr>
        <p:txBody>
          <a:bodyPr wrap="none" lIns="91430" tIns="45715" rIns="91430" bIns="45715" rtlCol="0">
            <a:spAutoFit/>
          </a:bodyPr>
          <a:lstStyle/>
          <a:p>
            <a:pPr algn="ctr"/>
            <a:r>
              <a:rPr lang="en-US" dirty="0" err="1" smtClean="0"/>
              <a:t>p¬r</a:t>
            </a:r>
            <a:endParaRPr lang="en-US" dirty="0" smtClean="0"/>
          </a:p>
          <a:p>
            <a:pPr algn="ctr"/>
            <a:r>
              <a:rPr lang="en-US" dirty="0" smtClean="0"/>
              <a:t>●</a:t>
            </a:r>
            <a:endParaRPr lang="en-US" dirty="0"/>
          </a:p>
        </p:txBody>
      </p:sp>
      <p:sp>
        <p:nvSpPr>
          <p:cNvPr id="142" name="TextBox 141"/>
          <p:cNvSpPr txBox="1"/>
          <p:nvPr/>
        </p:nvSpPr>
        <p:spPr>
          <a:xfrm>
            <a:off x="4610361" y="2396884"/>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3" name="TextBox 142"/>
          <p:cNvSpPr txBox="1"/>
          <p:nvPr/>
        </p:nvSpPr>
        <p:spPr>
          <a:xfrm>
            <a:off x="4543094" y="3048046"/>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p¬r</a:t>
            </a:r>
            <a:endParaRPr lang="en-US" dirty="0" smtClean="0"/>
          </a:p>
          <a:p>
            <a:pPr algn="ctr"/>
            <a:r>
              <a:rPr lang="en-US" dirty="0" smtClean="0"/>
              <a:t>●</a:t>
            </a:r>
            <a:endParaRPr lang="en-US" dirty="0"/>
          </a:p>
        </p:txBody>
      </p:sp>
      <p:sp>
        <p:nvSpPr>
          <p:cNvPr id="144" name="Oval 143"/>
          <p:cNvSpPr/>
          <p:nvPr/>
        </p:nvSpPr>
        <p:spPr bwMode="auto">
          <a:xfrm>
            <a:off x="7066030" y="2272210"/>
            <a:ext cx="1884220" cy="151014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5" name="TextBox 144"/>
          <p:cNvSpPr txBox="1"/>
          <p:nvPr/>
        </p:nvSpPr>
        <p:spPr>
          <a:xfrm>
            <a:off x="7448750" y="2396888"/>
            <a:ext cx="389831" cy="646321"/>
          </a:xfrm>
          <a:prstGeom prst="rect">
            <a:avLst/>
          </a:prstGeom>
          <a:noFill/>
        </p:spPr>
        <p:txBody>
          <a:bodyPr wrap="none" lIns="91430" tIns="45715" rIns="91430" bIns="45715" rtlCol="0">
            <a:spAutoFit/>
          </a:bodyPr>
          <a:lstStyle/>
          <a:p>
            <a:pPr algn="ctr"/>
            <a:r>
              <a:rPr lang="en-US" dirty="0" err="1"/>
              <a:t>q</a:t>
            </a:r>
            <a:r>
              <a:rPr lang="en-US" dirty="0" err="1" smtClean="0"/>
              <a:t>r</a:t>
            </a:r>
            <a:endParaRPr lang="en-US" dirty="0" smtClean="0"/>
          </a:p>
          <a:p>
            <a:pPr algn="ctr"/>
            <a:r>
              <a:rPr lang="en-US" dirty="0" smtClean="0"/>
              <a:t>●</a:t>
            </a:r>
            <a:endParaRPr lang="en-US" dirty="0"/>
          </a:p>
        </p:txBody>
      </p:sp>
      <p:sp>
        <p:nvSpPr>
          <p:cNvPr id="146" name="TextBox 145"/>
          <p:cNvSpPr txBox="1"/>
          <p:nvPr/>
        </p:nvSpPr>
        <p:spPr>
          <a:xfrm>
            <a:off x="7381430" y="3034201"/>
            <a:ext cx="524482" cy="646321"/>
          </a:xfrm>
          <a:prstGeom prst="rect">
            <a:avLst/>
          </a:prstGeom>
          <a:noFill/>
        </p:spPr>
        <p:txBody>
          <a:bodyPr wrap="none" lIns="91430" tIns="45715" rIns="91430" bIns="45715" rtlCol="0">
            <a:spAutoFit/>
          </a:bodyPr>
          <a:lstStyle/>
          <a:p>
            <a:pPr algn="ctr"/>
            <a:r>
              <a:rPr lang="en-US" dirty="0" err="1" smtClean="0"/>
              <a:t>q¬r</a:t>
            </a:r>
            <a:endParaRPr lang="en-US" dirty="0" smtClean="0"/>
          </a:p>
          <a:p>
            <a:pPr algn="ctr"/>
            <a:r>
              <a:rPr lang="en-US" dirty="0" smtClean="0"/>
              <a:t>●</a:t>
            </a:r>
            <a:endParaRPr lang="en-US" dirty="0"/>
          </a:p>
        </p:txBody>
      </p:sp>
      <p:sp>
        <p:nvSpPr>
          <p:cNvPr id="147" name="TextBox 146"/>
          <p:cNvSpPr txBox="1"/>
          <p:nvPr/>
        </p:nvSpPr>
        <p:spPr>
          <a:xfrm>
            <a:off x="8046406" y="2396889"/>
            <a:ext cx="524482" cy="646321"/>
          </a:xfrm>
          <a:prstGeom prst="rect">
            <a:avLst/>
          </a:prstGeom>
          <a:noFill/>
        </p:spPr>
        <p:txBody>
          <a:bodyPr wrap="none" lIns="91430" tIns="45715" rIns="91430" bIns="45715" rtlCol="0">
            <a:spAutoFit/>
          </a:bodyPr>
          <a:lstStyle/>
          <a:p>
            <a:pPr algn="ctr"/>
            <a:r>
              <a:rPr lang="en-US" dirty="0" smtClean="0"/>
              <a:t>¬</a:t>
            </a:r>
            <a:r>
              <a:rPr lang="en-US" dirty="0" err="1" smtClean="0"/>
              <a:t>q</a:t>
            </a:r>
            <a:r>
              <a:rPr lang="en-US" dirty="0" err="1"/>
              <a:t>r</a:t>
            </a:r>
            <a:endParaRPr lang="en-US" dirty="0" smtClean="0"/>
          </a:p>
          <a:p>
            <a:pPr algn="ctr"/>
            <a:r>
              <a:rPr lang="en-US" dirty="0" smtClean="0"/>
              <a:t>●</a:t>
            </a:r>
            <a:endParaRPr lang="en-US" dirty="0"/>
          </a:p>
        </p:txBody>
      </p:sp>
      <p:sp>
        <p:nvSpPr>
          <p:cNvPr id="148" name="TextBox 147"/>
          <p:cNvSpPr txBox="1"/>
          <p:nvPr/>
        </p:nvSpPr>
        <p:spPr>
          <a:xfrm>
            <a:off x="7979139" y="3048051"/>
            <a:ext cx="659136" cy="646321"/>
          </a:xfrm>
          <a:prstGeom prst="rect">
            <a:avLst/>
          </a:prstGeom>
          <a:noFill/>
        </p:spPr>
        <p:txBody>
          <a:bodyPr wrap="none" lIns="91430" tIns="45715" rIns="91430" bIns="45715" rtlCol="0">
            <a:spAutoFit/>
          </a:bodyPr>
          <a:lstStyle/>
          <a:p>
            <a:pPr algn="ctr"/>
            <a:r>
              <a:rPr lang="en-US" dirty="0" smtClean="0"/>
              <a:t>¬</a:t>
            </a:r>
            <a:r>
              <a:rPr lang="en-US" dirty="0" err="1" smtClean="0"/>
              <a:t>q¬r</a:t>
            </a:r>
            <a:endParaRPr lang="en-US" dirty="0" smtClean="0"/>
          </a:p>
          <a:p>
            <a:pPr algn="ctr"/>
            <a:r>
              <a:rPr lang="en-US" dirty="0" smtClean="0"/>
              <a:t>●</a:t>
            </a:r>
            <a:endParaRPr lang="en-US" dirty="0"/>
          </a:p>
        </p:txBody>
      </p:sp>
      <p:sp>
        <p:nvSpPr>
          <p:cNvPr id="149" name="Oval 148"/>
          <p:cNvSpPr/>
          <p:nvPr/>
        </p:nvSpPr>
        <p:spPr bwMode="auto">
          <a:xfrm>
            <a:off x="928260" y="453046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0" name="TextBox 149"/>
          <p:cNvSpPr txBox="1"/>
          <p:nvPr/>
        </p:nvSpPr>
        <p:spPr>
          <a:xfrm>
            <a:off x="1343842" y="459982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a:t>p</a:t>
            </a:r>
          </a:p>
        </p:txBody>
      </p:sp>
      <p:sp>
        <p:nvSpPr>
          <p:cNvPr id="152" name="TextBox 151"/>
          <p:cNvSpPr txBox="1"/>
          <p:nvPr/>
        </p:nvSpPr>
        <p:spPr>
          <a:xfrm>
            <a:off x="1947108" y="459982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¬p</a:t>
            </a:r>
          </a:p>
        </p:txBody>
      </p:sp>
      <p:sp>
        <p:nvSpPr>
          <p:cNvPr id="154" name="Oval 153"/>
          <p:cNvSpPr/>
          <p:nvPr/>
        </p:nvSpPr>
        <p:spPr bwMode="auto">
          <a:xfrm>
            <a:off x="3629980" y="4544319"/>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5" name="TextBox 154"/>
          <p:cNvSpPr txBox="1"/>
          <p:nvPr/>
        </p:nvSpPr>
        <p:spPr>
          <a:xfrm>
            <a:off x="4045562" y="4613678"/>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q</a:t>
            </a:r>
            <a:endParaRPr lang="en-US" dirty="0"/>
          </a:p>
        </p:txBody>
      </p:sp>
      <p:sp>
        <p:nvSpPr>
          <p:cNvPr id="156" name="TextBox 155"/>
          <p:cNvSpPr txBox="1"/>
          <p:nvPr/>
        </p:nvSpPr>
        <p:spPr>
          <a:xfrm>
            <a:off x="4648828" y="4613679"/>
            <a:ext cx="447538" cy="646321"/>
          </a:xfrm>
          <a:prstGeom prst="rect">
            <a:avLst/>
          </a:prstGeom>
          <a:noFill/>
        </p:spPr>
        <p:txBody>
          <a:bodyPr wrap="none" lIns="91430" tIns="45715" rIns="91430" bIns="45715" rtlCol="0">
            <a:spAutoFit/>
          </a:bodyPr>
          <a:lstStyle/>
          <a:p>
            <a:pPr algn="ctr"/>
            <a:r>
              <a:rPr lang="en-US" dirty="0"/>
              <a:t>●</a:t>
            </a:r>
          </a:p>
          <a:p>
            <a:pPr algn="ctr"/>
            <a:r>
              <a:rPr lang="en-US" dirty="0" smtClean="0"/>
              <a:t>¬q</a:t>
            </a:r>
          </a:p>
        </p:txBody>
      </p:sp>
      <p:sp>
        <p:nvSpPr>
          <p:cNvPr id="157" name="Oval 156"/>
          <p:cNvSpPr/>
          <p:nvPr/>
        </p:nvSpPr>
        <p:spPr bwMode="auto">
          <a:xfrm>
            <a:off x="6290140" y="4530464"/>
            <a:ext cx="1884220" cy="817418"/>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8" name="TextBox 157"/>
          <p:cNvSpPr txBox="1"/>
          <p:nvPr/>
        </p:nvSpPr>
        <p:spPr>
          <a:xfrm>
            <a:off x="6705722" y="4599823"/>
            <a:ext cx="324106"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r</a:t>
            </a:r>
            <a:endParaRPr lang="en-US" dirty="0"/>
          </a:p>
        </p:txBody>
      </p:sp>
      <p:sp>
        <p:nvSpPr>
          <p:cNvPr id="159" name="TextBox 158"/>
          <p:cNvSpPr txBox="1"/>
          <p:nvPr/>
        </p:nvSpPr>
        <p:spPr>
          <a:xfrm>
            <a:off x="7334636" y="4599824"/>
            <a:ext cx="396242" cy="646321"/>
          </a:xfrm>
          <a:prstGeom prst="rect">
            <a:avLst/>
          </a:prstGeom>
          <a:noFill/>
        </p:spPr>
        <p:txBody>
          <a:bodyPr wrap="none" lIns="91430" tIns="45715" rIns="91430" bIns="45715" rtlCol="0">
            <a:spAutoFit/>
          </a:bodyPr>
          <a:lstStyle/>
          <a:p>
            <a:pPr algn="ctr"/>
            <a:r>
              <a:rPr lang="en-US" dirty="0"/>
              <a:t>●</a:t>
            </a:r>
          </a:p>
          <a:p>
            <a:pPr algn="ctr"/>
            <a:r>
              <a:rPr lang="en-US" dirty="0" smtClean="0"/>
              <a:t>¬r</a:t>
            </a:r>
          </a:p>
        </p:txBody>
      </p:sp>
      <p:sp>
        <p:nvSpPr>
          <p:cNvPr id="160" name="Oval 159"/>
          <p:cNvSpPr/>
          <p:nvPr/>
        </p:nvSpPr>
        <p:spPr bwMode="auto">
          <a:xfrm>
            <a:off x="4184073" y="5915910"/>
            <a:ext cx="748145" cy="748196"/>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1" name="TextBox 160"/>
          <p:cNvSpPr txBox="1"/>
          <p:nvPr/>
        </p:nvSpPr>
        <p:spPr>
          <a:xfrm>
            <a:off x="4385755" y="5957613"/>
            <a:ext cx="364182" cy="646321"/>
          </a:xfrm>
          <a:prstGeom prst="rect">
            <a:avLst/>
          </a:prstGeom>
          <a:noFill/>
        </p:spPr>
        <p:txBody>
          <a:bodyPr wrap="none" lIns="91430" tIns="45715" rIns="91430" bIns="45715" rtlCol="0">
            <a:spAutoFit/>
          </a:bodyPr>
          <a:lstStyle/>
          <a:p>
            <a:pPr algn="ctr"/>
            <a:r>
              <a:rPr lang="en-US" dirty="0" smtClean="0"/>
              <a:t>●</a:t>
            </a:r>
          </a:p>
          <a:p>
            <a:pPr algn="ctr"/>
            <a:r>
              <a:rPr lang="en-US" dirty="0" smtClean="0"/>
              <a:t>Ø</a:t>
            </a:r>
            <a:endParaRPr lang="en-US" dirty="0"/>
          </a:p>
        </p:txBody>
      </p:sp>
      <p:cxnSp>
        <p:nvCxnSpPr>
          <p:cNvPr id="6223" name="Straight Connector 6222"/>
          <p:cNvCxnSpPr/>
          <p:nvPr/>
        </p:nvCxnSpPr>
        <p:spPr bwMode="auto">
          <a:xfrm flipH="1">
            <a:off x="734292" y="678873"/>
            <a:ext cx="2119745" cy="22028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5" name="Straight Connector 6224"/>
          <p:cNvCxnSpPr/>
          <p:nvPr/>
        </p:nvCxnSpPr>
        <p:spPr bwMode="auto">
          <a:xfrm flipH="1">
            <a:off x="734292" y="692727"/>
            <a:ext cx="3269673"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7" name="Straight Connector 6226"/>
          <p:cNvCxnSpPr/>
          <p:nvPr/>
        </p:nvCxnSpPr>
        <p:spPr bwMode="auto">
          <a:xfrm flipH="1">
            <a:off x="762001" y="1330036"/>
            <a:ext cx="2105891"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29" name="Straight Connector 6228"/>
          <p:cNvCxnSpPr/>
          <p:nvPr/>
        </p:nvCxnSpPr>
        <p:spPr bwMode="auto">
          <a:xfrm flipH="1">
            <a:off x="762001" y="1330037"/>
            <a:ext cx="3241964"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1" name="Straight Connector 6230"/>
          <p:cNvCxnSpPr/>
          <p:nvPr/>
        </p:nvCxnSpPr>
        <p:spPr bwMode="auto">
          <a:xfrm flipH="1">
            <a:off x="1427018" y="692727"/>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3" name="Straight Connector 6232"/>
          <p:cNvCxnSpPr/>
          <p:nvPr/>
        </p:nvCxnSpPr>
        <p:spPr bwMode="auto">
          <a:xfrm flipH="1">
            <a:off x="1413164" y="692727"/>
            <a:ext cx="4779818" cy="21613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5" name="Straight Connector 6234"/>
          <p:cNvCxnSpPr/>
          <p:nvPr/>
        </p:nvCxnSpPr>
        <p:spPr bwMode="auto">
          <a:xfrm flipH="1">
            <a:off x="1427018" y="1343891"/>
            <a:ext cx="3616037" cy="2175164"/>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37" name="Straight Arrow Connector 6236"/>
          <p:cNvCxnSpPr/>
          <p:nvPr/>
        </p:nvCxnSpPr>
        <p:spPr bwMode="auto">
          <a:xfrm flipH="1">
            <a:off x="1427019" y="1330037"/>
            <a:ext cx="4793673" cy="2202873"/>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239" name="Straight Connector 6238"/>
          <p:cNvCxnSpPr/>
          <p:nvPr/>
        </p:nvCxnSpPr>
        <p:spPr bwMode="auto">
          <a:xfrm>
            <a:off x="2854037" y="678874"/>
            <a:ext cx="1343891"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7" name="Straight Connector 96"/>
          <p:cNvCxnSpPr/>
          <p:nvPr/>
        </p:nvCxnSpPr>
        <p:spPr bwMode="auto">
          <a:xfrm>
            <a:off x="4017819" y="692728"/>
            <a:ext cx="180109" cy="28124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9" name="Straight Connector 98"/>
          <p:cNvCxnSpPr/>
          <p:nvPr/>
        </p:nvCxnSpPr>
        <p:spPr bwMode="auto">
          <a:xfrm flipH="1">
            <a:off x="4862945" y="678874"/>
            <a:ext cx="180110"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1" name="Straight Connector 100"/>
          <p:cNvCxnSpPr/>
          <p:nvPr/>
        </p:nvCxnSpPr>
        <p:spPr bwMode="auto">
          <a:xfrm flipH="1">
            <a:off x="4876800" y="1330037"/>
            <a:ext cx="1330036" cy="218901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3" name="Straight Connector 102"/>
          <p:cNvCxnSpPr/>
          <p:nvPr/>
        </p:nvCxnSpPr>
        <p:spPr bwMode="auto">
          <a:xfrm flipH="1">
            <a:off x="4890656" y="678873"/>
            <a:ext cx="1302327"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5" name="Straight Connector 104"/>
          <p:cNvCxnSpPr/>
          <p:nvPr/>
        </p:nvCxnSpPr>
        <p:spPr bwMode="auto">
          <a:xfrm flipH="1">
            <a:off x="4862945" y="1343891"/>
            <a:ext cx="180110" cy="15240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07" name="Straight Connector 106"/>
          <p:cNvCxnSpPr/>
          <p:nvPr/>
        </p:nvCxnSpPr>
        <p:spPr bwMode="auto">
          <a:xfrm>
            <a:off x="2854036" y="1316182"/>
            <a:ext cx="1357746"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3" name="Straight Connector 162"/>
          <p:cNvCxnSpPr/>
          <p:nvPr/>
        </p:nvCxnSpPr>
        <p:spPr bwMode="auto">
          <a:xfrm>
            <a:off x="4003964" y="1316182"/>
            <a:ext cx="207818"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5" name="Straight Connector 164"/>
          <p:cNvCxnSpPr/>
          <p:nvPr/>
        </p:nvCxnSpPr>
        <p:spPr bwMode="auto">
          <a:xfrm>
            <a:off x="2840182" y="665019"/>
            <a:ext cx="4807527"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7" name="Straight Connector 166"/>
          <p:cNvCxnSpPr/>
          <p:nvPr/>
        </p:nvCxnSpPr>
        <p:spPr bwMode="auto">
          <a:xfrm>
            <a:off x="3990110" y="678874"/>
            <a:ext cx="3643746" cy="28263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69" name="Straight Connector 168"/>
          <p:cNvCxnSpPr/>
          <p:nvPr/>
        </p:nvCxnSpPr>
        <p:spPr bwMode="auto">
          <a:xfrm>
            <a:off x="5029201" y="678874"/>
            <a:ext cx="2618509" cy="21890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1" name="Straight Connector 170"/>
          <p:cNvCxnSpPr/>
          <p:nvPr/>
        </p:nvCxnSpPr>
        <p:spPr bwMode="auto">
          <a:xfrm>
            <a:off x="6192983" y="651164"/>
            <a:ext cx="1440873" cy="28540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3" name="Straight Connector 172"/>
          <p:cNvCxnSpPr/>
          <p:nvPr/>
        </p:nvCxnSpPr>
        <p:spPr bwMode="auto">
          <a:xfrm>
            <a:off x="2854037" y="1316182"/>
            <a:ext cx="5444837" cy="1551709"/>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5" name="Straight Connector 174"/>
          <p:cNvCxnSpPr/>
          <p:nvPr/>
        </p:nvCxnSpPr>
        <p:spPr bwMode="auto">
          <a:xfrm>
            <a:off x="3990109" y="1330037"/>
            <a:ext cx="4322618"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7" name="Straight Connector 176"/>
          <p:cNvCxnSpPr/>
          <p:nvPr/>
        </p:nvCxnSpPr>
        <p:spPr bwMode="auto">
          <a:xfrm>
            <a:off x="5043055" y="1330036"/>
            <a:ext cx="3269672" cy="15378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79" name="Straight Connector 178"/>
          <p:cNvCxnSpPr/>
          <p:nvPr/>
        </p:nvCxnSpPr>
        <p:spPr bwMode="auto">
          <a:xfrm>
            <a:off x="6206837" y="1316183"/>
            <a:ext cx="2105891" cy="2202873"/>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1" name="Straight Connector 180"/>
          <p:cNvCxnSpPr/>
          <p:nvPr/>
        </p:nvCxnSpPr>
        <p:spPr bwMode="auto">
          <a:xfrm>
            <a:off x="748146" y="2881745"/>
            <a:ext cx="775855" cy="191192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3" name="Straight Connector 182"/>
          <p:cNvCxnSpPr/>
          <p:nvPr/>
        </p:nvCxnSpPr>
        <p:spPr bwMode="auto">
          <a:xfrm>
            <a:off x="1427019" y="2854036"/>
            <a:ext cx="734291"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5" name="Straight Connector 184"/>
          <p:cNvCxnSpPr/>
          <p:nvPr/>
        </p:nvCxnSpPr>
        <p:spPr bwMode="auto">
          <a:xfrm>
            <a:off x="748146" y="3519055"/>
            <a:ext cx="77585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7" name="Straight Connector 186"/>
          <p:cNvCxnSpPr/>
          <p:nvPr/>
        </p:nvCxnSpPr>
        <p:spPr bwMode="auto">
          <a:xfrm>
            <a:off x="1427019" y="3519055"/>
            <a:ext cx="734291"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89" name="Straight Connector 188"/>
          <p:cNvCxnSpPr/>
          <p:nvPr/>
        </p:nvCxnSpPr>
        <p:spPr bwMode="auto">
          <a:xfrm>
            <a:off x="734292" y="2867891"/>
            <a:ext cx="3477491"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191" name="Straight Connector 190"/>
          <p:cNvCxnSpPr/>
          <p:nvPr/>
        </p:nvCxnSpPr>
        <p:spPr bwMode="auto">
          <a:xfrm>
            <a:off x="1413165" y="2840182"/>
            <a:ext cx="2826327" cy="198120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1" name="Straight Connector 6240"/>
          <p:cNvCxnSpPr/>
          <p:nvPr/>
        </p:nvCxnSpPr>
        <p:spPr bwMode="auto">
          <a:xfrm>
            <a:off x="748146" y="3505200"/>
            <a:ext cx="4128655"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3" name="Straight Connector 6242"/>
          <p:cNvCxnSpPr/>
          <p:nvPr/>
        </p:nvCxnSpPr>
        <p:spPr bwMode="auto">
          <a:xfrm>
            <a:off x="1413165" y="3505200"/>
            <a:ext cx="3463636"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5" name="Straight Connector 6244"/>
          <p:cNvCxnSpPr/>
          <p:nvPr/>
        </p:nvCxnSpPr>
        <p:spPr bwMode="auto">
          <a:xfrm flipH="1">
            <a:off x="1510145" y="3519055"/>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7" name="Straight Connector 6246"/>
          <p:cNvCxnSpPr/>
          <p:nvPr/>
        </p:nvCxnSpPr>
        <p:spPr bwMode="auto">
          <a:xfrm flipH="1">
            <a:off x="1510145" y="2867892"/>
            <a:ext cx="2687782"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49" name="Straight Connector 6248"/>
          <p:cNvCxnSpPr/>
          <p:nvPr/>
        </p:nvCxnSpPr>
        <p:spPr bwMode="auto">
          <a:xfrm flipH="1">
            <a:off x="2161310" y="2867892"/>
            <a:ext cx="2715491"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1" name="Straight Connector 6250"/>
          <p:cNvCxnSpPr/>
          <p:nvPr/>
        </p:nvCxnSpPr>
        <p:spPr bwMode="auto">
          <a:xfrm flipH="1">
            <a:off x="2147456" y="3519055"/>
            <a:ext cx="2729345"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3" name="Straight Connector 6252"/>
          <p:cNvCxnSpPr/>
          <p:nvPr/>
        </p:nvCxnSpPr>
        <p:spPr bwMode="auto">
          <a:xfrm>
            <a:off x="4184074" y="2867892"/>
            <a:ext cx="2701636"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5" name="Straight Connector 6254"/>
          <p:cNvCxnSpPr/>
          <p:nvPr/>
        </p:nvCxnSpPr>
        <p:spPr bwMode="auto">
          <a:xfrm>
            <a:off x="4862946" y="2854037"/>
            <a:ext cx="2036619" cy="193963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7" name="Straight Connector 6256"/>
          <p:cNvCxnSpPr/>
          <p:nvPr/>
        </p:nvCxnSpPr>
        <p:spPr bwMode="auto">
          <a:xfrm>
            <a:off x="4197928" y="3519055"/>
            <a:ext cx="3338946"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59" name="Straight Connector 6258"/>
          <p:cNvCxnSpPr/>
          <p:nvPr/>
        </p:nvCxnSpPr>
        <p:spPr bwMode="auto">
          <a:xfrm>
            <a:off x="4876800" y="3532909"/>
            <a:ext cx="2687782"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1" name="Straight Connector 6260"/>
          <p:cNvCxnSpPr/>
          <p:nvPr/>
        </p:nvCxnSpPr>
        <p:spPr bwMode="auto">
          <a:xfrm flipH="1">
            <a:off x="4225637" y="2867891"/>
            <a:ext cx="3408219" cy="1939636"/>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3" name="Straight Connector 6262"/>
          <p:cNvCxnSpPr/>
          <p:nvPr/>
        </p:nvCxnSpPr>
        <p:spPr bwMode="auto">
          <a:xfrm flipH="1">
            <a:off x="4197927" y="3505200"/>
            <a:ext cx="3435928" cy="13161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5" name="Straight Connector 6264"/>
          <p:cNvCxnSpPr/>
          <p:nvPr/>
        </p:nvCxnSpPr>
        <p:spPr bwMode="auto">
          <a:xfrm flipH="1">
            <a:off x="4862945" y="2867892"/>
            <a:ext cx="3435928" cy="192578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7" name="Straight Connector 6266"/>
          <p:cNvCxnSpPr/>
          <p:nvPr/>
        </p:nvCxnSpPr>
        <p:spPr bwMode="auto">
          <a:xfrm flipH="1">
            <a:off x="4849091" y="3519055"/>
            <a:ext cx="3463636"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69" name="Straight Connector 6268"/>
          <p:cNvCxnSpPr/>
          <p:nvPr/>
        </p:nvCxnSpPr>
        <p:spPr bwMode="auto">
          <a:xfrm flipH="1">
            <a:off x="6871855" y="2854036"/>
            <a:ext cx="762000" cy="19534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1" name="Straight Connector 6270"/>
          <p:cNvCxnSpPr/>
          <p:nvPr/>
        </p:nvCxnSpPr>
        <p:spPr bwMode="auto">
          <a:xfrm flipH="1">
            <a:off x="7523018" y="3519055"/>
            <a:ext cx="110837" cy="1288472"/>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3" name="Straight Connector 6272"/>
          <p:cNvCxnSpPr/>
          <p:nvPr/>
        </p:nvCxnSpPr>
        <p:spPr bwMode="auto">
          <a:xfrm flipH="1">
            <a:off x="6871855" y="2867892"/>
            <a:ext cx="1427018" cy="1911927"/>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5" name="Straight Connector 6274"/>
          <p:cNvCxnSpPr/>
          <p:nvPr/>
        </p:nvCxnSpPr>
        <p:spPr bwMode="auto">
          <a:xfrm flipH="1">
            <a:off x="7509164" y="3519055"/>
            <a:ext cx="817418" cy="1274618"/>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7" name="Straight Connector 6276"/>
          <p:cNvCxnSpPr/>
          <p:nvPr/>
        </p:nvCxnSpPr>
        <p:spPr bwMode="auto">
          <a:xfrm>
            <a:off x="1510145" y="4793674"/>
            <a:ext cx="3048000" cy="135774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79" name="Straight Connector 6278"/>
          <p:cNvCxnSpPr/>
          <p:nvPr/>
        </p:nvCxnSpPr>
        <p:spPr bwMode="auto">
          <a:xfrm>
            <a:off x="2147456" y="4807528"/>
            <a:ext cx="2424545"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1" name="Straight Connector 6280"/>
          <p:cNvCxnSpPr/>
          <p:nvPr/>
        </p:nvCxnSpPr>
        <p:spPr bwMode="auto">
          <a:xfrm>
            <a:off x="4211782" y="4807528"/>
            <a:ext cx="360218"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3" name="Straight Connector 6282"/>
          <p:cNvCxnSpPr/>
          <p:nvPr/>
        </p:nvCxnSpPr>
        <p:spPr bwMode="auto">
          <a:xfrm flipH="1">
            <a:off x="4572001" y="4807528"/>
            <a:ext cx="277091" cy="1343891"/>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5" name="Straight Connector 6284"/>
          <p:cNvCxnSpPr/>
          <p:nvPr/>
        </p:nvCxnSpPr>
        <p:spPr bwMode="auto">
          <a:xfrm flipH="1">
            <a:off x="4558146" y="4779819"/>
            <a:ext cx="2327564" cy="1385455"/>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6287" name="Straight Connector 6286"/>
          <p:cNvCxnSpPr/>
          <p:nvPr/>
        </p:nvCxnSpPr>
        <p:spPr bwMode="auto">
          <a:xfrm flipH="1">
            <a:off x="4558145" y="4779819"/>
            <a:ext cx="2964873" cy="1399309"/>
          </a:xfrm>
          <a:prstGeom prst="line">
            <a:avLst/>
          </a:prstGeom>
          <a:no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30985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9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93510" y="697682"/>
            <a:ext cx="6339529" cy="472307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6898152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82020" y="775417"/>
            <a:ext cx="8673867" cy="12724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5289037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6"/>
          <p:cNvSpPr>
            <a:spLocks noChangeAspect="1" noChangeArrowheads="1" noTextEdit="1"/>
          </p:cNvSpPr>
          <p:nvPr/>
        </p:nvSpPr>
        <p:spPr bwMode="auto">
          <a:xfrm>
            <a:off x="349338" y="457200"/>
            <a:ext cx="8258175" cy="49561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5" name="Text Box 24"/>
          <p:cNvSpPr txBox="1">
            <a:spLocks noChangeArrowheads="1"/>
          </p:cNvSpPr>
          <p:nvPr/>
        </p:nvSpPr>
        <p:spPr bwMode="auto">
          <a:xfrm>
            <a:off x="1141757" y="1424430"/>
            <a:ext cx="68574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endParaRPr lang="en-US" altLang="en-US" sz="2400" dirty="0">
              <a:latin typeface="cmmi10"/>
              <a:ea typeface="Times New Roman" pitchFamily="18" charset="0"/>
              <a:sym typeface="Symbol" pitchFamily="18" charset="2"/>
            </a:endParaRPr>
          </a:p>
        </p:txBody>
      </p:sp>
      <p:sp>
        <p:nvSpPr>
          <p:cNvPr id="6" name="Text Box 23"/>
          <p:cNvSpPr txBox="1">
            <a:spLocks noChangeArrowheads="1"/>
          </p:cNvSpPr>
          <p:nvPr/>
        </p:nvSpPr>
        <p:spPr bwMode="auto">
          <a:xfrm>
            <a:off x="2190062" y="1981396"/>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22"/>
          <p:cNvSpPr txBox="1">
            <a:spLocks noChangeArrowheads="1"/>
          </p:cNvSpPr>
          <p:nvPr/>
        </p:nvSpPr>
        <p:spPr bwMode="auto">
          <a:xfrm>
            <a:off x="2380547" y="4853236"/>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10" name="Freeform 19"/>
          <p:cNvSpPr>
            <a:spLocks/>
          </p:cNvSpPr>
          <p:nvPr/>
        </p:nvSpPr>
        <p:spPr bwMode="auto">
          <a:xfrm>
            <a:off x="1303035" y="1652424"/>
            <a:ext cx="913060" cy="2638765"/>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1" name="Oval 18"/>
          <p:cNvSpPr>
            <a:spLocks noChangeArrowheads="1"/>
          </p:cNvSpPr>
          <p:nvPr/>
        </p:nvSpPr>
        <p:spPr bwMode="auto">
          <a:xfrm>
            <a:off x="990004" y="4291189"/>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20" name="Text Box 9"/>
          <p:cNvSpPr txBox="1">
            <a:spLocks noChangeArrowheads="1"/>
          </p:cNvSpPr>
          <p:nvPr/>
        </p:nvSpPr>
        <p:spPr bwMode="auto">
          <a:xfrm>
            <a:off x="1170965" y="4291823"/>
            <a:ext cx="903536"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a:rPr>
              <a:t>¦</a:t>
            </a:r>
            <a:r>
              <a:rPr lang="de-DE" altLang="en-US" sz="2400" baseline="-25000" dirty="0">
                <a:latin typeface="Times New Roman"/>
                <a:ea typeface="Times New Roman" pitchFamily="18" charset="0"/>
                <a:sym typeface="Euclid Symbol"/>
              </a:rPr>
              <a:t>i</a:t>
            </a:r>
            <a:r>
              <a:rPr lang="de-DE" altLang="en-US" sz="2400" dirty="0">
                <a:latin typeface="Times New Roman" pitchFamily="18" charset="0"/>
                <a:ea typeface="Times New Roman" pitchFamily="18" charset="0"/>
                <a:sym typeface="Euclid Symbol"/>
              </a:rPr>
              <a:t>(</a:t>
            </a:r>
            <a:r>
              <a:rPr lang="de-DE" altLang="en-US" sz="2400" dirty="0">
                <a:latin typeface="cmmi10"/>
                <a:ea typeface="Times New Roman" pitchFamily="18" charset="0"/>
                <a:sym typeface="Euclid Symbol"/>
              </a:rPr>
              <a:t>!</a:t>
            </a:r>
            <a:r>
              <a:rPr lang="de-DE" altLang="en-US" sz="2400" dirty="0">
                <a:latin typeface="Times New Roman" pitchFamily="18" charset="0"/>
                <a:ea typeface="Times New Roman" pitchFamily="18" charset="0"/>
                <a:sym typeface="Euclid Symbol"/>
              </a:rPr>
              <a:t>)</a:t>
            </a:r>
            <a:endParaRPr lang="de-DE" altLang="en-US" sz="2400" dirty="0">
              <a:latin typeface="Times New Roman" pitchFamily="18" charset="0"/>
              <a:ea typeface="Times New Roman" pitchFamily="18" charset="0"/>
              <a:sym typeface="Symbol" pitchFamily="18" charset="2"/>
            </a:endParaRPr>
          </a:p>
        </p:txBody>
      </p:sp>
      <p:sp>
        <p:nvSpPr>
          <p:cNvPr id="28" name="Oval 27"/>
          <p:cNvSpPr>
            <a:spLocks noChangeArrowheads="1"/>
          </p:cNvSpPr>
          <p:nvPr/>
        </p:nvSpPr>
        <p:spPr bwMode="auto">
          <a:xfrm>
            <a:off x="199168" y="1000136"/>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0" name="Oval 29"/>
          <p:cNvSpPr>
            <a:spLocks noChangeArrowheads="1"/>
          </p:cNvSpPr>
          <p:nvPr/>
        </p:nvSpPr>
        <p:spPr bwMode="auto">
          <a:xfrm>
            <a:off x="227743" y="3940191"/>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4" name="Rectangle 33"/>
          <p:cNvSpPr>
            <a:spLocks noChangeArrowheads="1"/>
          </p:cNvSpPr>
          <p:nvPr/>
        </p:nvSpPr>
        <p:spPr bwMode="auto">
          <a:xfrm>
            <a:off x="251555"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pPr defTabSz="914297"/>
            <a:endParaRPr lang="en-US" altLang="en-US"/>
          </a:p>
        </p:txBody>
      </p:sp>
      <p:sp>
        <p:nvSpPr>
          <p:cNvPr id="35" name="Rectangle 47"/>
          <p:cNvSpPr>
            <a:spLocks noChangeArrowheads="1"/>
          </p:cNvSpPr>
          <p:nvPr/>
        </p:nvSpPr>
        <p:spPr bwMode="auto">
          <a:xfrm>
            <a:off x="251555" y="5457315"/>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pPr defTabSz="914297"/>
            <a:endParaRPr lang="en-US" altLang="en-US"/>
          </a:p>
        </p:txBody>
      </p:sp>
    </p:spTree>
    <p:extLst>
      <p:ext uri="{BB962C8B-B14F-4D97-AF65-F5344CB8AC3E}">
        <p14:creationId xmlns:p14="http://schemas.microsoft.com/office/powerpoint/2010/main" val="9409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20" grpId="0"/>
      <p:bldP spid="28" grpId="0" animBg="1"/>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6"/>
          <p:cNvSpPr>
            <a:spLocks noChangeAspect="1" noChangeArrowheads="1" noTextEdit="1"/>
          </p:cNvSpPr>
          <p:nvPr/>
        </p:nvSpPr>
        <p:spPr bwMode="auto">
          <a:xfrm>
            <a:off x="349338" y="457200"/>
            <a:ext cx="8258175" cy="49561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 name="Oval 25"/>
          <p:cNvSpPr>
            <a:spLocks noChangeArrowheads="1"/>
          </p:cNvSpPr>
          <p:nvPr/>
        </p:nvSpPr>
        <p:spPr bwMode="auto">
          <a:xfrm>
            <a:off x="6189619" y="4263881"/>
            <a:ext cx="2167723" cy="1066937"/>
          </a:xfrm>
          <a:prstGeom prst="ellipse">
            <a:avLst/>
          </a:prstGeom>
          <a:solidFill>
            <a:srgbClr val="FFFFFF"/>
          </a:solidFill>
          <a:ln w="9525">
            <a:solidFill>
              <a:srgbClr val="000000"/>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5" name="Text Box 24"/>
          <p:cNvSpPr txBox="1">
            <a:spLocks noChangeArrowheads="1"/>
          </p:cNvSpPr>
          <p:nvPr/>
        </p:nvSpPr>
        <p:spPr bwMode="auto">
          <a:xfrm>
            <a:off x="1141757" y="1424430"/>
            <a:ext cx="68574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endParaRPr lang="en-US" altLang="en-US" sz="2400" dirty="0">
              <a:latin typeface="cmmi10"/>
              <a:ea typeface="Times New Roman" pitchFamily="18" charset="0"/>
              <a:sym typeface="Symbol" pitchFamily="18" charset="2"/>
            </a:endParaRPr>
          </a:p>
        </p:txBody>
      </p:sp>
      <p:sp>
        <p:nvSpPr>
          <p:cNvPr id="6" name="Text Box 23"/>
          <p:cNvSpPr txBox="1">
            <a:spLocks noChangeArrowheads="1"/>
          </p:cNvSpPr>
          <p:nvPr/>
        </p:nvSpPr>
        <p:spPr bwMode="auto">
          <a:xfrm>
            <a:off x="2190062" y="1981396"/>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22"/>
          <p:cNvSpPr txBox="1">
            <a:spLocks noChangeArrowheads="1"/>
          </p:cNvSpPr>
          <p:nvPr/>
        </p:nvSpPr>
        <p:spPr bwMode="auto">
          <a:xfrm>
            <a:off x="2380547" y="4853236"/>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Text Box 21"/>
          <p:cNvSpPr txBox="1">
            <a:spLocks noChangeArrowheads="1"/>
          </p:cNvSpPr>
          <p:nvPr/>
        </p:nvSpPr>
        <p:spPr bwMode="auto">
          <a:xfrm>
            <a:off x="5475934" y="2157315"/>
            <a:ext cx="685112"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9" name="Text Box 20"/>
          <p:cNvSpPr txBox="1">
            <a:spLocks noChangeArrowheads="1"/>
          </p:cNvSpPr>
          <p:nvPr/>
        </p:nvSpPr>
        <p:spPr bwMode="auto">
          <a:xfrm>
            <a:off x="5714676" y="4796078"/>
            <a:ext cx="683207"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10" name="Freeform 19"/>
          <p:cNvSpPr>
            <a:spLocks/>
          </p:cNvSpPr>
          <p:nvPr/>
        </p:nvSpPr>
        <p:spPr bwMode="auto">
          <a:xfrm>
            <a:off x="1303035" y="1652424"/>
            <a:ext cx="913060" cy="2638765"/>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1" name="Oval 18"/>
          <p:cNvSpPr>
            <a:spLocks noChangeArrowheads="1"/>
          </p:cNvSpPr>
          <p:nvPr/>
        </p:nvSpPr>
        <p:spPr bwMode="auto">
          <a:xfrm>
            <a:off x="990004" y="4291189"/>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2" name="Oval 17"/>
          <p:cNvSpPr>
            <a:spLocks noChangeArrowheads="1"/>
          </p:cNvSpPr>
          <p:nvPr/>
        </p:nvSpPr>
        <p:spPr bwMode="auto">
          <a:xfrm>
            <a:off x="4180634" y="1433322"/>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3" name="Freeform 16"/>
          <p:cNvSpPr>
            <a:spLocks/>
          </p:cNvSpPr>
          <p:nvPr/>
        </p:nvSpPr>
        <p:spPr bwMode="auto">
          <a:xfrm>
            <a:off x="4769868" y="2004894"/>
            <a:ext cx="913060" cy="2638765"/>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Text Box 15"/>
          <p:cNvSpPr txBox="1">
            <a:spLocks noChangeArrowheads="1"/>
          </p:cNvSpPr>
          <p:nvPr/>
        </p:nvSpPr>
        <p:spPr bwMode="auto">
          <a:xfrm>
            <a:off x="4875271" y="4387086"/>
            <a:ext cx="685747"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endParaRPr lang="en-US" altLang="en-US" sz="2400" dirty="0">
              <a:latin typeface="cmmi10"/>
              <a:ea typeface="Times New Roman" pitchFamily="18" charset="0"/>
              <a:sym typeface="Symbol" pitchFamily="18" charset="2"/>
            </a:endParaRPr>
          </a:p>
        </p:txBody>
      </p:sp>
      <p:sp>
        <p:nvSpPr>
          <p:cNvPr id="15" name="Text Box 14"/>
          <p:cNvSpPr txBox="1">
            <a:spLocks noChangeArrowheads="1"/>
          </p:cNvSpPr>
          <p:nvPr/>
        </p:nvSpPr>
        <p:spPr bwMode="auto">
          <a:xfrm>
            <a:off x="5278465" y="1525408"/>
            <a:ext cx="752417"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latin typeface="cmmi10"/>
                <a:ea typeface="Times New Roman" pitchFamily="18" charset="0"/>
                <a:sym typeface="Symbol" pitchFamily="18" charset="2"/>
              </a:rPr>
              <a:t>!</a:t>
            </a:r>
            <a:r>
              <a:rPr lang="en-US" altLang="en-US" sz="2400" dirty="0">
                <a:latin typeface="Times New Roman" pitchFamily="18" charset="0"/>
                <a:ea typeface="Times New Roman" pitchFamily="18" charset="0"/>
                <a:sym typeface="Symbol" pitchFamily="18" charset="2"/>
              </a:rPr>
              <a:t>’</a:t>
            </a:r>
          </a:p>
        </p:txBody>
      </p:sp>
      <p:sp>
        <p:nvSpPr>
          <p:cNvPr id="16" name="Oval 13"/>
          <p:cNvSpPr>
            <a:spLocks noChangeArrowheads="1"/>
          </p:cNvSpPr>
          <p:nvPr/>
        </p:nvSpPr>
        <p:spPr bwMode="auto">
          <a:xfrm>
            <a:off x="7228399" y="1385690"/>
            <a:ext cx="1132753" cy="562047"/>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7" name="Freeform 12"/>
          <p:cNvSpPr>
            <a:spLocks/>
          </p:cNvSpPr>
          <p:nvPr/>
        </p:nvSpPr>
        <p:spPr bwMode="auto">
          <a:xfrm>
            <a:off x="5408630" y="1143088"/>
            <a:ext cx="1866756" cy="595072"/>
          </a:xfrm>
          <a:custGeom>
            <a:avLst/>
            <a:gdLst>
              <a:gd name="T0" fmla="*/ 0 w 2940"/>
              <a:gd name="T1" fmla="*/ 937 h 937"/>
              <a:gd name="T2" fmla="*/ 1680 w 2940"/>
              <a:gd name="T3" fmla="*/ 52 h 937"/>
              <a:gd name="T4" fmla="*/ 2940 w 2940"/>
              <a:gd name="T5" fmla="*/ 622 h 937"/>
            </a:gdLst>
            <a:ahLst/>
            <a:cxnLst>
              <a:cxn ang="0">
                <a:pos x="T0" y="T1"/>
              </a:cxn>
              <a:cxn ang="0">
                <a:pos x="T2" y="T3"/>
              </a:cxn>
              <a:cxn ang="0">
                <a:pos x="T4" y="T5"/>
              </a:cxn>
            </a:cxnLst>
            <a:rect l="0" t="0" r="r" b="b"/>
            <a:pathLst>
              <a:path w="2940" h="937">
                <a:moveTo>
                  <a:pt x="0" y="937"/>
                </a:moveTo>
                <a:cubicBezTo>
                  <a:pt x="595" y="520"/>
                  <a:pt x="1190" y="104"/>
                  <a:pt x="1680" y="52"/>
                </a:cubicBezTo>
                <a:cubicBezTo>
                  <a:pt x="2170" y="0"/>
                  <a:pt x="2555" y="311"/>
                  <a:pt x="2940" y="622"/>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8" name="Line 11"/>
          <p:cNvSpPr>
            <a:spLocks noChangeShapeType="1"/>
          </p:cNvSpPr>
          <p:nvPr/>
        </p:nvSpPr>
        <p:spPr bwMode="auto">
          <a:xfrm flipV="1">
            <a:off x="3760931" y="947484"/>
            <a:ext cx="3838280" cy="4191539"/>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Line 10"/>
          <p:cNvSpPr>
            <a:spLocks noChangeShapeType="1"/>
          </p:cNvSpPr>
          <p:nvPr/>
        </p:nvSpPr>
        <p:spPr bwMode="auto">
          <a:xfrm>
            <a:off x="3489173" y="1040840"/>
            <a:ext cx="4238299" cy="403912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Text Box 9"/>
          <p:cNvSpPr txBox="1">
            <a:spLocks noChangeArrowheads="1"/>
          </p:cNvSpPr>
          <p:nvPr/>
        </p:nvSpPr>
        <p:spPr bwMode="auto">
          <a:xfrm>
            <a:off x="1170965" y="4291823"/>
            <a:ext cx="903536"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a:rPr>
              <a:t>¦</a:t>
            </a:r>
            <a:r>
              <a:rPr lang="de-DE" altLang="en-US" sz="2400" baseline="-25000" dirty="0">
                <a:latin typeface="Times New Roman"/>
                <a:ea typeface="Times New Roman" pitchFamily="18" charset="0"/>
                <a:sym typeface="Euclid Symbol"/>
              </a:rPr>
              <a:t>i</a:t>
            </a:r>
            <a:r>
              <a:rPr lang="de-DE" altLang="en-US" sz="2400" dirty="0">
                <a:latin typeface="Times New Roman" pitchFamily="18" charset="0"/>
                <a:ea typeface="Times New Roman" pitchFamily="18" charset="0"/>
                <a:sym typeface="Euclid Symbol"/>
              </a:rPr>
              <a:t>(</a:t>
            </a:r>
            <a:r>
              <a:rPr lang="de-DE" altLang="en-US" sz="2400" dirty="0">
                <a:latin typeface="cmmi10"/>
                <a:ea typeface="Times New Roman" pitchFamily="18" charset="0"/>
                <a:sym typeface="Euclid Symbol"/>
              </a:rPr>
              <a:t>!</a:t>
            </a:r>
            <a:r>
              <a:rPr lang="de-DE" altLang="en-US" sz="2400" dirty="0">
                <a:latin typeface="Times New Roman" pitchFamily="18" charset="0"/>
                <a:ea typeface="Times New Roman" pitchFamily="18" charset="0"/>
                <a:sym typeface="Euclid Symbol"/>
              </a:rPr>
              <a:t>)</a:t>
            </a:r>
            <a:endParaRPr lang="de-DE" altLang="en-US" sz="2400" dirty="0">
              <a:latin typeface="Times New Roman" pitchFamily="18" charset="0"/>
              <a:ea typeface="Times New Roman" pitchFamily="18" charset="0"/>
              <a:sym typeface="Symbol" pitchFamily="18" charset="2"/>
            </a:endParaRPr>
          </a:p>
        </p:txBody>
      </p:sp>
      <p:sp>
        <p:nvSpPr>
          <p:cNvPr id="23" name="Text Box 6"/>
          <p:cNvSpPr txBox="1">
            <a:spLocks noChangeArrowheads="1"/>
          </p:cNvSpPr>
          <p:nvPr/>
        </p:nvSpPr>
        <p:spPr bwMode="auto">
          <a:xfrm>
            <a:off x="7826523" y="5189194"/>
            <a:ext cx="683207" cy="41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4" name="Oval 5"/>
          <p:cNvSpPr>
            <a:spLocks noChangeArrowheads="1"/>
          </p:cNvSpPr>
          <p:nvPr/>
        </p:nvSpPr>
        <p:spPr bwMode="auto">
          <a:xfrm>
            <a:off x="5494348" y="4125433"/>
            <a:ext cx="1390543" cy="723993"/>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5" name="Text Box 4"/>
          <p:cNvSpPr txBox="1">
            <a:spLocks noChangeArrowheads="1"/>
          </p:cNvSpPr>
          <p:nvPr/>
        </p:nvSpPr>
        <p:spPr bwMode="auto">
          <a:xfrm>
            <a:off x="5083534" y="1768645"/>
            <a:ext cx="942902"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latin typeface="Times New Roman" pitchFamily="18" charset="0"/>
                <a:ea typeface="Times New Roman" pitchFamily="18" charset="0"/>
                <a:sym typeface="Symbol" pitchFamily="18" charset="2"/>
              </a:rPr>
              <a:t>’’</a:t>
            </a:r>
          </a:p>
        </p:txBody>
      </p:sp>
      <p:sp>
        <p:nvSpPr>
          <p:cNvPr id="27" name="Freeform 2"/>
          <p:cNvSpPr>
            <a:spLocks/>
          </p:cNvSpPr>
          <p:nvPr/>
        </p:nvSpPr>
        <p:spPr bwMode="auto">
          <a:xfrm>
            <a:off x="5575621" y="2029662"/>
            <a:ext cx="882582" cy="2095770"/>
          </a:xfrm>
          <a:custGeom>
            <a:avLst/>
            <a:gdLst>
              <a:gd name="T0" fmla="*/ 0 w 2607"/>
              <a:gd name="T1" fmla="*/ 0 h 3300"/>
              <a:gd name="T2" fmla="*/ 2355 w 2607"/>
              <a:gd name="T3" fmla="*/ 885 h 3300"/>
              <a:gd name="T4" fmla="*/ 1515 w 2607"/>
              <a:gd name="T5" fmla="*/ 3300 h 3300"/>
            </a:gdLst>
            <a:ahLst/>
            <a:cxnLst>
              <a:cxn ang="0">
                <a:pos x="T0" y="T1"/>
              </a:cxn>
              <a:cxn ang="0">
                <a:pos x="T2" y="T3"/>
              </a:cxn>
              <a:cxn ang="0">
                <a:pos x="T4" y="T5"/>
              </a:cxn>
            </a:cxnLst>
            <a:rect l="0" t="0" r="r" b="b"/>
            <a:pathLst>
              <a:path w="2607" h="3300">
                <a:moveTo>
                  <a:pt x="0" y="0"/>
                </a:moveTo>
                <a:cubicBezTo>
                  <a:pt x="1051" y="167"/>
                  <a:pt x="2103" y="335"/>
                  <a:pt x="2355" y="885"/>
                </a:cubicBezTo>
                <a:cubicBezTo>
                  <a:pt x="2607" y="1435"/>
                  <a:pt x="2061" y="2367"/>
                  <a:pt x="1515" y="330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8" name="Oval 27"/>
          <p:cNvSpPr>
            <a:spLocks noChangeArrowheads="1"/>
          </p:cNvSpPr>
          <p:nvPr/>
        </p:nvSpPr>
        <p:spPr bwMode="auto">
          <a:xfrm>
            <a:off x="199168" y="1000136"/>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9" name="Oval 31"/>
          <p:cNvSpPr>
            <a:spLocks noChangeArrowheads="1"/>
          </p:cNvSpPr>
          <p:nvPr/>
        </p:nvSpPr>
        <p:spPr bwMode="auto">
          <a:xfrm>
            <a:off x="3504343" y="3976704"/>
            <a:ext cx="2514600"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0" name="Oval 29"/>
          <p:cNvSpPr>
            <a:spLocks noChangeArrowheads="1"/>
          </p:cNvSpPr>
          <p:nvPr/>
        </p:nvSpPr>
        <p:spPr bwMode="auto">
          <a:xfrm>
            <a:off x="227743" y="3940191"/>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1" name="Oval 28"/>
          <p:cNvSpPr>
            <a:spLocks noChangeArrowheads="1"/>
          </p:cNvSpPr>
          <p:nvPr/>
        </p:nvSpPr>
        <p:spPr bwMode="auto">
          <a:xfrm>
            <a:off x="3618649" y="1209694"/>
            <a:ext cx="2514600"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2" name="Oval 30"/>
          <p:cNvSpPr>
            <a:spLocks noChangeArrowheads="1"/>
          </p:cNvSpPr>
          <p:nvPr/>
        </p:nvSpPr>
        <p:spPr bwMode="auto">
          <a:xfrm>
            <a:off x="6484080" y="1119204"/>
            <a:ext cx="2514600"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3" name="Text Box 32"/>
          <p:cNvSpPr txBox="1">
            <a:spLocks noChangeArrowheads="1"/>
          </p:cNvSpPr>
          <p:nvPr/>
        </p:nvSpPr>
        <p:spPr bwMode="auto">
          <a:xfrm>
            <a:off x="8438293" y="2157413"/>
            <a:ext cx="6842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34" name="Rectangle 33"/>
          <p:cNvSpPr>
            <a:spLocks noChangeArrowheads="1"/>
          </p:cNvSpPr>
          <p:nvPr/>
        </p:nvSpPr>
        <p:spPr bwMode="auto">
          <a:xfrm>
            <a:off x="251555"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pPr defTabSz="914297"/>
            <a:endParaRPr lang="en-US" altLang="en-US"/>
          </a:p>
        </p:txBody>
      </p:sp>
      <p:sp>
        <p:nvSpPr>
          <p:cNvPr id="35" name="Rectangle 47"/>
          <p:cNvSpPr>
            <a:spLocks noChangeArrowheads="1"/>
          </p:cNvSpPr>
          <p:nvPr/>
        </p:nvSpPr>
        <p:spPr bwMode="auto">
          <a:xfrm>
            <a:off x="251555" y="5457315"/>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pPr defTabSz="914297"/>
            <a:endParaRPr lang="en-US" altLang="en-US"/>
          </a:p>
        </p:txBody>
      </p:sp>
      <p:sp>
        <p:nvSpPr>
          <p:cNvPr id="36" name="Text Box 9"/>
          <p:cNvSpPr txBox="1">
            <a:spLocks noChangeArrowheads="1"/>
          </p:cNvSpPr>
          <p:nvPr/>
        </p:nvSpPr>
        <p:spPr bwMode="auto">
          <a:xfrm>
            <a:off x="4352315" y="1458133"/>
            <a:ext cx="903536"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a:rPr>
              <a:t>¦</a:t>
            </a:r>
            <a:r>
              <a:rPr lang="de-DE" altLang="en-US" sz="2400" baseline="-25000" dirty="0">
                <a:latin typeface="Times New Roman"/>
                <a:ea typeface="Times New Roman" pitchFamily="18" charset="0"/>
                <a:sym typeface="Euclid Symbol"/>
              </a:rPr>
              <a:t>i</a:t>
            </a:r>
            <a:r>
              <a:rPr lang="de-DE" altLang="en-US" sz="2400" dirty="0">
                <a:latin typeface="Times New Roman" pitchFamily="18" charset="0"/>
                <a:ea typeface="Times New Roman" pitchFamily="18" charset="0"/>
                <a:sym typeface="Euclid Symbol"/>
              </a:rPr>
              <a:t>(</a:t>
            </a:r>
            <a:r>
              <a:rPr lang="de-DE" altLang="en-US" sz="2400" dirty="0">
                <a:latin typeface="cmmi10"/>
                <a:ea typeface="Times New Roman" pitchFamily="18" charset="0"/>
                <a:sym typeface="Euclid Symbol"/>
              </a:rPr>
              <a:t>!</a:t>
            </a:r>
            <a:r>
              <a:rPr lang="de-DE" altLang="en-US" sz="2400" dirty="0">
                <a:latin typeface="Times New Roman" pitchFamily="18" charset="0"/>
                <a:ea typeface="Times New Roman" pitchFamily="18" charset="0"/>
                <a:sym typeface="Euclid Symbol"/>
              </a:rPr>
              <a:t>)</a:t>
            </a:r>
            <a:endParaRPr lang="de-DE" altLang="en-US" sz="2400" dirty="0">
              <a:latin typeface="Times New Roman" pitchFamily="18" charset="0"/>
              <a:ea typeface="Times New Roman" pitchFamily="18" charset="0"/>
              <a:sym typeface="Symbol" pitchFamily="18" charset="2"/>
            </a:endParaRPr>
          </a:p>
        </p:txBody>
      </p:sp>
      <p:sp>
        <p:nvSpPr>
          <p:cNvPr id="37" name="Text Box 9"/>
          <p:cNvSpPr txBox="1">
            <a:spLocks noChangeArrowheads="1"/>
          </p:cNvSpPr>
          <p:nvPr/>
        </p:nvSpPr>
        <p:spPr bwMode="auto">
          <a:xfrm>
            <a:off x="5652474" y="4244196"/>
            <a:ext cx="1091223"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a:rPr>
              <a:t>¦</a:t>
            </a:r>
            <a:r>
              <a:rPr lang="de-DE" altLang="en-US" sz="2400" baseline="-25000" dirty="0">
                <a:latin typeface="Times New Roman"/>
                <a:ea typeface="Times New Roman" pitchFamily="18" charset="0"/>
                <a:sym typeface="Euclid Symbol"/>
              </a:rPr>
              <a:t>i</a:t>
            </a:r>
            <a:r>
              <a:rPr lang="de-DE" altLang="en-US" sz="2400" dirty="0">
                <a:latin typeface="Times New Roman" pitchFamily="18" charset="0"/>
                <a:ea typeface="Times New Roman" pitchFamily="18" charset="0"/>
                <a:sym typeface="Euclid Symbol"/>
              </a:rPr>
              <a:t>(</a:t>
            </a:r>
            <a:r>
              <a:rPr lang="de-DE" altLang="en-US" sz="2400" dirty="0">
                <a:latin typeface="cmmi10"/>
                <a:ea typeface="Times New Roman" pitchFamily="18" charset="0"/>
                <a:sym typeface="Euclid Symbol"/>
              </a:rPr>
              <a:t>!‘‘</a:t>
            </a:r>
            <a:r>
              <a:rPr lang="de-DE" altLang="en-US" sz="2400" dirty="0">
                <a:latin typeface="Times New Roman" pitchFamily="18" charset="0"/>
                <a:ea typeface="Times New Roman" pitchFamily="18" charset="0"/>
                <a:sym typeface="Euclid Symbol"/>
              </a:rPr>
              <a:t>)</a:t>
            </a:r>
            <a:endParaRPr lang="de-DE" altLang="en-US" sz="2400" dirty="0">
              <a:latin typeface="Times New Roman" pitchFamily="18" charset="0"/>
              <a:ea typeface="Times New Roman" pitchFamily="18" charset="0"/>
              <a:sym typeface="Symbol" pitchFamily="18" charset="2"/>
            </a:endParaRPr>
          </a:p>
        </p:txBody>
      </p:sp>
      <p:sp>
        <p:nvSpPr>
          <p:cNvPr id="38" name="Text Box 9"/>
          <p:cNvSpPr txBox="1">
            <a:spLocks noChangeArrowheads="1"/>
          </p:cNvSpPr>
          <p:nvPr/>
        </p:nvSpPr>
        <p:spPr bwMode="auto">
          <a:xfrm>
            <a:off x="7338403" y="1415271"/>
            <a:ext cx="1019786"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a:rPr>
              <a:t>¦</a:t>
            </a:r>
            <a:r>
              <a:rPr lang="de-DE" altLang="en-US" sz="2400" baseline="-25000" dirty="0">
                <a:latin typeface="Times New Roman"/>
                <a:ea typeface="Times New Roman" pitchFamily="18" charset="0"/>
                <a:sym typeface="Euclid Symbol"/>
              </a:rPr>
              <a:t>i</a:t>
            </a:r>
            <a:r>
              <a:rPr lang="de-DE" altLang="en-US" sz="2400" dirty="0">
                <a:latin typeface="Times New Roman" pitchFamily="18" charset="0"/>
                <a:ea typeface="Times New Roman" pitchFamily="18" charset="0"/>
                <a:sym typeface="Euclid Symbol"/>
              </a:rPr>
              <a:t>(</a:t>
            </a:r>
            <a:r>
              <a:rPr lang="de-DE" altLang="en-US" sz="2400" dirty="0">
                <a:latin typeface="cmmi10"/>
                <a:ea typeface="Times New Roman" pitchFamily="18" charset="0"/>
                <a:sym typeface="Euclid Symbol"/>
              </a:rPr>
              <a:t>!‘</a:t>
            </a:r>
            <a:r>
              <a:rPr lang="de-DE" altLang="en-US" sz="2400" dirty="0">
                <a:latin typeface="Times New Roman" pitchFamily="18" charset="0"/>
                <a:ea typeface="Times New Roman" pitchFamily="18" charset="0"/>
                <a:sym typeface="Euclid Symbol"/>
              </a:rPr>
              <a:t>)</a:t>
            </a:r>
            <a:endParaRPr lang="de-DE" altLang="en-US" sz="2400" dirty="0">
              <a:latin typeface="Times New Roman" pitchFamily="18" charset="0"/>
              <a:ea typeface="Times New Roman" pitchFamily="18" charset="0"/>
              <a:sym typeface="Symbol" pitchFamily="18" charset="2"/>
            </a:endParaRPr>
          </a:p>
        </p:txBody>
      </p:sp>
    </p:spTree>
    <p:extLst>
      <p:ext uri="{BB962C8B-B14F-4D97-AF65-F5344CB8AC3E}">
        <p14:creationId xmlns:p14="http://schemas.microsoft.com/office/powerpoint/2010/main" val="21398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par>
                          <p:cTn id="66" fill="hold">
                            <p:stCondLst>
                              <p:cond delay="500"/>
                            </p:stCondLst>
                            <p:childTnLst>
                              <p:par>
                                <p:cTn id="67" presetID="22" presetClass="entr" presetSubtype="1"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up)">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up)">
                                      <p:cBhvr>
                                        <p:cTn id="77" dur="500"/>
                                        <p:tgtEl>
                                          <p:spTgt spid="19"/>
                                        </p:tgtEl>
                                      </p:cBhvr>
                                    </p:animEffect>
                                  </p:childTnLst>
                                </p:cTn>
                              </p:par>
                            </p:childTnLst>
                          </p:cTn>
                        </p:par>
                        <p:par>
                          <p:cTn id="78" fill="hold">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2" grpId="0" animBg="1"/>
      <p:bldP spid="13" grpId="0" animBg="1"/>
      <p:bldP spid="14" grpId="0"/>
      <p:bldP spid="15" grpId="0"/>
      <p:bldP spid="16" grpId="0" animBg="1"/>
      <p:bldP spid="17" grpId="0" animBg="1"/>
      <p:bldP spid="18" grpId="0" animBg="1"/>
      <p:bldP spid="19" grpId="0" animBg="1"/>
      <p:bldP spid="23" grpId="0"/>
      <p:bldP spid="24" grpId="0" animBg="1"/>
      <p:bldP spid="25" grpId="0"/>
      <p:bldP spid="27" grpId="0" animBg="1"/>
      <p:bldP spid="29" grpId="0" animBg="1"/>
      <p:bldP spid="31" grpId="0" animBg="1"/>
      <p:bldP spid="32" grpId="0" animBg="1"/>
      <p:bldP spid="33" grpId="0"/>
      <p:bldP spid="36" grpId="0"/>
      <p:bldP spid="37" grpId="0"/>
      <p:bldP spid="3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86285" y="775417"/>
            <a:ext cx="8665337" cy="50573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3477901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1388982" y="1646109"/>
            <a:ext cx="68574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endParaRPr lang="en-US" altLang="en-US" sz="2400" dirty="0">
              <a:latin typeface="cmmi10"/>
              <a:ea typeface="Times New Roman" pitchFamily="18" charset="0"/>
              <a:sym typeface="Symbol" pitchFamily="18" charset="2"/>
            </a:endParaRPr>
          </a:p>
        </p:txBody>
      </p:sp>
      <p:sp>
        <p:nvSpPr>
          <p:cNvPr id="5" name="Text Box 24"/>
          <p:cNvSpPr txBox="1">
            <a:spLocks noChangeArrowheads="1"/>
          </p:cNvSpPr>
          <p:nvPr/>
        </p:nvSpPr>
        <p:spPr bwMode="auto">
          <a:xfrm>
            <a:off x="2949905" y="2010753"/>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23"/>
          <p:cNvSpPr txBox="1">
            <a:spLocks noChangeArrowheads="1"/>
          </p:cNvSpPr>
          <p:nvPr/>
        </p:nvSpPr>
        <p:spPr bwMode="auto">
          <a:xfrm>
            <a:off x="2627772" y="5074913"/>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Freeform 22"/>
          <p:cNvSpPr>
            <a:spLocks/>
          </p:cNvSpPr>
          <p:nvPr/>
        </p:nvSpPr>
        <p:spPr bwMode="auto">
          <a:xfrm>
            <a:off x="1550259" y="1874104"/>
            <a:ext cx="913060" cy="2638763"/>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8" name="Oval 21"/>
          <p:cNvSpPr>
            <a:spLocks noChangeArrowheads="1"/>
          </p:cNvSpPr>
          <p:nvPr/>
        </p:nvSpPr>
        <p:spPr bwMode="auto">
          <a:xfrm>
            <a:off x="1237229" y="4512867"/>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9" name="Text Box 20"/>
          <p:cNvSpPr txBox="1">
            <a:spLocks noChangeArrowheads="1"/>
          </p:cNvSpPr>
          <p:nvPr/>
        </p:nvSpPr>
        <p:spPr bwMode="auto">
          <a:xfrm>
            <a:off x="1348346" y="4555418"/>
            <a:ext cx="1047669"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Symbol" pitchFamily="18" charset="2"/>
              </a:rPr>
              <a:t>¦</a:t>
            </a:r>
            <a:r>
              <a:rPr lang="de-DE" altLang="en-US" sz="2400" baseline="-25000" dirty="0">
                <a:latin typeface="cmmi10"/>
                <a:ea typeface="Times New Roman" pitchFamily="18" charset="0"/>
                <a:sym typeface="Symbol" pitchFamily="18" charset="2"/>
              </a:rPr>
              <a:t>i</a:t>
            </a:r>
            <a:r>
              <a:rPr lang="de-DE" altLang="en-US" sz="2400" dirty="0">
                <a:latin typeface="Arial"/>
                <a:ea typeface="Times New Roman" pitchFamily="18" charset="0"/>
                <a:sym typeface="Symbol" pitchFamily="18" charset="2"/>
              </a:rPr>
              <a:t>(</a:t>
            </a:r>
            <a:r>
              <a:rPr lang="de-DE" altLang="en-US" sz="2400" dirty="0">
                <a:latin typeface="cmmi10"/>
                <a:ea typeface="Times New Roman" pitchFamily="18" charset="0"/>
                <a:sym typeface="Symbol" pitchFamily="18" charset="2"/>
              </a:rPr>
              <a:t>!</a:t>
            </a:r>
            <a:r>
              <a:rPr lang="de-DE" altLang="en-US" sz="2400" dirty="0">
                <a:latin typeface="Arial"/>
                <a:ea typeface="Times New Roman" pitchFamily="18" charset="0"/>
                <a:sym typeface="Symbol" pitchFamily="18" charset="2"/>
              </a:rPr>
              <a:t>)</a:t>
            </a:r>
          </a:p>
        </p:txBody>
      </p:sp>
      <p:sp>
        <p:nvSpPr>
          <p:cNvPr id="10" name="Oval 19"/>
          <p:cNvSpPr>
            <a:spLocks noChangeArrowheads="1"/>
          </p:cNvSpPr>
          <p:nvPr/>
        </p:nvSpPr>
        <p:spPr bwMode="auto">
          <a:xfrm>
            <a:off x="734292" y="1302321"/>
            <a:ext cx="2147453" cy="772716"/>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1" name="Line 18"/>
          <p:cNvSpPr>
            <a:spLocks noChangeShapeType="1"/>
          </p:cNvSpPr>
          <p:nvPr/>
        </p:nvSpPr>
        <p:spPr bwMode="auto">
          <a:xfrm flipH="1" flipV="1">
            <a:off x="748145" y="1814945"/>
            <a:ext cx="488449" cy="297037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2" name="Line 17"/>
          <p:cNvSpPr>
            <a:spLocks noChangeShapeType="1"/>
          </p:cNvSpPr>
          <p:nvPr/>
        </p:nvSpPr>
        <p:spPr bwMode="auto">
          <a:xfrm flipV="1">
            <a:off x="2369981" y="1745674"/>
            <a:ext cx="511764" cy="303964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8" name="Oval 27"/>
          <p:cNvSpPr>
            <a:spLocks noChangeArrowheads="1"/>
          </p:cNvSpPr>
          <p:nvPr/>
        </p:nvSpPr>
        <p:spPr bwMode="auto">
          <a:xfrm>
            <a:off x="446393" y="1184999"/>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9" name="Oval 28"/>
          <p:cNvSpPr>
            <a:spLocks noChangeArrowheads="1"/>
          </p:cNvSpPr>
          <p:nvPr/>
        </p:nvSpPr>
        <p:spPr bwMode="auto">
          <a:xfrm>
            <a:off x="474968" y="4190431"/>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pic>
        <p:nvPicPr>
          <p:cNvPr id="32" name="Picture 3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72093" y="1371156"/>
            <a:ext cx="1884418" cy="49793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9367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28" grpId="0" animBg="1"/>
      <p:bldP spid="2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1388982" y="1646109"/>
            <a:ext cx="68574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endParaRPr lang="en-US" altLang="en-US" sz="2400" dirty="0">
              <a:latin typeface="cmmi10"/>
              <a:ea typeface="Times New Roman" pitchFamily="18" charset="0"/>
              <a:sym typeface="Symbol" pitchFamily="18" charset="2"/>
            </a:endParaRPr>
          </a:p>
        </p:txBody>
      </p:sp>
      <p:sp>
        <p:nvSpPr>
          <p:cNvPr id="5" name="Text Box 24"/>
          <p:cNvSpPr txBox="1">
            <a:spLocks noChangeArrowheads="1"/>
          </p:cNvSpPr>
          <p:nvPr/>
        </p:nvSpPr>
        <p:spPr bwMode="auto">
          <a:xfrm>
            <a:off x="2949905" y="2010753"/>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23"/>
          <p:cNvSpPr txBox="1">
            <a:spLocks noChangeArrowheads="1"/>
          </p:cNvSpPr>
          <p:nvPr/>
        </p:nvSpPr>
        <p:spPr bwMode="auto">
          <a:xfrm>
            <a:off x="2627772" y="5074913"/>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Freeform 22"/>
          <p:cNvSpPr>
            <a:spLocks/>
          </p:cNvSpPr>
          <p:nvPr/>
        </p:nvSpPr>
        <p:spPr bwMode="auto">
          <a:xfrm>
            <a:off x="1550259" y="1874104"/>
            <a:ext cx="913060" cy="2638763"/>
          </a:xfrm>
          <a:custGeom>
            <a:avLst/>
            <a:gdLst>
              <a:gd name="T0" fmla="*/ 0 w 1437"/>
              <a:gd name="T1" fmla="*/ 0 h 4155"/>
              <a:gd name="T2" fmla="*/ 1365 w 1437"/>
              <a:gd name="T3" fmla="*/ 2055 h 4155"/>
              <a:gd name="T4" fmla="*/ 435 w 1437"/>
              <a:gd name="T5" fmla="*/ 4155 h 4155"/>
            </a:gdLst>
            <a:ahLst/>
            <a:cxnLst>
              <a:cxn ang="0">
                <a:pos x="T0" y="T1"/>
              </a:cxn>
              <a:cxn ang="0">
                <a:pos x="T2" y="T3"/>
              </a:cxn>
              <a:cxn ang="0">
                <a:pos x="T4" y="T5"/>
              </a:cxn>
            </a:cxnLst>
            <a:rect l="0" t="0" r="r" b="b"/>
            <a:pathLst>
              <a:path w="1437" h="4155">
                <a:moveTo>
                  <a:pt x="0" y="0"/>
                </a:moveTo>
                <a:cubicBezTo>
                  <a:pt x="646" y="681"/>
                  <a:pt x="1293" y="1363"/>
                  <a:pt x="1365" y="2055"/>
                </a:cubicBezTo>
                <a:cubicBezTo>
                  <a:pt x="1437" y="2747"/>
                  <a:pt x="936" y="3451"/>
                  <a:pt x="435" y="415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8" name="Oval 21"/>
          <p:cNvSpPr>
            <a:spLocks noChangeArrowheads="1"/>
          </p:cNvSpPr>
          <p:nvPr/>
        </p:nvSpPr>
        <p:spPr bwMode="auto">
          <a:xfrm>
            <a:off x="1237229" y="4512867"/>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9" name="Text Box 20"/>
          <p:cNvSpPr txBox="1">
            <a:spLocks noChangeArrowheads="1"/>
          </p:cNvSpPr>
          <p:nvPr/>
        </p:nvSpPr>
        <p:spPr bwMode="auto">
          <a:xfrm>
            <a:off x="1348346" y="4555418"/>
            <a:ext cx="1047669"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Symbol" pitchFamily="18" charset="2"/>
              </a:rPr>
              <a:t>¦</a:t>
            </a:r>
            <a:r>
              <a:rPr lang="de-DE" altLang="en-US" sz="2400" baseline="-25000" dirty="0">
                <a:latin typeface="cmmi10"/>
                <a:ea typeface="Times New Roman" pitchFamily="18" charset="0"/>
                <a:sym typeface="Symbol" pitchFamily="18" charset="2"/>
              </a:rPr>
              <a:t>i</a:t>
            </a:r>
            <a:r>
              <a:rPr lang="de-DE" altLang="en-US" sz="2400" dirty="0">
                <a:latin typeface="Arial"/>
                <a:ea typeface="Times New Roman" pitchFamily="18" charset="0"/>
                <a:sym typeface="Symbol" pitchFamily="18" charset="2"/>
              </a:rPr>
              <a:t>(</a:t>
            </a:r>
            <a:r>
              <a:rPr lang="de-DE" altLang="en-US" sz="2400" dirty="0">
                <a:latin typeface="cmmi10"/>
                <a:ea typeface="Times New Roman" pitchFamily="18" charset="0"/>
                <a:sym typeface="Symbol" pitchFamily="18" charset="2"/>
              </a:rPr>
              <a:t>!</a:t>
            </a:r>
            <a:r>
              <a:rPr lang="de-DE" altLang="en-US" sz="2400" dirty="0">
                <a:latin typeface="Arial"/>
                <a:ea typeface="Times New Roman" pitchFamily="18" charset="0"/>
                <a:sym typeface="Symbol" pitchFamily="18" charset="2"/>
              </a:rPr>
              <a:t>)</a:t>
            </a:r>
          </a:p>
        </p:txBody>
      </p:sp>
      <p:sp>
        <p:nvSpPr>
          <p:cNvPr id="10" name="Oval 19"/>
          <p:cNvSpPr>
            <a:spLocks noChangeArrowheads="1"/>
          </p:cNvSpPr>
          <p:nvPr/>
        </p:nvSpPr>
        <p:spPr bwMode="auto">
          <a:xfrm>
            <a:off x="734292" y="1302321"/>
            <a:ext cx="2147453" cy="772716"/>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1" name="Line 18"/>
          <p:cNvSpPr>
            <a:spLocks noChangeShapeType="1"/>
          </p:cNvSpPr>
          <p:nvPr/>
        </p:nvSpPr>
        <p:spPr bwMode="auto">
          <a:xfrm flipH="1" flipV="1">
            <a:off x="748145" y="1814945"/>
            <a:ext cx="488449" cy="297037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2" name="Line 17"/>
          <p:cNvSpPr>
            <a:spLocks noChangeShapeType="1"/>
          </p:cNvSpPr>
          <p:nvPr/>
        </p:nvSpPr>
        <p:spPr bwMode="auto">
          <a:xfrm flipV="1">
            <a:off x="2369981" y="1745674"/>
            <a:ext cx="511764" cy="303964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Text Box 15"/>
          <p:cNvSpPr txBox="1">
            <a:spLocks noChangeArrowheads="1"/>
          </p:cNvSpPr>
          <p:nvPr/>
        </p:nvSpPr>
        <p:spPr bwMode="auto">
          <a:xfrm>
            <a:off x="5227262" y="1693741"/>
            <a:ext cx="68574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p>
        </p:txBody>
      </p:sp>
      <p:sp>
        <p:nvSpPr>
          <p:cNvPr id="15" name="Text Box 14"/>
          <p:cNvSpPr txBox="1">
            <a:spLocks noChangeArrowheads="1"/>
          </p:cNvSpPr>
          <p:nvPr/>
        </p:nvSpPr>
        <p:spPr bwMode="auto">
          <a:xfrm>
            <a:off x="7718961" y="1923298"/>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16" name="Oval 13"/>
          <p:cNvSpPr>
            <a:spLocks noChangeArrowheads="1"/>
          </p:cNvSpPr>
          <p:nvPr/>
        </p:nvSpPr>
        <p:spPr bwMode="auto">
          <a:xfrm>
            <a:off x="6075557" y="4522393"/>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8" name="Oval 11"/>
          <p:cNvSpPr>
            <a:spLocks noChangeArrowheads="1"/>
          </p:cNvSpPr>
          <p:nvPr/>
        </p:nvSpPr>
        <p:spPr bwMode="auto">
          <a:xfrm>
            <a:off x="5832764" y="1565564"/>
            <a:ext cx="1828800" cy="748145"/>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Line 10"/>
          <p:cNvSpPr>
            <a:spLocks noChangeShapeType="1"/>
          </p:cNvSpPr>
          <p:nvPr/>
        </p:nvSpPr>
        <p:spPr bwMode="auto">
          <a:xfrm flipH="1" flipV="1">
            <a:off x="5832763" y="1967344"/>
            <a:ext cx="242157" cy="282749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Line 9"/>
          <p:cNvSpPr>
            <a:spLocks noChangeShapeType="1"/>
          </p:cNvSpPr>
          <p:nvPr/>
        </p:nvSpPr>
        <p:spPr bwMode="auto">
          <a:xfrm flipV="1">
            <a:off x="7208308" y="1898073"/>
            <a:ext cx="453255" cy="289677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2" name="Oval 7"/>
          <p:cNvSpPr>
            <a:spLocks noChangeArrowheads="1"/>
          </p:cNvSpPr>
          <p:nvPr/>
        </p:nvSpPr>
        <p:spPr bwMode="auto">
          <a:xfrm>
            <a:off x="5170752" y="1380011"/>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Oval 6"/>
          <p:cNvSpPr>
            <a:spLocks noChangeArrowheads="1"/>
          </p:cNvSpPr>
          <p:nvPr/>
        </p:nvSpPr>
        <p:spPr bwMode="auto">
          <a:xfrm>
            <a:off x="5237422" y="4247403"/>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Text Box 5"/>
          <p:cNvSpPr txBox="1">
            <a:spLocks noChangeArrowheads="1"/>
          </p:cNvSpPr>
          <p:nvPr/>
        </p:nvSpPr>
        <p:spPr bwMode="auto">
          <a:xfrm>
            <a:off x="7704206" y="5052685"/>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5" name="Freeform 4"/>
          <p:cNvSpPr>
            <a:spLocks/>
          </p:cNvSpPr>
          <p:nvPr/>
        </p:nvSpPr>
        <p:spPr bwMode="auto">
          <a:xfrm>
            <a:off x="5389174" y="1956030"/>
            <a:ext cx="1238155" cy="2562553"/>
          </a:xfrm>
          <a:custGeom>
            <a:avLst/>
            <a:gdLst>
              <a:gd name="T0" fmla="*/ 0 w 1950"/>
              <a:gd name="T1" fmla="*/ 0 h 4035"/>
              <a:gd name="T2" fmla="*/ 465 w 1950"/>
              <a:gd name="T3" fmla="*/ 2040 h 4035"/>
              <a:gd name="T4" fmla="*/ 1950 w 1950"/>
              <a:gd name="T5" fmla="*/ 4035 h 4035"/>
            </a:gdLst>
            <a:ahLst/>
            <a:cxnLst>
              <a:cxn ang="0">
                <a:pos x="T0" y="T1"/>
              </a:cxn>
              <a:cxn ang="0">
                <a:pos x="T2" y="T3"/>
              </a:cxn>
              <a:cxn ang="0">
                <a:pos x="T4" y="T5"/>
              </a:cxn>
            </a:cxnLst>
            <a:rect l="0" t="0" r="r" b="b"/>
            <a:pathLst>
              <a:path w="1950" h="4035">
                <a:moveTo>
                  <a:pt x="0" y="0"/>
                </a:moveTo>
                <a:cubicBezTo>
                  <a:pt x="70" y="684"/>
                  <a:pt x="140" y="1368"/>
                  <a:pt x="465" y="2040"/>
                </a:cubicBezTo>
                <a:cubicBezTo>
                  <a:pt x="790" y="2712"/>
                  <a:pt x="1370" y="3373"/>
                  <a:pt x="1950" y="403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6" name="Line 3"/>
          <p:cNvSpPr>
            <a:spLocks noChangeShapeType="1"/>
          </p:cNvSpPr>
          <p:nvPr/>
        </p:nvSpPr>
        <p:spPr bwMode="auto">
          <a:xfrm flipH="1">
            <a:off x="5122494" y="1105655"/>
            <a:ext cx="3533503" cy="435411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7" name="Line 2"/>
          <p:cNvSpPr>
            <a:spLocks noChangeShapeType="1"/>
          </p:cNvSpPr>
          <p:nvPr/>
        </p:nvSpPr>
        <p:spPr bwMode="auto">
          <a:xfrm>
            <a:off x="4978744" y="1084883"/>
            <a:ext cx="3266824" cy="400101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8" name="Oval 27"/>
          <p:cNvSpPr>
            <a:spLocks noChangeArrowheads="1"/>
          </p:cNvSpPr>
          <p:nvPr/>
        </p:nvSpPr>
        <p:spPr bwMode="auto">
          <a:xfrm>
            <a:off x="446393" y="1184999"/>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9" name="Oval 28"/>
          <p:cNvSpPr>
            <a:spLocks noChangeArrowheads="1"/>
          </p:cNvSpPr>
          <p:nvPr/>
        </p:nvSpPr>
        <p:spPr bwMode="auto">
          <a:xfrm>
            <a:off x="474968" y="4190431"/>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0" name="Rectangle 29"/>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pic>
        <p:nvPicPr>
          <p:cNvPr id="32" name="Picture 31"/>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972093" y="1371156"/>
            <a:ext cx="1884418" cy="49793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3" name="Picture 32"/>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bwMode="auto">
          <a:xfrm>
            <a:off x="5876602" y="1675956"/>
            <a:ext cx="1884418" cy="49793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4" name="Text Box 20"/>
          <p:cNvSpPr txBox="1">
            <a:spLocks noChangeArrowheads="1"/>
          </p:cNvSpPr>
          <p:nvPr/>
        </p:nvSpPr>
        <p:spPr bwMode="auto">
          <a:xfrm>
            <a:off x="6211290" y="4555418"/>
            <a:ext cx="1047669"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Symbol" pitchFamily="18" charset="2"/>
              </a:rPr>
              <a:t>¦</a:t>
            </a:r>
            <a:r>
              <a:rPr lang="de-DE" altLang="en-US" sz="2400" baseline="-25000" dirty="0">
                <a:latin typeface="cmmi10"/>
                <a:ea typeface="Times New Roman" pitchFamily="18" charset="0"/>
                <a:sym typeface="Symbol" pitchFamily="18" charset="2"/>
              </a:rPr>
              <a:t>i</a:t>
            </a:r>
            <a:r>
              <a:rPr lang="de-DE" altLang="en-US" sz="2400" dirty="0">
                <a:latin typeface="Arial"/>
                <a:ea typeface="Times New Roman" pitchFamily="18" charset="0"/>
                <a:sym typeface="Symbol" pitchFamily="18" charset="2"/>
              </a:rPr>
              <a:t>(</a:t>
            </a:r>
            <a:r>
              <a:rPr lang="de-DE" altLang="en-US" sz="2400" dirty="0">
                <a:latin typeface="cmmi10"/>
                <a:ea typeface="Times New Roman" pitchFamily="18" charset="0"/>
                <a:sym typeface="Symbol" pitchFamily="18" charset="2"/>
              </a:rPr>
              <a:t>!</a:t>
            </a:r>
            <a:r>
              <a:rPr lang="de-DE" altLang="en-US" sz="2400" dirty="0">
                <a:latin typeface="Arial"/>
                <a:ea typeface="Times New Roman" pitchFamily="18" charset="0"/>
                <a:sym typeface="Symbol" pitchFamily="18" charset="2"/>
              </a:rPr>
              <a:t>)</a:t>
            </a:r>
          </a:p>
        </p:txBody>
      </p:sp>
    </p:spTree>
    <p:extLst>
      <p:ext uri="{BB962C8B-B14F-4D97-AF65-F5344CB8AC3E}">
        <p14:creationId xmlns:p14="http://schemas.microsoft.com/office/powerpoint/2010/main" val="368380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P spid="20" grpId="0" animBg="1"/>
      <p:bldP spid="22" grpId="0" animBg="1"/>
      <p:bldP spid="23" grpId="0" animBg="1"/>
      <p:bldP spid="24" grpId="0" animBg="1"/>
      <p:bldP spid="25" grpId="0" animBg="1"/>
      <p:bldP spid="26" grpId="0" animBg="1"/>
      <p:bldP spid="27" grpId="0" animBg="1"/>
      <p:bldP spid="3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77751" y="775417"/>
            <a:ext cx="8682405" cy="24090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724032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924341" y="2272123"/>
            <a:ext cx="5279822" cy="1200318"/>
          </a:xfrm>
          <a:prstGeom prst="rect">
            <a:avLst/>
          </a:prstGeom>
          <a:noFill/>
        </p:spPr>
        <p:txBody>
          <a:bodyPr wrap="none" lIns="91430" tIns="45715" rIns="91430" bIns="45715" rtlCol="0">
            <a:spAutoFit/>
          </a:bodyPr>
          <a:lstStyle/>
          <a:p>
            <a:pPr algn="ctr"/>
            <a:r>
              <a:rPr lang="en-US" sz="2400" dirty="0"/>
              <a:t>We all know the homo </a:t>
            </a:r>
            <a:r>
              <a:rPr lang="en-US" sz="2400" dirty="0" err="1"/>
              <a:t>oeconomicus</a:t>
            </a:r>
            <a:r>
              <a:rPr lang="en-US" sz="2400" dirty="0"/>
              <a:t>. </a:t>
            </a:r>
          </a:p>
          <a:p>
            <a:pPr algn="ctr"/>
            <a:endParaRPr lang="en-US" sz="2400" dirty="0"/>
          </a:p>
          <a:p>
            <a:pPr algn="ctr"/>
            <a:r>
              <a:rPr lang="en-US" sz="2400" dirty="0"/>
              <a:t>But how did he look as a baby?</a:t>
            </a:r>
          </a:p>
        </p:txBody>
      </p:sp>
    </p:spTree>
    <p:extLst>
      <p:ext uri="{BB962C8B-B14F-4D97-AF65-F5344CB8AC3E}">
        <p14:creationId xmlns:p14="http://schemas.microsoft.com/office/powerpoint/2010/main" val="287261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995134" y="2119463"/>
            <a:ext cx="2909981"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latin typeface="Times New Roman" pitchFamily="18" charset="0"/>
                <a:ea typeface="Times New Roman" pitchFamily="18" charset="0"/>
                <a:sym typeface="Symbol" pitchFamily="18" charset="2"/>
              </a:rPr>
              <a:t>’</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5" name="Text Box 19"/>
          <p:cNvSpPr txBox="1">
            <a:spLocks noChangeArrowheads="1"/>
          </p:cNvSpPr>
          <p:nvPr/>
        </p:nvSpPr>
        <p:spPr bwMode="auto">
          <a:xfrm>
            <a:off x="3515255" y="2818688"/>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9" name="Text Box 15"/>
          <p:cNvSpPr txBox="1">
            <a:spLocks noChangeArrowheads="1"/>
          </p:cNvSpPr>
          <p:nvPr/>
        </p:nvSpPr>
        <p:spPr bwMode="auto">
          <a:xfrm>
            <a:off x="1219905" y="1789856"/>
            <a:ext cx="2294078"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charset="2"/>
              </a:rPr>
              <a:t>¦</a:t>
            </a:r>
            <a:r>
              <a:rPr lang="de-DE" altLang="en-US" sz="2400" baseline="-25000" dirty="0">
                <a:latin typeface="Times New Roman"/>
                <a:ea typeface="Times New Roman" pitchFamily="18" charset="0"/>
                <a:sym typeface="Euclid Symbol" charset="2"/>
              </a:rPr>
              <a:t>i</a:t>
            </a:r>
            <a:r>
              <a:rPr lang="de-DE" altLang="en-US" sz="2400" dirty="0">
                <a:latin typeface="Times New Roman" pitchFamily="18" charset="0"/>
                <a:ea typeface="Times New Roman" pitchFamily="18" charset="0"/>
                <a:sym typeface="Euclid Symbol" charset="2"/>
              </a:rPr>
              <a:t>(</a:t>
            </a:r>
            <a:r>
              <a:rPr lang="de-DE" altLang="en-US" sz="2400" dirty="0">
                <a:latin typeface="cmmi10"/>
                <a:ea typeface="Times New Roman" pitchFamily="18" charset="0"/>
                <a:sym typeface="Euclid Symbol" charset="2"/>
              </a:rPr>
              <a:t>!</a:t>
            </a:r>
            <a:r>
              <a:rPr lang="de-DE" altLang="en-US" sz="2400" dirty="0">
                <a:latin typeface="Times New Roman" pitchFamily="18" charset="0"/>
                <a:ea typeface="Times New Roman" pitchFamily="18" charset="0"/>
                <a:sym typeface="Euclid Symbol" charset="2"/>
              </a:rPr>
              <a:t>) = </a:t>
            </a:r>
            <a:r>
              <a:rPr lang="de-DE" altLang="en-US" sz="2400" dirty="0">
                <a:latin typeface="cmmi10"/>
                <a:ea typeface="Times New Roman" pitchFamily="18" charset="0"/>
                <a:sym typeface="Euclid Symbol" charset="2"/>
              </a:rPr>
              <a:t>¦</a:t>
            </a:r>
            <a:r>
              <a:rPr lang="de-DE" altLang="en-US" sz="2400" baseline="-25000" dirty="0">
                <a:latin typeface="Times New Roman"/>
                <a:ea typeface="Times New Roman" pitchFamily="18" charset="0"/>
                <a:sym typeface="Euclid Symbol" charset="2"/>
              </a:rPr>
              <a:t>i</a:t>
            </a:r>
            <a:r>
              <a:rPr lang="de-DE" altLang="en-US" sz="2400" dirty="0">
                <a:latin typeface="Times New Roman" pitchFamily="18" charset="0"/>
                <a:ea typeface="Times New Roman" pitchFamily="18" charset="0"/>
                <a:sym typeface="Euclid Symbol" charset="2"/>
              </a:rPr>
              <a:t>(</a:t>
            </a:r>
            <a:r>
              <a:rPr lang="de-DE" altLang="en-US" sz="2400" dirty="0">
                <a:latin typeface="cmmi10"/>
                <a:ea typeface="Times New Roman" pitchFamily="18" charset="0"/>
                <a:sym typeface="Euclid Symbol" charset="2"/>
              </a:rPr>
              <a:t>!</a:t>
            </a:r>
            <a:r>
              <a:rPr lang="de-DE" altLang="en-US" sz="2400" dirty="0">
                <a:latin typeface="Times New Roman" pitchFamily="18" charset="0"/>
                <a:ea typeface="Times New Roman" pitchFamily="18" charset="0"/>
                <a:sym typeface="Euclid Symbol" charset="2"/>
              </a:rPr>
              <a:t>‘)</a:t>
            </a:r>
            <a:endParaRPr lang="de-DE" altLang="en-US" sz="900" dirty="0">
              <a:latin typeface="Times New Roman" pitchFamily="18" charset="0"/>
              <a:sym typeface="Symbol" pitchFamily="18" charset="2"/>
            </a:endParaRPr>
          </a:p>
        </p:txBody>
      </p:sp>
      <p:sp>
        <p:nvSpPr>
          <p:cNvPr id="10" name="Oval 14"/>
          <p:cNvSpPr>
            <a:spLocks noChangeArrowheads="1"/>
          </p:cNvSpPr>
          <p:nvPr/>
        </p:nvSpPr>
        <p:spPr bwMode="auto">
          <a:xfrm>
            <a:off x="924019" y="1714917"/>
            <a:ext cx="2747434" cy="1152673"/>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Oval 22"/>
          <p:cNvSpPr>
            <a:spLocks noChangeArrowheads="1"/>
          </p:cNvSpPr>
          <p:nvPr/>
        </p:nvSpPr>
        <p:spPr bwMode="auto">
          <a:xfrm>
            <a:off x="390973" y="1503664"/>
            <a:ext cx="3714751" cy="14192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Rectangle 23"/>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0076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animBg="1"/>
      <p:bldP spid="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995134" y="2119463"/>
            <a:ext cx="2909981"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latin typeface="Times New Roman" pitchFamily="18" charset="0"/>
                <a:ea typeface="Times New Roman" pitchFamily="18" charset="0"/>
                <a:sym typeface="Symbol" pitchFamily="18" charset="2"/>
              </a:rPr>
              <a:t>’</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5" name="Text Box 19"/>
          <p:cNvSpPr txBox="1">
            <a:spLocks noChangeArrowheads="1"/>
          </p:cNvSpPr>
          <p:nvPr/>
        </p:nvSpPr>
        <p:spPr bwMode="auto">
          <a:xfrm>
            <a:off x="3515255" y="2818688"/>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18"/>
          <p:cNvSpPr txBox="1">
            <a:spLocks noChangeArrowheads="1"/>
          </p:cNvSpPr>
          <p:nvPr/>
        </p:nvSpPr>
        <p:spPr bwMode="auto">
          <a:xfrm>
            <a:off x="7944038" y="4742349"/>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Oval 17"/>
          <p:cNvSpPr>
            <a:spLocks noChangeArrowheads="1"/>
          </p:cNvSpPr>
          <p:nvPr/>
        </p:nvSpPr>
        <p:spPr bwMode="auto">
          <a:xfrm>
            <a:off x="6477302" y="4065988"/>
            <a:ext cx="1132753" cy="562047"/>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8" name="Text Box 16"/>
          <p:cNvSpPr txBox="1">
            <a:spLocks noChangeArrowheads="1"/>
          </p:cNvSpPr>
          <p:nvPr/>
        </p:nvSpPr>
        <p:spPr bwMode="auto">
          <a:xfrm>
            <a:off x="7191621" y="1683331"/>
            <a:ext cx="1141642"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charset="2"/>
              </a:rPr>
              <a:t>¦</a:t>
            </a:r>
            <a:r>
              <a:rPr lang="de-DE" altLang="en-US" sz="2400" baseline="-25000" dirty="0">
                <a:latin typeface="Times New Roman"/>
                <a:ea typeface="Times New Roman" pitchFamily="18" charset="0"/>
                <a:sym typeface="Euclid Symbol" charset="2"/>
              </a:rPr>
              <a:t>i</a:t>
            </a:r>
            <a:r>
              <a:rPr lang="de-DE" altLang="en-US" sz="2400" dirty="0">
                <a:latin typeface="Times New Roman" pitchFamily="18" charset="0"/>
                <a:ea typeface="Times New Roman" pitchFamily="18" charset="0"/>
                <a:sym typeface="Euclid Symbol" charset="2"/>
              </a:rPr>
              <a:t>(</a:t>
            </a:r>
            <a:r>
              <a:rPr lang="de-DE" altLang="en-US" sz="2400" dirty="0">
                <a:latin typeface="cmmi10"/>
                <a:ea typeface="Times New Roman" pitchFamily="18" charset="0"/>
                <a:sym typeface="Euclid Symbol" charset="2"/>
              </a:rPr>
              <a:t>!</a:t>
            </a:r>
            <a:r>
              <a:rPr lang="de-DE" altLang="en-US" sz="2400" dirty="0">
                <a:latin typeface="Times New Roman" pitchFamily="18" charset="0"/>
                <a:ea typeface="Times New Roman" pitchFamily="18" charset="0"/>
                <a:sym typeface="Euclid Symbol" charset="2"/>
              </a:rPr>
              <a:t>‘)</a:t>
            </a:r>
            <a:endParaRPr lang="de-DE" altLang="en-US" sz="2400" dirty="0">
              <a:latin typeface="Times New Roman" pitchFamily="18" charset="0"/>
              <a:ea typeface="Times New Roman" pitchFamily="18" charset="0"/>
              <a:sym typeface="Symbol" pitchFamily="18" charset="2"/>
            </a:endParaRPr>
          </a:p>
        </p:txBody>
      </p:sp>
      <p:sp>
        <p:nvSpPr>
          <p:cNvPr id="9" name="Text Box 15"/>
          <p:cNvSpPr txBox="1">
            <a:spLocks noChangeArrowheads="1"/>
          </p:cNvSpPr>
          <p:nvPr/>
        </p:nvSpPr>
        <p:spPr bwMode="auto">
          <a:xfrm>
            <a:off x="1219905" y="1789856"/>
            <a:ext cx="2294078"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charset="2"/>
              </a:rPr>
              <a:t>¦</a:t>
            </a:r>
            <a:r>
              <a:rPr lang="de-DE" altLang="en-US" sz="2400" baseline="-25000" dirty="0">
                <a:latin typeface="Times New Roman"/>
                <a:ea typeface="Times New Roman" pitchFamily="18" charset="0"/>
                <a:sym typeface="Euclid Symbol" charset="2"/>
              </a:rPr>
              <a:t>i</a:t>
            </a:r>
            <a:r>
              <a:rPr lang="de-DE" altLang="en-US" sz="2400" dirty="0">
                <a:latin typeface="Times New Roman" pitchFamily="18" charset="0"/>
                <a:ea typeface="Times New Roman" pitchFamily="18" charset="0"/>
                <a:sym typeface="Euclid Symbol" charset="2"/>
              </a:rPr>
              <a:t>(</a:t>
            </a:r>
            <a:r>
              <a:rPr lang="de-DE" altLang="en-US" sz="2400" dirty="0">
                <a:latin typeface="cmmi10"/>
                <a:ea typeface="Times New Roman" pitchFamily="18" charset="0"/>
                <a:sym typeface="Euclid Symbol" charset="2"/>
              </a:rPr>
              <a:t>!</a:t>
            </a:r>
            <a:r>
              <a:rPr lang="de-DE" altLang="en-US" sz="2400" dirty="0">
                <a:latin typeface="Times New Roman" pitchFamily="18" charset="0"/>
                <a:ea typeface="Times New Roman" pitchFamily="18" charset="0"/>
                <a:sym typeface="Euclid Symbol" charset="2"/>
              </a:rPr>
              <a:t>) = </a:t>
            </a:r>
            <a:r>
              <a:rPr lang="de-DE" altLang="en-US" sz="2400" dirty="0">
                <a:latin typeface="cmmi10"/>
                <a:ea typeface="Times New Roman" pitchFamily="18" charset="0"/>
                <a:sym typeface="Euclid Symbol" charset="2"/>
              </a:rPr>
              <a:t>¦</a:t>
            </a:r>
            <a:r>
              <a:rPr lang="de-DE" altLang="en-US" sz="2400" baseline="-25000" dirty="0">
                <a:latin typeface="Times New Roman"/>
                <a:ea typeface="Times New Roman" pitchFamily="18" charset="0"/>
                <a:sym typeface="Euclid Symbol" charset="2"/>
              </a:rPr>
              <a:t>i</a:t>
            </a:r>
            <a:r>
              <a:rPr lang="de-DE" altLang="en-US" sz="2400" dirty="0">
                <a:latin typeface="Times New Roman" pitchFamily="18" charset="0"/>
                <a:ea typeface="Times New Roman" pitchFamily="18" charset="0"/>
                <a:sym typeface="Euclid Symbol" charset="2"/>
              </a:rPr>
              <a:t>(</a:t>
            </a:r>
            <a:r>
              <a:rPr lang="de-DE" altLang="en-US" sz="2400" dirty="0">
                <a:latin typeface="cmmi10"/>
                <a:ea typeface="Times New Roman" pitchFamily="18" charset="0"/>
                <a:sym typeface="Euclid Symbol" charset="2"/>
              </a:rPr>
              <a:t>!</a:t>
            </a:r>
            <a:r>
              <a:rPr lang="de-DE" altLang="en-US" sz="2400" dirty="0">
                <a:latin typeface="Times New Roman" pitchFamily="18" charset="0"/>
                <a:ea typeface="Times New Roman" pitchFamily="18" charset="0"/>
                <a:sym typeface="Euclid Symbol" charset="2"/>
              </a:rPr>
              <a:t>‘)</a:t>
            </a:r>
            <a:endParaRPr lang="de-DE" altLang="en-US" sz="900" dirty="0">
              <a:latin typeface="Times New Roman" pitchFamily="18" charset="0"/>
              <a:sym typeface="Symbol" pitchFamily="18" charset="2"/>
            </a:endParaRPr>
          </a:p>
        </p:txBody>
      </p:sp>
      <p:sp>
        <p:nvSpPr>
          <p:cNvPr id="10" name="Oval 14"/>
          <p:cNvSpPr>
            <a:spLocks noChangeArrowheads="1"/>
          </p:cNvSpPr>
          <p:nvPr/>
        </p:nvSpPr>
        <p:spPr bwMode="auto">
          <a:xfrm>
            <a:off x="924019" y="1714917"/>
            <a:ext cx="2747434" cy="1152673"/>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1" name="Text Box 13"/>
          <p:cNvSpPr txBox="1">
            <a:spLocks noChangeArrowheads="1"/>
          </p:cNvSpPr>
          <p:nvPr/>
        </p:nvSpPr>
        <p:spPr bwMode="auto">
          <a:xfrm>
            <a:off x="5638530" y="1944816"/>
            <a:ext cx="1628650"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12" name="Text Box 12"/>
          <p:cNvSpPr txBox="1">
            <a:spLocks noChangeArrowheads="1"/>
          </p:cNvSpPr>
          <p:nvPr/>
        </p:nvSpPr>
        <p:spPr bwMode="auto">
          <a:xfrm>
            <a:off x="8001183" y="2811703"/>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13" name="Text Box 11"/>
          <p:cNvSpPr txBox="1">
            <a:spLocks noChangeArrowheads="1"/>
          </p:cNvSpPr>
          <p:nvPr/>
        </p:nvSpPr>
        <p:spPr bwMode="auto">
          <a:xfrm>
            <a:off x="5724884" y="1629583"/>
            <a:ext cx="1103545"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charset="2"/>
              </a:rPr>
              <a:t>¦</a:t>
            </a:r>
            <a:r>
              <a:rPr lang="de-DE" altLang="en-US" sz="2400" baseline="-25000" dirty="0">
                <a:latin typeface="Times New Roman"/>
                <a:ea typeface="Times New Roman" pitchFamily="18" charset="0"/>
                <a:sym typeface="Euclid Symbol" charset="2"/>
              </a:rPr>
              <a:t>i</a:t>
            </a:r>
            <a:r>
              <a:rPr lang="de-DE" altLang="en-US" sz="2400" dirty="0">
                <a:latin typeface="Times New Roman" pitchFamily="18" charset="0"/>
                <a:ea typeface="Times New Roman" pitchFamily="18" charset="0"/>
                <a:sym typeface="Euclid Symbol" charset="2"/>
              </a:rPr>
              <a:t>(</a:t>
            </a:r>
            <a:r>
              <a:rPr lang="de-DE" altLang="en-US" sz="2400" dirty="0">
                <a:latin typeface="cmmi10"/>
                <a:ea typeface="Times New Roman" pitchFamily="18" charset="0"/>
                <a:sym typeface="Euclid Symbol" charset="2"/>
              </a:rPr>
              <a:t>!</a:t>
            </a:r>
            <a:r>
              <a:rPr lang="de-DE" altLang="en-US" sz="2400" dirty="0">
                <a:latin typeface="Times New Roman" pitchFamily="18" charset="0"/>
                <a:ea typeface="Times New Roman" pitchFamily="18" charset="0"/>
                <a:sym typeface="Euclid Symbol" charset="2"/>
              </a:rPr>
              <a:t>)</a:t>
            </a:r>
            <a:endParaRPr lang="de-DE" altLang="en-US" sz="2400" dirty="0">
              <a:latin typeface="Times New Roman" pitchFamily="18" charset="0"/>
              <a:ea typeface="Times New Roman" pitchFamily="18" charset="0"/>
              <a:sym typeface="Symbol" pitchFamily="18" charset="2"/>
            </a:endParaRPr>
          </a:p>
        </p:txBody>
      </p:sp>
      <p:sp>
        <p:nvSpPr>
          <p:cNvPr id="14" name="Oval 10"/>
          <p:cNvSpPr>
            <a:spLocks noChangeArrowheads="1"/>
          </p:cNvSpPr>
          <p:nvPr/>
        </p:nvSpPr>
        <p:spPr bwMode="auto">
          <a:xfrm>
            <a:off x="5829017" y="3708438"/>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5" name="Oval 9"/>
          <p:cNvSpPr>
            <a:spLocks noChangeArrowheads="1"/>
          </p:cNvSpPr>
          <p:nvPr/>
        </p:nvSpPr>
        <p:spPr bwMode="auto">
          <a:xfrm>
            <a:off x="4981991" y="1523758"/>
            <a:ext cx="3714464" cy="141940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6" name="Oval 8"/>
          <p:cNvSpPr>
            <a:spLocks noChangeArrowheads="1"/>
          </p:cNvSpPr>
          <p:nvPr/>
        </p:nvSpPr>
        <p:spPr bwMode="auto">
          <a:xfrm>
            <a:off x="6572544" y="1648869"/>
            <a:ext cx="1742306" cy="96214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7" name="Oval 7"/>
          <p:cNvSpPr>
            <a:spLocks noChangeArrowheads="1"/>
          </p:cNvSpPr>
          <p:nvPr/>
        </p:nvSpPr>
        <p:spPr bwMode="auto">
          <a:xfrm>
            <a:off x="5296293" y="1667920"/>
            <a:ext cx="2032763" cy="1105042"/>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8" name="Text Box 6"/>
          <p:cNvSpPr txBox="1">
            <a:spLocks noChangeArrowheads="1"/>
          </p:cNvSpPr>
          <p:nvPr/>
        </p:nvSpPr>
        <p:spPr bwMode="auto">
          <a:xfrm>
            <a:off x="5933784" y="2252196"/>
            <a:ext cx="771466"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sym typeface="Symbol" pitchFamily="18" charset="2"/>
              </a:rPr>
              <a:t>’’</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19" name="Text Box 5"/>
          <p:cNvSpPr txBox="1">
            <a:spLocks noChangeArrowheads="1"/>
          </p:cNvSpPr>
          <p:nvPr/>
        </p:nvSpPr>
        <p:spPr bwMode="auto">
          <a:xfrm>
            <a:off x="6544606" y="4052651"/>
            <a:ext cx="1141642"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sym typeface="Euclid Symbol" charset="2"/>
              </a:rPr>
              <a:t>¦</a:t>
            </a:r>
            <a:r>
              <a:rPr lang="de-DE" altLang="en-US" sz="2400" baseline="-25000" dirty="0">
                <a:latin typeface="Times New Roman"/>
                <a:ea typeface="Times New Roman" pitchFamily="18" charset="0"/>
                <a:sym typeface="Euclid Symbol" charset="2"/>
              </a:rPr>
              <a:t>i</a:t>
            </a:r>
            <a:r>
              <a:rPr lang="de-DE" altLang="en-US" sz="2400" dirty="0">
                <a:latin typeface="Times New Roman" pitchFamily="18" charset="0"/>
                <a:ea typeface="Times New Roman" pitchFamily="18" charset="0"/>
                <a:sym typeface="Euclid Symbol" charset="2"/>
              </a:rPr>
              <a:t>(</a:t>
            </a:r>
            <a:r>
              <a:rPr lang="de-DE" altLang="en-US" sz="2400" dirty="0">
                <a:latin typeface="cmmi10"/>
                <a:ea typeface="Times New Roman" pitchFamily="18" charset="0"/>
                <a:sym typeface="Euclid Symbol" charset="2"/>
              </a:rPr>
              <a:t>!</a:t>
            </a:r>
            <a:r>
              <a:rPr lang="de-DE" altLang="en-US" sz="2400" dirty="0">
                <a:latin typeface="Times New Roman" pitchFamily="18" charset="0"/>
                <a:ea typeface="Times New Roman" pitchFamily="18" charset="0"/>
                <a:sym typeface="Euclid Symbol" charset="2"/>
              </a:rPr>
              <a:t>‘‘)</a:t>
            </a:r>
            <a:endParaRPr lang="de-DE" altLang="en-US" sz="2400" dirty="0">
              <a:latin typeface="Times New Roman" pitchFamily="18" charset="0"/>
              <a:ea typeface="Times New Roman" pitchFamily="18" charset="0"/>
              <a:sym typeface="Symbol" pitchFamily="18" charset="2"/>
            </a:endParaRPr>
          </a:p>
        </p:txBody>
      </p:sp>
      <p:sp>
        <p:nvSpPr>
          <p:cNvPr id="20" name="Freeform 4"/>
          <p:cNvSpPr>
            <a:spLocks/>
          </p:cNvSpPr>
          <p:nvPr/>
        </p:nvSpPr>
        <p:spPr bwMode="auto">
          <a:xfrm>
            <a:off x="6105220" y="2516389"/>
            <a:ext cx="1088941" cy="1543248"/>
          </a:xfrm>
          <a:custGeom>
            <a:avLst/>
            <a:gdLst>
              <a:gd name="T0" fmla="*/ 0 w 1715"/>
              <a:gd name="T1" fmla="*/ 0 h 2430"/>
              <a:gd name="T2" fmla="*/ 1470 w 1715"/>
              <a:gd name="T3" fmla="*/ 1275 h 2430"/>
              <a:gd name="T4" fmla="*/ 1470 w 1715"/>
              <a:gd name="T5" fmla="*/ 2430 h 2430"/>
            </a:gdLst>
            <a:ahLst/>
            <a:cxnLst>
              <a:cxn ang="0">
                <a:pos x="T0" y="T1"/>
              </a:cxn>
              <a:cxn ang="0">
                <a:pos x="T2" y="T3"/>
              </a:cxn>
              <a:cxn ang="0">
                <a:pos x="T4" y="T5"/>
              </a:cxn>
            </a:cxnLst>
            <a:rect l="0" t="0" r="r" b="b"/>
            <a:pathLst>
              <a:path w="1715" h="2430">
                <a:moveTo>
                  <a:pt x="0" y="0"/>
                </a:moveTo>
                <a:cubicBezTo>
                  <a:pt x="612" y="435"/>
                  <a:pt x="1225" y="870"/>
                  <a:pt x="1470" y="1275"/>
                </a:cubicBezTo>
                <a:cubicBezTo>
                  <a:pt x="1715" y="1680"/>
                  <a:pt x="1592" y="2055"/>
                  <a:pt x="1470" y="243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1" name="Line 3"/>
          <p:cNvSpPr>
            <a:spLocks noChangeShapeType="1"/>
          </p:cNvSpPr>
          <p:nvPr/>
        </p:nvSpPr>
        <p:spPr bwMode="auto">
          <a:xfrm flipH="1">
            <a:off x="5038501" y="1258928"/>
            <a:ext cx="3638270" cy="402959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2" name="Line 2"/>
          <p:cNvSpPr>
            <a:spLocks noChangeShapeType="1"/>
          </p:cNvSpPr>
          <p:nvPr/>
        </p:nvSpPr>
        <p:spPr bwMode="auto">
          <a:xfrm>
            <a:off x="4714676" y="1258928"/>
            <a:ext cx="3562076" cy="3896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Oval 22"/>
          <p:cNvSpPr>
            <a:spLocks noChangeArrowheads="1"/>
          </p:cNvSpPr>
          <p:nvPr/>
        </p:nvSpPr>
        <p:spPr bwMode="auto">
          <a:xfrm>
            <a:off x="390973" y="1503664"/>
            <a:ext cx="3714751" cy="14192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Rectangle 23"/>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470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animBg="1"/>
      <p:bldP spid="12" grpId="0" animBg="1"/>
      <p:bldP spid="13" grpId="0"/>
      <p:bldP spid="14" grpId="0" animBg="1"/>
      <p:bldP spid="15" grpId="0" animBg="1"/>
      <p:bldP spid="16" grpId="0" animBg="1"/>
      <p:bldP spid="17" grpId="0" animBg="1"/>
      <p:bldP spid="18" grpId="0"/>
      <p:bldP spid="19" grpId="0"/>
      <p:bldP spid="20" grpId="0" animBg="1"/>
      <p:bldP spid="21" grpId="0" animBg="1"/>
      <p:bldP spid="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82020" y="775416"/>
            <a:ext cx="8673867" cy="329189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2415018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0"/>
          <p:cNvSpPr txBox="1">
            <a:spLocks noChangeArrowheads="1"/>
          </p:cNvSpPr>
          <p:nvPr/>
        </p:nvSpPr>
        <p:spPr bwMode="auto">
          <a:xfrm>
            <a:off x="687626" y="4611868"/>
            <a:ext cx="219411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sym typeface="Symbol" pitchFamily="18" charset="2"/>
              </a:rPr>
              <a:t> </a:t>
            </a:r>
            <a:r>
              <a:rPr lang="en-US" altLang="en-US" sz="2400" dirty="0">
                <a:latin typeface="cmmi10"/>
                <a:ea typeface="Times New Roman" pitchFamily="18" charset="0"/>
                <a:sym typeface="Symbol" pitchFamily="18" charset="2"/>
              </a:rPr>
              <a:t>!</a:t>
            </a:r>
            <a:r>
              <a:rPr lang="en-US" altLang="en-US" sz="2400" baseline="-25000" dirty="0">
                <a:latin typeface="cmmi10"/>
                <a:ea typeface="Times New Roman" pitchFamily="18" charset="0"/>
                <a:sym typeface="Symbol" pitchFamily="18" charset="2"/>
              </a:rPr>
              <a:t>S</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err="1">
                <a:latin typeface="Times New Roman"/>
                <a:ea typeface="Times New Roman" pitchFamily="18" charset="0"/>
              </a:rPr>
              <a:t>i</a:t>
            </a:r>
            <a:r>
              <a:rPr lang="en-US" altLang="en-US" sz="2400" dirty="0">
                <a:ea typeface="Times New Roman" pitchFamily="18" charset="0"/>
              </a:rPr>
              <a:t>(</a:t>
            </a:r>
            <a:r>
              <a:rPr lang="en-US" altLang="en-US" sz="2400" dirty="0">
                <a:latin typeface="cmmi10"/>
                <a:ea typeface="Times New Roman" pitchFamily="18" charset="0"/>
              </a:rPr>
              <a:t>!</a:t>
            </a:r>
            <a:r>
              <a:rPr lang="en-US" altLang="en-US" sz="2400" baseline="-25000" dirty="0">
                <a:latin typeface="cmmi10"/>
                <a:ea typeface="Times New Roman" pitchFamily="18" charset="0"/>
                <a:sym typeface="Symbol" pitchFamily="18" charset="2"/>
              </a:rPr>
              <a:t>S</a:t>
            </a:r>
            <a:r>
              <a:rPr lang="en-US" altLang="en-US" sz="2400" dirty="0">
                <a:ea typeface="Times New Roman" pitchFamily="18" charset="0"/>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4" name="Text Box 20"/>
          <p:cNvSpPr txBox="1">
            <a:spLocks noChangeArrowheads="1"/>
          </p:cNvSpPr>
          <p:nvPr/>
        </p:nvSpPr>
        <p:spPr bwMode="auto">
          <a:xfrm>
            <a:off x="937011" y="1896368"/>
            <a:ext cx="1819135"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err="1">
                <a:latin typeface="Times New Roman"/>
                <a:ea typeface="Times New Roman" pitchFamily="18" charset="0"/>
              </a:rPr>
              <a:t>i</a:t>
            </a:r>
            <a:r>
              <a:rPr lang="en-US" altLang="en-US" sz="2400" dirty="0">
                <a:ea typeface="Times New Roman" pitchFamily="18" charset="0"/>
              </a:rPr>
              <a:t>(</a:t>
            </a:r>
            <a:r>
              <a:rPr lang="en-US" altLang="en-US" sz="2400" dirty="0">
                <a:latin typeface="cmmi10"/>
                <a:ea typeface="Times New Roman" pitchFamily="18" charset="0"/>
              </a:rPr>
              <a:t>!</a:t>
            </a:r>
            <a:r>
              <a:rPr lang="en-US" altLang="en-US" sz="2400" dirty="0">
                <a:ea typeface="Times New Roman" pitchFamily="18" charset="0"/>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5" name="Text Box 19"/>
          <p:cNvSpPr txBox="1">
            <a:spLocks noChangeArrowheads="1"/>
          </p:cNvSpPr>
          <p:nvPr/>
        </p:nvSpPr>
        <p:spPr bwMode="auto">
          <a:xfrm>
            <a:off x="2423432" y="2523376"/>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18"/>
          <p:cNvSpPr txBox="1">
            <a:spLocks noChangeArrowheads="1"/>
          </p:cNvSpPr>
          <p:nvPr/>
        </p:nvSpPr>
        <p:spPr bwMode="auto">
          <a:xfrm>
            <a:off x="2613917" y="5199608"/>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Oval 17"/>
          <p:cNvSpPr>
            <a:spLocks noChangeArrowheads="1"/>
          </p:cNvSpPr>
          <p:nvPr/>
        </p:nvSpPr>
        <p:spPr bwMode="auto">
          <a:xfrm>
            <a:off x="661441" y="4504194"/>
            <a:ext cx="2012486" cy="695414"/>
          </a:xfrm>
          <a:prstGeom prst="ellipse">
            <a:avLst/>
          </a:prstGeom>
          <a:no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8" name="Oval 16"/>
          <p:cNvSpPr>
            <a:spLocks noChangeArrowheads="1"/>
          </p:cNvSpPr>
          <p:nvPr/>
        </p:nvSpPr>
        <p:spPr bwMode="auto">
          <a:xfrm>
            <a:off x="775098" y="1789222"/>
            <a:ext cx="1871120" cy="68588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Oval 22"/>
          <p:cNvSpPr>
            <a:spLocks noChangeArrowheads="1"/>
          </p:cNvSpPr>
          <p:nvPr/>
        </p:nvSpPr>
        <p:spPr bwMode="auto">
          <a:xfrm>
            <a:off x="432538" y="1503664"/>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Oval 23"/>
          <p:cNvSpPr>
            <a:spLocks noChangeArrowheads="1"/>
          </p:cNvSpPr>
          <p:nvPr/>
        </p:nvSpPr>
        <p:spPr bwMode="auto">
          <a:xfrm>
            <a:off x="461113" y="4381800"/>
            <a:ext cx="2276476" cy="10858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Tree>
    <p:extLst>
      <p:ext uri="{BB962C8B-B14F-4D97-AF65-F5344CB8AC3E}">
        <p14:creationId xmlns:p14="http://schemas.microsoft.com/office/powerpoint/2010/main" val="1229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6" grpId="0" animBg="1"/>
      <p:bldP spid="7" grpId="0" animBg="1"/>
      <p:bldP spid="8" grpId="0" animBg="1"/>
      <p:bldP spid="23" grpId="0" animBg="1"/>
      <p:bldP spid="2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20"/>
          <p:cNvSpPr txBox="1">
            <a:spLocks noChangeArrowheads="1"/>
          </p:cNvSpPr>
          <p:nvPr/>
        </p:nvSpPr>
        <p:spPr bwMode="auto">
          <a:xfrm>
            <a:off x="6132467" y="4722705"/>
            <a:ext cx="1376703"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z="2400" dirty="0">
                <a:latin typeface="cmmi10"/>
                <a:ea typeface="Times New Roman" pitchFamily="18" charset="0"/>
              </a:rPr>
              <a:t>¦</a:t>
            </a:r>
            <a:r>
              <a:rPr lang="en-US" altLang="en-US" sz="2400" baseline="-25000" dirty="0" err="1">
                <a:latin typeface="Times New Roman"/>
                <a:ea typeface="Times New Roman" pitchFamily="18" charset="0"/>
              </a:rPr>
              <a:t>i</a:t>
            </a:r>
            <a:r>
              <a:rPr lang="en-US" altLang="en-US" sz="2400" dirty="0">
                <a:ea typeface="Times New Roman" pitchFamily="18" charset="0"/>
              </a:rPr>
              <a:t>(</a:t>
            </a:r>
            <a:r>
              <a:rPr lang="en-US" altLang="en-US" sz="2400" dirty="0">
                <a:latin typeface="cmmi10"/>
                <a:ea typeface="Times New Roman" pitchFamily="18" charset="0"/>
              </a:rPr>
              <a:t>!</a:t>
            </a:r>
            <a:r>
              <a:rPr lang="en-US" altLang="en-US" sz="2400" baseline="-25000" dirty="0">
                <a:latin typeface="cmmi10"/>
                <a:ea typeface="Times New Roman" pitchFamily="18" charset="0"/>
                <a:sym typeface="Symbol" pitchFamily="18" charset="2"/>
              </a:rPr>
              <a:t>S</a:t>
            </a:r>
            <a:r>
              <a:rPr lang="en-US" altLang="en-US" sz="2400" dirty="0">
                <a:ea typeface="Times New Roman" pitchFamily="18" charset="0"/>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28" name="Text Box 20"/>
          <p:cNvSpPr txBox="1">
            <a:spLocks noChangeArrowheads="1"/>
          </p:cNvSpPr>
          <p:nvPr/>
        </p:nvSpPr>
        <p:spPr bwMode="auto">
          <a:xfrm>
            <a:off x="5439738" y="1868660"/>
            <a:ext cx="1819135"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err="1">
                <a:latin typeface="Times New Roman"/>
                <a:ea typeface="Times New Roman" pitchFamily="18" charset="0"/>
              </a:rPr>
              <a:t>i</a:t>
            </a:r>
            <a:r>
              <a:rPr lang="en-US" altLang="en-US" sz="2400" dirty="0">
                <a:ea typeface="Times New Roman" pitchFamily="18" charset="0"/>
              </a:rPr>
              <a:t>(</a:t>
            </a:r>
            <a:r>
              <a:rPr lang="en-US" altLang="en-US" sz="2400" dirty="0">
                <a:latin typeface="cmmi10"/>
                <a:ea typeface="Times New Roman" pitchFamily="18" charset="0"/>
              </a:rPr>
              <a:t>!</a:t>
            </a:r>
            <a:r>
              <a:rPr lang="en-US" altLang="en-US" sz="2400" dirty="0">
                <a:ea typeface="Times New Roman" pitchFamily="18" charset="0"/>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27" name="Text Box 20"/>
          <p:cNvSpPr txBox="1">
            <a:spLocks noChangeArrowheads="1"/>
          </p:cNvSpPr>
          <p:nvPr/>
        </p:nvSpPr>
        <p:spPr bwMode="auto">
          <a:xfrm>
            <a:off x="687626" y="4611868"/>
            <a:ext cx="219411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sym typeface="Symbol" pitchFamily="18" charset="2"/>
              </a:rPr>
              <a:t> </a:t>
            </a:r>
            <a:r>
              <a:rPr lang="en-US" altLang="en-US" sz="2400" dirty="0">
                <a:latin typeface="cmmi10"/>
                <a:ea typeface="Times New Roman" pitchFamily="18" charset="0"/>
                <a:sym typeface="Symbol" pitchFamily="18" charset="2"/>
              </a:rPr>
              <a:t>!</a:t>
            </a:r>
            <a:r>
              <a:rPr lang="en-US" altLang="en-US" sz="2400" baseline="-25000" dirty="0">
                <a:latin typeface="cmmi10"/>
                <a:ea typeface="Times New Roman" pitchFamily="18" charset="0"/>
                <a:sym typeface="Symbol" pitchFamily="18" charset="2"/>
              </a:rPr>
              <a:t>S</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err="1">
                <a:latin typeface="Times New Roman"/>
                <a:ea typeface="Times New Roman" pitchFamily="18" charset="0"/>
              </a:rPr>
              <a:t>i</a:t>
            </a:r>
            <a:r>
              <a:rPr lang="en-US" altLang="en-US" sz="2400" dirty="0">
                <a:ea typeface="Times New Roman" pitchFamily="18" charset="0"/>
              </a:rPr>
              <a:t>(</a:t>
            </a:r>
            <a:r>
              <a:rPr lang="en-US" altLang="en-US" sz="2400" dirty="0">
                <a:latin typeface="cmmi10"/>
                <a:ea typeface="Times New Roman" pitchFamily="18" charset="0"/>
              </a:rPr>
              <a:t>!</a:t>
            </a:r>
            <a:r>
              <a:rPr lang="en-US" altLang="en-US" sz="2400" baseline="-25000" dirty="0">
                <a:latin typeface="cmmi10"/>
                <a:ea typeface="Times New Roman" pitchFamily="18" charset="0"/>
                <a:sym typeface="Symbol" pitchFamily="18" charset="2"/>
              </a:rPr>
              <a:t>S</a:t>
            </a:r>
            <a:r>
              <a:rPr lang="en-US" altLang="en-US" sz="2400" dirty="0">
                <a:ea typeface="Times New Roman" pitchFamily="18" charset="0"/>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4" name="Text Box 20"/>
          <p:cNvSpPr txBox="1">
            <a:spLocks noChangeArrowheads="1"/>
          </p:cNvSpPr>
          <p:nvPr/>
        </p:nvSpPr>
        <p:spPr bwMode="auto">
          <a:xfrm>
            <a:off x="937011" y="1896368"/>
            <a:ext cx="1819135"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err="1">
                <a:latin typeface="Times New Roman"/>
                <a:ea typeface="Times New Roman" pitchFamily="18" charset="0"/>
              </a:rPr>
              <a:t>i</a:t>
            </a:r>
            <a:r>
              <a:rPr lang="en-US" altLang="en-US" sz="2400" dirty="0">
                <a:ea typeface="Times New Roman" pitchFamily="18" charset="0"/>
              </a:rPr>
              <a:t>(</a:t>
            </a:r>
            <a:r>
              <a:rPr lang="en-US" altLang="en-US" sz="2400" dirty="0">
                <a:latin typeface="cmmi10"/>
                <a:ea typeface="Times New Roman" pitchFamily="18" charset="0"/>
              </a:rPr>
              <a:t>!</a:t>
            </a:r>
            <a:r>
              <a:rPr lang="en-US" altLang="en-US" sz="2400" dirty="0">
                <a:ea typeface="Times New Roman" pitchFamily="18" charset="0"/>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5" name="Text Box 19"/>
          <p:cNvSpPr txBox="1">
            <a:spLocks noChangeArrowheads="1"/>
          </p:cNvSpPr>
          <p:nvPr/>
        </p:nvSpPr>
        <p:spPr bwMode="auto">
          <a:xfrm>
            <a:off x="2423432" y="2523376"/>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6" name="Text Box 18"/>
          <p:cNvSpPr txBox="1">
            <a:spLocks noChangeArrowheads="1"/>
          </p:cNvSpPr>
          <p:nvPr/>
        </p:nvSpPr>
        <p:spPr bwMode="auto">
          <a:xfrm>
            <a:off x="2613917" y="5199608"/>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Oval 17"/>
          <p:cNvSpPr>
            <a:spLocks noChangeArrowheads="1"/>
          </p:cNvSpPr>
          <p:nvPr/>
        </p:nvSpPr>
        <p:spPr bwMode="auto">
          <a:xfrm>
            <a:off x="661441" y="4504194"/>
            <a:ext cx="2012486" cy="695414"/>
          </a:xfrm>
          <a:prstGeom prst="ellipse">
            <a:avLst/>
          </a:prstGeom>
          <a:no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8" name="Oval 16"/>
          <p:cNvSpPr>
            <a:spLocks noChangeArrowheads="1"/>
          </p:cNvSpPr>
          <p:nvPr/>
        </p:nvSpPr>
        <p:spPr bwMode="auto">
          <a:xfrm>
            <a:off x="775098" y="1789222"/>
            <a:ext cx="1871120" cy="68588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9" name="Text Box 15"/>
          <p:cNvSpPr txBox="1">
            <a:spLocks noChangeArrowheads="1"/>
          </p:cNvSpPr>
          <p:nvPr/>
        </p:nvSpPr>
        <p:spPr bwMode="auto">
          <a:xfrm>
            <a:off x="7547487" y="2370956"/>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10" name="Oval 14"/>
          <p:cNvSpPr>
            <a:spLocks noChangeArrowheads="1"/>
          </p:cNvSpPr>
          <p:nvPr/>
        </p:nvSpPr>
        <p:spPr bwMode="auto">
          <a:xfrm>
            <a:off x="6061702" y="4647088"/>
            <a:ext cx="1132753" cy="562047"/>
          </a:xfrm>
          <a:prstGeom prst="ellipse">
            <a:avLst/>
          </a:prstGeom>
          <a:no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11" name="Oval 13"/>
          <p:cNvSpPr>
            <a:spLocks noChangeArrowheads="1"/>
          </p:cNvSpPr>
          <p:nvPr/>
        </p:nvSpPr>
        <p:spPr bwMode="auto">
          <a:xfrm>
            <a:off x="5156897" y="1504706"/>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2" name="Oval 12"/>
          <p:cNvSpPr>
            <a:spLocks noChangeArrowheads="1"/>
          </p:cNvSpPr>
          <p:nvPr/>
        </p:nvSpPr>
        <p:spPr bwMode="auto">
          <a:xfrm>
            <a:off x="5223567" y="2876482"/>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3" name="Text Box 11"/>
          <p:cNvSpPr txBox="1">
            <a:spLocks noChangeArrowheads="1"/>
          </p:cNvSpPr>
          <p:nvPr/>
        </p:nvSpPr>
        <p:spPr bwMode="auto">
          <a:xfrm>
            <a:off x="7547487" y="3672238"/>
            <a:ext cx="684477" cy="51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14" name="Line 10"/>
          <p:cNvSpPr>
            <a:spLocks noChangeShapeType="1"/>
          </p:cNvSpPr>
          <p:nvPr/>
        </p:nvSpPr>
        <p:spPr bwMode="auto">
          <a:xfrm flipH="1">
            <a:off x="5108639" y="1230350"/>
            <a:ext cx="3533503" cy="435411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5" name="Line 9"/>
          <p:cNvSpPr>
            <a:spLocks noChangeShapeType="1"/>
          </p:cNvSpPr>
          <p:nvPr/>
        </p:nvSpPr>
        <p:spPr bwMode="auto">
          <a:xfrm>
            <a:off x="5403892" y="1239876"/>
            <a:ext cx="3158217" cy="402485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7" name="Oval 7"/>
          <p:cNvSpPr>
            <a:spLocks noChangeArrowheads="1"/>
          </p:cNvSpPr>
          <p:nvPr/>
        </p:nvSpPr>
        <p:spPr bwMode="auto">
          <a:xfrm>
            <a:off x="5413416" y="1772709"/>
            <a:ext cx="1781038" cy="68588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Oval 5"/>
          <p:cNvSpPr>
            <a:spLocks noChangeArrowheads="1"/>
          </p:cNvSpPr>
          <p:nvPr/>
        </p:nvSpPr>
        <p:spPr bwMode="auto">
          <a:xfrm>
            <a:off x="5542311" y="4405757"/>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1" name="Text Box 3"/>
          <p:cNvSpPr txBox="1">
            <a:spLocks noChangeArrowheads="1"/>
          </p:cNvSpPr>
          <p:nvPr/>
        </p:nvSpPr>
        <p:spPr bwMode="auto">
          <a:xfrm>
            <a:off x="5889630" y="3185766"/>
            <a:ext cx="1085767"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a:latin typeface="cmmi10"/>
                <a:ea typeface="Times New Roman" pitchFamily="18" charset="0"/>
              </a:rPr>
              <a:t>S</a:t>
            </a:r>
            <a:r>
              <a:rPr lang="en-US" altLang="en-US" sz="2400" dirty="0">
                <a:latin typeface="Times New Roman" pitchFamily="18" charset="0"/>
                <a:ea typeface="Times New Roman" pitchFamily="18" charset="0"/>
                <a:sym typeface="Symbol" pitchFamily="18" charset="2"/>
              </a:rPr>
              <a:t> </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22" name="Freeform 2"/>
          <p:cNvSpPr>
            <a:spLocks/>
          </p:cNvSpPr>
          <p:nvPr/>
        </p:nvSpPr>
        <p:spPr bwMode="auto">
          <a:xfrm>
            <a:off x="5891535" y="3463296"/>
            <a:ext cx="721939" cy="1171725"/>
          </a:xfrm>
          <a:custGeom>
            <a:avLst/>
            <a:gdLst>
              <a:gd name="T0" fmla="*/ 252 w 1137"/>
              <a:gd name="T1" fmla="*/ 0 h 1845"/>
              <a:gd name="T2" fmla="*/ 147 w 1137"/>
              <a:gd name="T3" fmla="*/ 1110 h 1845"/>
              <a:gd name="T4" fmla="*/ 1137 w 1137"/>
              <a:gd name="T5" fmla="*/ 1845 h 1845"/>
            </a:gdLst>
            <a:ahLst/>
            <a:cxnLst>
              <a:cxn ang="0">
                <a:pos x="T0" y="T1"/>
              </a:cxn>
              <a:cxn ang="0">
                <a:pos x="T2" y="T3"/>
              </a:cxn>
              <a:cxn ang="0">
                <a:pos x="T4" y="T5"/>
              </a:cxn>
            </a:cxnLst>
            <a:rect l="0" t="0" r="r" b="b"/>
            <a:pathLst>
              <a:path w="1137" h="1845">
                <a:moveTo>
                  <a:pt x="252" y="0"/>
                </a:moveTo>
                <a:cubicBezTo>
                  <a:pt x="126" y="401"/>
                  <a:pt x="0" y="803"/>
                  <a:pt x="147" y="1110"/>
                </a:cubicBezTo>
                <a:cubicBezTo>
                  <a:pt x="294" y="1417"/>
                  <a:pt x="715" y="1631"/>
                  <a:pt x="1137" y="184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3" name="Oval 22"/>
          <p:cNvSpPr>
            <a:spLocks noChangeArrowheads="1"/>
          </p:cNvSpPr>
          <p:nvPr/>
        </p:nvSpPr>
        <p:spPr bwMode="auto">
          <a:xfrm>
            <a:off x="432538" y="1503664"/>
            <a:ext cx="2514601" cy="11525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Oval 23"/>
          <p:cNvSpPr>
            <a:spLocks noChangeArrowheads="1"/>
          </p:cNvSpPr>
          <p:nvPr/>
        </p:nvSpPr>
        <p:spPr bwMode="auto">
          <a:xfrm>
            <a:off x="461113" y="4381800"/>
            <a:ext cx="2276476" cy="10858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5" name="Rectangle 24"/>
          <p:cNvSpPr>
            <a:spLocks noChangeArrowheads="1"/>
          </p:cNvSpPr>
          <p:nvPr/>
        </p:nvSpPr>
        <p:spPr bwMode="auto">
          <a:xfrm>
            <a:off x="0" y="439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
        <p:nvSpPr>
          <p:cNvPr id="26" name="Text Box 11"/>
          <p:cNvSpPr txBox="1">
            <a:spLocks noChangeArrowheads="1"/>
          </p:cNvSpPr>
          <p:nvPr/>
        </p:nvSpPr>
        <p:spPr bwMode="auto">
          <a:xfrm>
            <a:off x="7699887" y="5085401"/>
            <a:ext cx="684477" cy="51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Tree>
    <p:extLst>
      <p:ext uri="{BB962C8B-B14F-4D97-AF65-F5344CB8AC3E}">
        <p14:creationId xmlns:p14="http://schemas.microsoft.com/office/powerpoint/2010/main" val="6635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9" grpId="0" animBg="1"/>
      <p:bldP spid="10" grpId="0" animBg="1"/>
      <p:bldP spid="11" grpId="0" animBg="1"/>
      <p:bldP spid="12" grpId="0" animBg="1"/>
      <p:bldP spid="13" grpId="0"/>
      <p:bldP spid="14" grpId="0" animBg="1"/>
      <p:bldP spid="15" grpId="0" animBg="1"/>
      <p:bldP spid="17" grpId="0" animBg="1"/>
      <p:bldP spid="19" grpId="0" animBg="1"/>
      <p:bldP spid="21" grpId="0"/>
      <p:bldP spid="22" grpId="0" animBg="1"/>
      <p:bldP spid="2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82020" y="775416"/>
            <a:ext cx="8673867" cy="41771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547758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p:cNvSpPr>
            <a:spLocks noChangeAspect="1" noChangeArrowheads="1" noTextEdit="1"/>
          </p:cNvSpPr>
          <p:nvPr/>
        </p:nvSpPr>
        <p:spPr bwMode="auto">
          <a:xfrm>
            <a:off x="494452" y="671521"/>
            <a:ext cx="8258175" cy="4956175"/>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5" name="Text Box 39"/>
          <p:cNvSpPr txBox="1">
            <a:spLocks noChangeArrowheads="1"/>
          </p:cNvSpPr>
          <p:nvPr/>
        </p:nvSpPr>
        <p:spPr bwMode="auto">
          <a:xfrm>
            <a:off x="1603711" y="2343690"/>
            <a:ext cx="923854"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Euclid Symbol" charset="2"/>
              </a:rPr>
              <a:t>¦</a:t>
            </a:r>
            <a:r>
              <a:rPr lang="de-DE" altLang="en-US" sz="2400" baseline="-25000" dirty="0">
                <a:latin typeface="Times New Roman"/>
                <a:sym typeface="Euclid Symbol" charset="2"/>
              </a:rPr>
              <a:t>i</a:t>
            </a:r>
            <a:r>
              <a:rPr lang="de-DE" altLang="en-US" sz="2400" dirty="0">
                <a:latin typeface="Times New Roman" pitchFamily="18" charset="0"/>
                <a:sym typeface="Euclid Symbol" charset="2"/>
              </a:rPr>
              <a:t>(</a:t>
            </a:r>
            <a:r>
              <a:rPr lang="de-DE" altLang="en-US" sz="2400" dirty="0">
                <a:latin typeface="cmmi10"/>
                <a:sym typeface="Euclid Symbol" charset="2"/>
              </a:rPr>
              <a:t>!</a:t>
            </a:r>
            <a:r>
              <a:rPr lang="de-DE" altLang="en-US" sz="2400" dirty="0">
                <a:latin typeface="Times New Roman" pitchFamily="18" charset="0"/>
                <a:sym typeface="Euclid Symbol" charset="2"/>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6" name="Text Box 38"/>
          <p:cNvSpPr txBox="1">
            <a:spLocks noChangeArrowheads="1"/>
          </p:cNvSpPr>
          <p:nvPr/>
        </p:nvSpPr>
        <p:spPr bwMode="auto">
          <a:xfrm>
            <a:off x="3032987" y="1629223"/>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37"/>
          <p:cNvSpPr txBox="1">
            <a:spLocks noChangeArrowheads="1"/>
          </p:cNvSpPr>
          <p:nvPr/>
        </p:nvSpPr>
        <p:spPr bwMode="auto">
          <a:xfrm>
            <a:off x="2823452" y="4073651"/>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Oval 36"/>
          <p:cNvSpPr>
            <a:spLocks noChangeArrowheads="1"/>
          </p:cNvSpPr>
          <p:nvPr/>
        </p:nvSpPr>
        <p:spPr bwMode="auto">
          <a:xfrm>
            <a:off x="1232900" y="4648400"/>
            <a:ext cx="1408957" cy="695414"/>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9" name="Oval 35"/>
          <p:cNvSpPr>
            <a:spLocks noChangeArrowheads="1"/>
          </p:cNvSpPr>
          <p:nvPr/>
        </p:nvSpPr>
        <p:spPr bwMode="auto">
          <a:xfrm>
            <a:off x="1298935" y="2314477"/>
            <a:ext cx="1419116" cy="68588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0" name="Text Box 34"/>
          <p:cNvSpPr txBox="1">
            <a:spLocks noChangeArrowheads="1"/>
          </p:cNvSpPr>
          <p:nvPr/>
        </p:nvSpPr>
        <p:spPr bwMode="auto">
          <a:xfrm>
            <a:off x="1432274" y="4718258"/>
            <a:ext cx="1076242"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Euclid Symbol" charset="2"/>
              </a:rPr>
              <a:t>¦</a:t>
            </a:r>
            <a:r>
              <a:rPr lang="de-DE" altLang="en-US" sz="2400" baseline="-25000" dirty="0">
                <a:latin typeface="Times New Roman"/>
                <a:sym typeface="Euclid Symbol" charset="2"/>
              </a:rPr>
              <a:t>i</a:t>
            </a:r>
            <a:r>
              <a:rPr lang="de-DE" altLang="en-US" sz="2400" dirty="0">
                <a:latin typeface="Times New Roman" pitchFamily="18" charset="0"/>
                <a:sym typeface="Euclid Symbol" charset="2"/>
              </a:rPr>
              <a:t>(</a:t>
            </a:r>
            <a:r>
              <a:rPr lang="de-DE" altLang="en-US" sz="2400" dirty="0">
                <a:latin typeface="cmmi10"/>
                <a:sym typeface="Euclid Symbol" charset="2"/>
              </a:rPr>
              <a:t>!</a:t>
            </a:r>
            <a:r>
              <a:rPr lang="de-DE" altLang="en-US" sz="2400" baseline="-25000" dirty="0">
                <a:latin typeface="Times New Roman"/>
                <a:sym typeface="Euclid Symbol" charset="2"/>
              </a:rPr>
              <a:t>S</a:t>
            </a:r>
            <a:r>
              <a:rPr lang="de-DE" altLang="en-US" sz="2400" dirty="0">
                <a:latin typeface="Times New Roman" pitchFamily="18" charset="0"/>
                <a:sym typeface="Euclid Symbol" charset="2"/>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11" name="Oval 33"/>
          <p:cNvSpPr>
            <a:spLocks noChangeArrowheads="1"/>
          </p:cNvSpPr>
          <p:nvPr/>
        </p:nvSpPr>
        <p:spPr bwMode="auto">
          <a:xfrm>
            <a:off x="670332" y="837912"/>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2" name="Oval 32"/>
          <p:cNvSpPr>
            <a:spLocks noChangeArrowheads="1"/>
          </p:cNvSpPr>
          <p:nvPr/>
        </p:nvSpPr>
        <p:spPr bwMode="auto">
          <a:xfrm>
            <a:off x="632871" y="2106170"/>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3" name="Oval 31"/>
          <p:cNvSpPr>
            <a:spLocks noChangeArrowheads="1"/>
          </p:cNvSpPr>
          <p:nvPr/>
        </p:nvSpPr>
        <p:spPr bwMode="auto">
          <a:xfrm>
            <a:off x="708430" y="3345214"/>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Oval 30"/>
          <p:cNvSpPr>
            <a:spLocks noChangeArrowheads="1"/>
          </p:cNvSpPr>
          <p:nvPr/>
        </p:nvSpPr>
        <p:spPr bwMode="auto">
          <a:xfrm>
            <a:off x="698905" y="4490899"/>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5" name="Text Box 29"/>
          <p:cNvSpPr txBox="1">
            <a:spLocks noChangeArrowheads="1"/>
          </p:cNvSpPr>
          <p:nvPr/>
        </p:nvSpPr>
        <p:spPr bwMode="auto">
          <a:xfrm>
            <a:off x="1908487" y="1136401"/>
            <a:ext cx="75241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16" name="Text Box 28"/>
          <p:cNvSpPr txBox="1">
            <a:spLocks noChangeArrowheads="1"/>
          </p:cNvSpPr>
          <p:nvPr/>
        </p:nvSpPr>
        <p:spPr bwMode="auto">
          <a:xfrm>
            <a:off x="1765623" y="3634811"/>
            <a:ext cx="780990"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a:latin typeface="Times New Roman"/>
                <a:ea typeface="Times New Roman" pitchFamily="18" charset="0"/>
              </a:rPr>
              <a:t>S</a:t>
            </a:r>
            <a:endParaRPr lang="en-US" altLang="en-US" sz="2400" baseline="-25000" dirty="0">
              <a:latin typeface="Times New Roman"/>
              <a:ea typeface="Times New Roman" pitchFamily="18" charset="0"/>
              <a:sym typeface="Symbol" pitchFamily="18" charset="2"/>
            </a:endParaRPr>
          </a:p>
        </p:txBody>
      </p:sp>
      <p:sp>
        <p:nvSpPr>
          <p:cNvPr id="17" name="Line 27"/>
          <p:cNvSpPr>
            <a:spLocks noChangeShapeType="1"/>
          </p:cNvSpPr>
          <p:nvPr/>
        </p:nvSpPr>
        <p:spPr bwMode="auto">
          <a:xfrm flipH="1" flipV="1">
            <a:off x="1127498" y="987792"/>
            <a:ext cx="95243" cy="40105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8" name="Line 26"/>
          <p:cNvSpPr>
            <a:spLocks noChangeShapeType="1"/>
          </p:cNvSpPr>
          <p:nvPr/>
        </p:nvSpPr>
        <p:spPr bwMode="auto">
          <a:xfrm flipV="1">
            <a:off x="2641857" y="1197367"/>
            <a:ext cx="323825" cy="380096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Line 25"/>
          <p:cNvSpPr>
            <a:spLocks noChangeShapeType="1"/>
          </p:cNvSpPr>
          <p:nvPr/>
        </p:nvSpPr>
        <p:spPr bwMode="auto">
          <a:xfrm flipH="1" flipV="1">
            <a:off x="1251313" y="921107"/>
            <a:ext cx="38097" cy="174329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Line 24"/>
          <p:cNvSpPr>
            <a:spLocks noChangeShapeType="1"/>
          </p:cNvSpPr>
          <p:nvPr/>
        </p:nvSpPr>
        <p:spPr bwMode="auto">
          <a:xfrm flipV="1">
            <a:off x="2718050" y="1064001"/>
            <a:ext cx="133340" cy="160040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1" name="Line 23"/>
          <p:cNvSpPr>
            <a:spLocks noChangeShapeType="1"/>
          </p:cNvSpPr>
          <p:nvPr/>
        </p:nvSpPr>
        <p:spPr bwMode="auto">
          <a:xfrm flipH="1">
            <a:off x="2013255" y="1397418"/>
            <a:ext cx="38097" cy="90499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2" name="Line 22"/>
          <p:cNvSpPr>
            <a:spLocks noChangeShapeType="1"/>
          </p:cNvSpPr>
          <p:nvPr/>
        </p:nvSpPr>
        <p:spPr bwMode="auto">
          <a:xfrm>
            <a:off x="1918013" y="3940919"/>
            <a:ext cx="635" cy="69541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3" name="Rectangle 54"/>
          <p:cNvSpPr>
            <a:spLocks noChangeArrowheads="1"/>
          </p:cNvSpPr>
          <p:nvPr/>
        </p:nvSpPr>
        <p:spPr bwMode="auto">
          <a:xfrm>
            <a:off x="494451" y="5671635"/>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pPr defTabSz="914297"/>
            <a:endParaRPr lang="en-US" altLang="en-US"/>
          </a:p>
        </p:txBody>
      </p:sp>
    </p:spTree>
    <p:extLst>
      <p:ext uri="{BB962C8B-B14F-4D97-AF65-F5344CB8AC3E}">
        <p14:creationId xmlns:p14="http://schemas.microsoft.com/office/powerpoint/2010/main" val="80196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animBg="1"/>
      <p:bldP spid="12" grpId="0" animBg="1"/>
      <p:bldP spid="13" grpId="0" animBg="1"/>
      <p:bldP spid="14" grpId="0" animBg="1"/>
      <p:bldP spid="15" grpId="0" animBg="1"/>
      <p:bldP spid="16" grpId="0"/>
      <p:bldP spid="17" grpId="0" animBg="1"/>
      <p:bldP spid="18" grpId="0" animBg="1"/>
      <p:bldP spid="19" grpId="0" animBg="1"/>
      <p:bldP spid="20" grpId="0" animBg="1"/>
      <p:bldP spid="21" grpId="0" animBg="1"/>
      <p:bldP spid="2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39"/>
          <p:cNvSpPr txBox="1">
            <a:spLocks noChangeArrowheads="1"/>
          </p:cNvSpPr>
          <p:nvPr/>
        </p:nvSpPr>
        <p:spPr bwMode="auto">
          <a:xfrm>
            <a:off x="6485440" y="2367498"/>
            <a:ext cx="923854"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Euclid Symbol" charset="2"/>
              </a:rPr>
              <a:t>¦</a:t>
            </a:r>
            <a:r>
              <a:rPr lang="de-DE" altLang="en-US" sz="2400" baseline="-25000" dirty="0">
                <a:latin typeface="Times New Roman"/>
                <a:sym typeface="Euclid Symbol" charset="2"/>
              </a:rPr>
              <a:t>i</a:t>
            </a:r>
            <a:r>
              <a:rPr lang="de-DE" altLang="en-US" sz="2400" dirty="0">
                <a:latin typeface="Times New Roman" pitchFamily="18" charset="0"/>
                <a:sym typeface="Euclid Symbol" charset="2"/>
              </a:rPr>
              <a:t>(</a:t>
            </a:r>
            <a:r>
              <a:rPr lang="de-DE" altLang="en-US" sz="2400" dirty="0">
                <a:latin typeface="cmmi10"/>
                <a:sym typeface="Euclid Symbol" charset="2"/>
              </a:rPr>
              <a:t>!</a:t>
            </a:r>
            <a:r>
              <a:rPr lang="de-DE" altLang="en-US" sz="2400" dirty="0">
                <a:latin typeface="Times New Roman" pitchFamily="18" charset="0"/>
                <a:sym typeface="Euclid Symbol" charset="2"/>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45" name="Text Box 34"/>
          <p:cNvSpPr txBox="1">
            <a:spLocks noChangeArrowheads="1"/>
          </p:cNvSpPr>
          <p:nvPr/>
        </p:nvSpPr>
        <p:spPr bwMode="auto">
          <a:xfrm>
            <a:off x="6314002" y="4742066"/>
            <a:ext cx="1076242"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Euclid Symbol" charset="2"/>
              </a:rPr>
              <a:t>¦</a:t>
            </a:r>
            <a:r>
              <a:rPr lang="de-DE" altLang="en-US" sz="2400" baseline="-25000" dirty="0">
                <a:latin typeface="Times New Roman"/>
                <a:sym typeface="Euclid Symbol" charset="2"/>
              </a:rPr>
              <a:t>i</a:t>
            </a:r>
            <a:r>
              <a:rPr lang="de-DE" altLang="en-US" sz="2400" dirty="0">
                <a:latin typeface="Times New Roman" pitchFamily="18" charset="0"/>
                <a:sym typeface="Euclid Symbol" charset="2"/>
              </a:rPr>
              <a:t>(</a:t>
            </a:r>
            <a:r>
              <a:rPr lang="de-DE" altLang="en-US" sz="2400" dirty="0">
                <a:latin typeface="cmmi10"/>
                <a:sym typeface="Euclid Symbol" charset="2"/>
              </a:rPr>
              <a:t>!</a:t>
            </a:r>
            <a:r>
              <a:rPr lang="de-DE" altLang="en-US" sz="2400" baseline="-25000" dirty="0">
                <a:latin typeface="Times New Roman"/>
                <a:sym typeface="Euclid Symbol" charset="2"/>
              </a:rPr>
              <a:t>S</a:t>
            </a:r>
            <a:r>
              <a:rPr lang="de-DE" altLang="en-US" sz="2400" dirty="0">
                <a:latin typeface="Times New Roman" pitchFamily="18" charset="0"/>
                <a:sym typeface="Euclid Symbol" charset="2"/>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5" name="Text Box 39"/>
          <p:cNvSpPr txBox="1">
            <a:spLocks noChangeArrowheads="1"/>
          </p:cNvSpPr>
          <p:nvPr/>
        </p:nvSpPr>
        <p:spPr bwMode="auto">
          <a:xfrm>
            <a:off x="1603711" y="2343690"/>
            <a:ext cx="923854"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Euclid Symbol" charset="2"/>
              </a:rPr>
              <a:t>¦</a:t>
            </a:r>
            <a:r>
              <a:rPr lang="de-DE" altLang="en-US" sz="2400" baseline="-25000" dirty="0">
                <a:latin typeface="Times New Roman"/>
                <a:sym typeface="Euclid Symbol" charset="2"/>
              </a:rPr>
              <a:t>i</a:t>
            </a:r>
            <a:r>
              <a:rPr lang="de-DE" altLang="en-US" sz="2400" dirty="0">
                <a:latin typeface="Times New Roman" pitchFamily="18" charset="0"/>
                <a:sym typeface="Euclid Symbol" charset="2"/>
              </a:rPr>
              <a:t>(</a:t>
            </a:r>
            <a:r>
              <a:rPr lang="de-DE" altLang="en-US" sz="2400" dirty="0">
                <a:latin typeface="cmmi10"/>
                <a:sym typeface="Euclid Symbol" charset="2"/>
              </a:rPr>
              <a:t>!</a:t>
            </a:r>
            <a:r>
              <a:rPr lang="de-DE" altLang="en-US" sz="2400" dirty="0">
                <a:latin typeface="Times New Roman" pitchFamily="18" charset="0"/>
                <a:sym typeface="Euclid Symbol" charset="2"/>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6" name="Text Box 38"/>
          <p:cNvSpPr txBox="1">
            <a:spLocks noChangeArrowheads="1"/>
          </p:cNvSpPr>
          <p:nvPr/>
        </p:nvSpPr>
        <p:spPr bwMode="auto">
          <a:xfrm>
            <a:off x="3032987" y="1629223"/>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37"/>
          <p:cNvSpPr txBox="1">
            <a:spLocks noChangeArrowheads="1"/>
          </p:cNvSpPr>
          <p:nvPr/>
        </p:nvSpPr>
        <p:spPr bwMode="auto">
          <a:xfrm>
            <a:off x="2823452" y="4073651"/>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Oval 36"/>
          <p:cNvSpPr>
            <a:spLocks noChangeArrowheads="1"/>
          </p:cNvSpPr>
          <p:nvPr/>
        </p:nvSpPr>
        <p:spPr bwMode="auto">
          <a:xfrm>
            <a:off x="1232900" y="4648400"/>
            <a:ext cx="1408957" cy="695414"/>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9" name="Oval 35"/>
          <p:cNvSpPr>
            <a:spLocks noChangeArrowheads="1"/>
          </p:cNvSpPr>
          <p:nvPr/>
        </p:nvSpPr>
        <p:spPr bwMode="auto">
          <a:xfrm>
            <a:off x="1298935" y="2314477"/>
            <a:ext cx="1419116" cy="68588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0" name="Text Box 34"/>
          <p:cNvSpPr txBox="1">
            <a:spLocks noChangeArrowheads="1"/>
          </p:cNvSpPr>
          <p:nvPr/>
        </p:nvSpPr>
        <p:spPr bwMode="auto">
          <a:xfrm>
            <a:off x="1432274" y="4718258"/>
            <a:ext cx="1076242"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Euclid Symbol" charset="2"/>
              </a:rPr>
              <a:t>¦</a:t>
            </a:r>
            <a:r>
              <a:rPr lang="de-DE" altLang="en-US" sz="2400" baseline="-25000" dirty="0">
                <a:latin typeface="Times New Roman"/>
                <a:sym typeface="Euclid Symbol" charset="2"/>
              </a:rPr>
              <a:t>i</a:t>
            </a:r>
            <a:r>
              <a:rPr lang="de-DE" altLang="en-US" sz="2400" dirty="0">
                <a:latin typeface="Times New Roman" pitchFamily="18" charset="0"/>
                <a:sym typeface="Euclid Symbol" charset="2"/>
              </a:rPr>
              <a:t>(</a:t>
            </a:r>
            <a:r>
              <a:rPr lang="de-DE" altLang="en-US" sz="2400" dirty="0">
                <a:latin typeface="cmmi10"/>
                <a:sym typeface="Euclid Symbol" charset="2"/>
              </a:rPr>
              <a:t>!</a:t>
            </a:r>
            <a:r>
              <a:rPr lang="de-DE" altLang="en-US" sz="2400" baseline="-25000" dirty="0">
                <a:latin typeface="Times New Roman"/>
                <a:sym typeface="Euclid Symbol" charset="2"/>
              </a:rPr>
              <a:t>S</a:t>
            </a:r>
            <a:r>
              <a:rPr lang="de-DE" altLang="en-US" sz="2400" dirty="0">
                <a:latin typeface="Times New Roman" pitchFamily="18" charset="0"/>
                <a:sym typeface="Euclid Symbol" charset="2"/>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11" name="Oval 33"/>
          <p:cNvSpPr>
            <a:spLocks noChangeArrowheads="1"/>
          </p:cNvSpPr>
          <p:nvPr/>
        </p:nvSpPr>
        <p:spPr bwMode="auto">
          <a:xfrm>
            <a:off x="670332" y="837912"/>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2" name="Oval 32"/>
          <p:cNvSpPr>
            <a:spLocks noChangeArrowheads="1"/>
          </p:cNvSpPr>
          <p:nvPr/>
        </p:nvSpPr>
        <p:spPr bwMode="auto">
          <a:xfrm>
            <a:off x="632871" y="2106170"/>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3" name="Oval 31"/>
          <p:cNvSpPr>
            <a:spLocks noChangeArrowheads="1"/>
          </p:cNvSpPr>
          <p:nvPr/>
        </p:nvSpPr>
        <p:spPr bwMode="auto">
          <a:xfrm>
            <a:off x="708430" y="3345214"/>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Oval 30"/>
          <p:cNvSpPr>
            <a:spLocks noChangeArrowheads="1"/>
          </p:cNvSpPr>
          <p:nvPr/>
        </p:nvSpPr>
        <p:spPr bwMode="auto">
          <a:xfrm>
            <a:off x="698905" y="4490899"/>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5" name="Text Box 29"/>
          <p:cNvSpPr txBox="1">
            <a:spLocks noChangeArrowheads="1"/>
          </p:cNvSpPr>
          <p:nvPr/>
        </p:nvSpPr>
        <p:spPr bwMode="auto">
          <a:xfrm>
            <a:off x="1908487" y="1136401"/>
            <a:ext cx="75241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16" name="Text Box 28"/>
          <p:cNvSpPr txBox="1">
            <a:spLocks noChangeArrowheads="1"/>
          </p:cNvSpPr>
          <p:nvPr/>
        </p:nvSpPr>
        <p:spPr bwMode="auto">
          <a:xfrm>
            <a:off x="1765623" y="3634811"/>
            <a:ext cx="780990"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a:latin typeface="Times New Roman"/>
                <a:ea typeface="Times New Roman" pitchFamily="18" charset="0"/>
              </a:rPr>
              <a:t>S</a:t>
            </a:r>
            <a:endParaRPr lang="en-US" altLang="en-US" sz="2400" baseline="-25000" dirty="0">
              <a:latin typeface="Times New Roman"/>
              <a:ea typeface="Times New Roman" pitchFamily="18" charset="0"/>
              <a:sym typeface="Symbol" pitchFamily="18" charset="2"/>
            </a:endParaRPr>
          </a:p>
        </p:txBody>
      </p:sp>
      <p:sp>
        <p:nvSpPr>
          <p:cNvPr id="17" name="Line 27"/>
          <p:cNvSpPr>
            <a:spLocks noChangeShapeType="1"/>
          </p:cNvSpPr>
          <p:nvPr/>
        </p:nvSpPr>
        <p:spPr bwMode="auto">
          <a:xfrm flipH="1" flipV="1">
            <a:off x="1127498" y="987792"/>
            <a:ext cx="95243" cy="40105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8" name="Line 26"/>
          <p:cNvSpPr>
            <a:spLocks noChangeShapeType="1"/>
          </p:cNvSpPr>
          <p:nvPr/>
        </p:nvSpPr>
        <p:spPr bwMode="auto">
          <a:xfrm flipV="1">
            <a:off x="2641857" y="1197367"/>
            <a:ext cx="323825" cy="380096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9" name="Line 25"/>
          <p:cNvSpPr>
            <a:spLocks noChangeShapeType="1"/>
          </p:cNvSpPr>
          <p:nvPr/>
        </p:nvSpPr>
        <p:spPr bwMode="auto">
          <a:xfrm flipH="1" flipV="1">
            <a:off x="1251313" y="921107"/>
            <a:ext cx="38097" cy="174329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Line 24"/>
          <p:cNvSpPr>
            <a:spLocks noChangeShapeType="1"/>
          </p:cNvSpPr>
          <p:nvPr/>
        </p:nvSpPr>
        <p:spPr bwMode="auto">
          <a:xfrm flipV="1">
            <a:off x="2718050" y="1064001"/>
            <a:ext cx="133340" cy="160040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1" name="Line 23"/>
          <p:cNvSpPr>
            <a:spLocks noChangeShapeType="1"/>
          </p:cNvSpPr>
          <p:nvPr/>
        </p:nvSpPr>
        <p:spPr bwMode="auto">
          <a:xfrm flipH="1">
            <a:off x="2013255" y="1397418"/>
            <a:ext cx="38097" cy="90499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2" name="Line 22"/>
          <p:cNvSpPr>
            <a:spLocks noChangeShapeType="1"/>
          </p:cNvSpPr>
          <p:nvPr/>
        </p:nvSpPr>
        <p:spPr bwMode="auto">
          <a:xfrm>
            <a:off x="1918013" y="3940919"/>
            <a:ext cx="635" cy="69541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Oval 20"/>
          <p:cNvSpPr>
            <a:spLocks noChangeArrowheads="1"/>
          </p:cNvSpPr>
          <p:nvPr/>
        </p:nvSpPr>
        <p:spPr bwMode="auto">
          <a:xfrm>
            <a:off x="6195043" y="4653480"/>
            <a:ext cx="1408957" cy="695414"/>
          </a:xfrm>
          <a:prstGeom prst="ellipse">
            <a:avLst/>
          </a:prstGeom>
          <a:no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p>
        </p:txBody>
      </p:sp>
      <p:sp>
        <p:nvSpPr>
          <p:cNvPr id="25" name="Oval 19"/>
          <p:cNvSpPr>
            <a:spLocks noChangeArrowheads="1"/>
          </p:cNvSpPr>
          <p:nvPr/>
        </p:nvSpPr>
        <p:spPr bwMode="auto">
          <a:xfrm>
            <a:off x="5899155" y="2319557"/>
            <a:ext cx="2009620" cy="68588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7" name="Oval 17"/>
          <p:cNvSpPr>
            <a:spLocks noChangeArrowheads="1"/>
          </p:cNvSpPr>
          <p:nvPr/>
        </p:nvSpPr>
        <p:spPr bwMode="auto">
          <a:xfrm>
            <a:off x="5632477" y="842993"/>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8" name="Oval 16"/>
          <p:cNvSpPr>
            <a:spLocks noChangeArrowheads="1"/>
          </p:cNvSpPr>
          <p:nvPr/>
        </p:nvSpPr>
        <p:spPr bwMode="auto">
          <a:xfrm>
            <a:off x="5595015" y="2111250"/>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9" name="Oval 15"/>
          <p:cNvSpPr>
            <a:spLocks noChangeArrowheads="1"/>
          </p:cNvSpPr>
          <p:nvPr/>
        </p:nvSpPr>
        <p:spPr bwMode="auto">
          <a:xfrm>
            <a:off x="5670573" y="3350294"/>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0" name="Oval 14"/>
          <p:cNvSpPr>
            <a:spLocks noChangeArrowheads="1"/>
          </p:cNvSpPr>
          <p:nvPr/>
        </p:nvSpPr>
        <p:spPr bwMode="auto">
          <a:xfrm>
            <a:off x="5661049" y="4495981"/>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1" name="Text Box 13"/>
          <p:cNvSpPr txBox="1">
            <a:spLocks noChangeArrowheads="1"/>
          </p:cNvSpPr>
          <p:nvPr/>
        </p:nvSpPr>
        <p:spPr bwMode="auto">
          <a:xfrm>
            <a:off x="6870632" y="1141481"/>
            <a:ext cx="75241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32" name="Text Box 12"/>
          <p:cNvSpPr txBox="1">
            <a:spLocks noChangeArrowheads="1"/>
          </p:cNvSpPr>
          <p:nvPr/>
        </p:nvSpPr>
        <p:spPr bwMode="auto">
          <a:xfrm>
            <a:off x="6727767" y="3639891"/>
            <a:ext cx="780990"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a:latin typeface="Times New Roman"/>
                <a:ea typeface="Times New Roman" pitchFamily="18" charset="0"/>
              </a:rPr>
              <a:t>S</a:t>
            </a:r>
            <a:endParaRPr lang="en-US" altLang="en-US" sz="2400" baseline="-25000" dirty="0">
              <a:latin typeface="Times New Roman"/>
              <a:ea typeface="Times New Roman" pitchFamily="18" charset="0"/>
              <a:sym typeface="Symbol" pitchFamily="18" charset="2"/>
            </a:endParaRPr>
          </a:p>
        </p:txBody>
      </p:sp>
      <p:sp>
        <p:nvSpPr>
          <p:cNvPr id="33" name="Line 11"/>
          <p:cNvSpPr>
            <a:spLocks noChangeShapeType="1"/>
          </p:cNvSpPr>
          <p:nvPr/>
        </p:nvSpPr>
        <p:spPr bwMode="auto">
          <a:xfrm flipH="1" flipV="1">
            <a:off x="6089642" y="992872"/>
            <a:ext cx="95243" cy="401053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4" name="Line 10"/>
          <p:cNvSpPr>
            <a:spLocks noChangeShapeType="1"/>
          </p:cNvSpPr>
          <p:nvPr/>
        </p:nvSpPr>
        <p:spPr bwMode="auto">
          <a:xfrm flipV="1">
            <a:off x="7603999" y="1202448"/>
            <a:ext cx="323825" cy="380096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5" name="Line 9"/>
          <p:cNvSpPr>
            <a:spLocks noChangeShapeType="1"/>
          </p:cNvSpPr>
          <p:nvPr/>
        </p:nvSpPr>
        <p:spPr bwMode="auto">
          <a:xfrm flipH="1" flipV="1">
            <a:off x="5861058" y="1154817"/>
            <a:ext cx="38097" cy="151466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6" name="Line 8"/>
          <p:cNvSpPr>
            <a:spLocks noChangeShapeType="1"/>
          </p:cNvSpPr>
          <p:nvPr/>
        </p:nvSpPr>
        <p:spPr bwMode="auto">
          <a:xfrm flipV="1">
            <a:off x="7908776" y="1202448"/>
            <a:ext cx="133340" cy="146703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7" name="Line 7"/>
          <p:cNvSpPr>
            <a:spLocks noChangeShapeType="1"/>
          </p:cNvSpPr>
          <p:nvPr/>
        </p:nvSpPr>
        <p:spPr bwMode="auto">
          <a:xfrm flipH="1">
            <a:off x="6975398" y="1402500"/>
            <a:ext cx="38097" cy="90499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8" name="Line 6"/>
          <p:cNvSpPr>
            <a:spLocks noChangeShapeType="1"/>
          </p:cNvSpPr>
          <p:nvPr/>
        </p:nvSpPr>
        <p:spPr bwMode="auto">
          <a:xfrm>
            <a:off x="6880156" y="3946000"/>
            <a:ext cx="635" cy="69541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39" name="Text Box 5"/>
          <p:cNvSpPr txBox="1">
            <a:spLocks noChangeArrowheads="1"/>
          </p:cNvSpPr>
          <p:nvPr/>
        </p:nvSpPr>
        <p:spPr bwMode="auto">
          <a:xfrm>
            <a:off x="8033227" y="1679395"/>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40" name="Text Box 4"/>
          <p:cNvSpPr txBox="1">
            <a:spLocks noChangeArrowheads="1"/>
          </p:cNvSpPr>
          <p:nvPr/>
        </p:nvSpPr>
        <p:spPr bwMode="auto">
          <a:xfrm>
            <a:off x="7957032" y="4019034"/>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41" name="Line 3"/>
          <p:cNvSpPr>
            <a:spLocks noChangeShapeType="1"/>
          </p:cNvSpPr>
          <p:nvPr/>
        </p:nvSpPr>
        <p:spPr bwMode="auto">
          <a:xfrm>
            <a:off x="4984827" y="873477"/>
            <a:ext cx="3438261" cy="427727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2" name="Line 2"/>
          <p:cNvSpPr>
            <a:spLocks noChangeShapeType="1"/>
          </p:cNvSpPr>
          <p:nvPr/>
        </p:nvSpPr>
        <p:spPr bwMode="auto">
          <a:xfrm flipH="1">
            <a:off x="5527709" y="978264"/>
            <a:ext cx="2857280" cy="423916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3" name="Rectangle 54"/>
          <p:cNvSpPr>
            <a:spLocks noChangeArrowheads="1"/>
          </p:cNvSpPr>
          <p:nvPr/>
        </p:nvSpPr>
        <p:spPr bwMode="auto">
          <a:xfrm>
            <a:off x="494451" y="5671635"/>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pPr defTabSz="914297"/>
            <a:endParaRPr lang="en-US" altLang="en-US"/>
          </a:p>
        </p:txBody>
      </p:sp>
    </p:spTree>
    <p:extLst>
      <p:ext uri="{BB962C8B-B14F-4D97-AF65-F5344CB8AC3E}">
        <p14:creationId xmlns:p14="http://schemas.microsoft.com/office/powerpoint/2010/main" val="223179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0"/>
                            </p:stCondLst>
                            <p:childTnLst>
                              <p:par>
                                <p:cTn id="38" presetID="22" presetClass="entr" presetSubtype="1"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up)">
                                      <p:cBhvr>
                                        <p:cTn id="40" dur="500"/>
                                        <p:tgtEl>
                                          <p:spTgt spid="38"/>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up)">
                                      <p:cBhvr>
                                        <p:cTn id="68" dur="500"/>
                                        <p:tgtEl>
                                          <p:spTgt spid="41"/>
                                        </p:tgtEl>
                                      </p:cBhvr>
                                    </p:animEffect>
                                  </p:childTnLst>
                                </p:cTn>
                              </p:par>
                            </p:childTnLst>
                          </p:cTn>
                        </p:par>
                        <p:par>
                          <p:cTn id="69" fill="hold">
                            <p:stCondLst>
                              <p:cond delay="500"/>
                            </p:stCondLst>
                            <p:childTnLst>
                              <p:par>
                                <p:cTn id="70" presetID="22" presetClass="entr" presetSubtype="1"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up)">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24" grpId="0" animBg="1"/>
      <p:bldP spid="25" grpId="0" animBg="1"/>
      <p:bldP spid="27" grpId="0" animBg="1"/>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86285" y="775417"/>
            <a:ext cx="8665337" cy="50573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6121797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152400" y="1963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
        <p:nvSpPr>
          <p:cNvPr id="5" name="Text Box 37"/>
          <p:cNvSpPr txBox="1">
            <a:spLocks noChangeArrowheads="1"/>
          </p:cNvSpPr>
          <p:nvPr/>
        </p:nvSpPr>
        <p:spPr bwMode="auto">
          <a:xfrm>
            <a:off x="1538761" y="2558870"/>
            <a:ext cx="923854"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Euclid Symbol" charset="2"/>
              </a:rPr>
              <a:t>¦</a:t>
            </a:r>
            <a:r>
              <a:rPr lang="de-DE" altLang="en-US" sz="2400" baseline="-25000" dirty="0">
                <a:latin typeface="Times New Roman"/>
                <a:sym typeface="Euclid Symbol" charset="2"/>
              </a:rPr>
              <a:t>i</a:t>
            </a:r>
            <a:r>
              <a:rPr lang="de-DE" altLang="en-US" sz="2400" dirty="0">
                <a:latin typeface="Times New Roman" pitchFamily="18" charset="0"/>
                <a:sym typeface="Euclid Symbol" charset="2"/>
              </a:rPr>
              <a:t>(</a:t>
            </a:r>
            <a:r>
              <a:rPr lang="de-DE" altLang="en-US" sz="2400" dirty="0">
                <a:latin typeface="cmmi10"/>
                <a:sym typeface="Euclid Symbol" charset="2"/>
              </a:rPr>
              <a:t>!</a:t>
            </a:r>
            <a:r>
              <a:rPr lang="de-DE" altLang="en-US" sz="2400" dirty="0">
                <a:latin typeface="Times New Roman" pitchFamily="18" charset="0"/>
                <a:sym typeface="Euclid Symbol" charset="2"/>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6" name="Text Box 36"/>
          <p:cNvSpPr txBox="1">
            <a:spLocks noChangeArrowheads="1"/>
          </p:cNvSpPr>
          <p:nvPr/>
        </p:nvSpPr>
        <p:spPr bwMode="auto">
          <a:xfrm>
            <a:off x="2995746" y="1761273"/>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35"/>
          <p:cNvSpPr txBox="1">
            <a:spLocks noChangeArrowheads="1"/>
          </p:cNvSpPr>
          <p:nvPr/>
        </p:nvSpPr>
        <p:spPr bwMode="auto">
          <a:xfrm>
            <a:off x="2952472" y="4205701"/>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Oval 34"/>
          <p:cNvSpPr>
            <a:spLocks noChangeArrowheads="1"/>
          </p:cNvSpPr>
          <p:nvPr/>
        </p:nvSpPr>
        <p:spPr bwMode="auto">
          <a:xfrm>
            <a:off x="858983" y="3616036"/>
            <a:ext cx="1856509" cy="792891"/>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solidFill>
                <a:srgbClr val="0000FF"/>
              </a:solidFill>
            </a:endParaRPr>
          </a:p>
        </p:txBody>
      </p:sp>
      <p:sp>
        <p:nvSpPr>
          <p:cNvPr id="9" name="Oval 33"/>
          <p:cNvSpPr>
            <a:spLocks noChangeArrowheads="1"/>
          </p:cNvSpPr>
          <p:nvPr/>
        </p:nvSpPr>
        <p:spPr bwMode="auto">
          <a:xfrm>
            <a:off x="789710" y="2446526"/>
            <a:ext cx="1953491" cy="79067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0" name="Text Box 32"/>
          <p:cNvSpPr txBox="1">
            <a:spLocks noChangeArrowheads="1"/>
          </p:cNvSpPr>
          <p:nvPr/>
        </p:nvSpPr>
        <p:spPr bwMode="auto">
          <a:xfrm>
            <a:off x="756890" y="3988606"/>
            <a:ext cx="2409640"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Symbol" pitchFamily="18" charset="2"/>
              </a:rPr>
              <a:t>¦</a:t>
            </a:r>
            <a:r>
              <a:rPr lang="de-DE" altLang="en-US" sz="2400" baseline="-25000" dirty="0">
                <a:latin typeface="Times New Roman"/>
                <a:sym typeface="Symbol" pitchFamily="18" charset="2"/>
              </a:rPr>
              <a:t>i</a:t>
            </a:r>
            <a:r>
              <a:rPr lang="de-DE" altLang="en-US" sz="2400" dirty="0">
                <a:latin typeface="Times New Roman" pitchFamily="18" charset="0"/>
                <a:sym typeface="Symbol" pitchFamily="18" charset="2"/>
              </a:rPr>
              <a:t>(</a:t>
            </a:r>
            <a:r>
              <a:rPr lang="de-DE" altLang="en-US" sz="2400" dirty="0">
                <a:latin typeface="cmmi10"/>
                <a:sym typeface="Symbol" pitchFamily="18" charset="2"/>
              </a:rPr>
              <a:t>!</a:t>
            </a:r>
            <a:r>
              <a:rPr lang="de-DE" altLang="en-US" sz="2400" baseline="-25000" dirty="0">
                <a:latin typeface="Times New Roman"/>
                <a:sym typeface="Symbol" pitchFamily="18" charset="2"/>
              </a:rPr>
              <a:t>S</a:t>
            </a:r>
            <a:r>
              <a:rPr lang="de-DE" altLang="en-US" sz="2400" dirty="0">
                <a:latin typeface="Times New Roman" pitchFamily="18" charset="0"/>
                <a:sym typeface="Symbol" pitchFamily="18" charset="2"/>
              </a:rPr>
              <a:t>) = (</a:t>
            </a:r>
            <a:r>
              <a:rPr lang="de-DE" altLang="en-US" sz="2400" dirty="0">
                <a:latin typeface="cmmi10"/>
                <a:sym typeface="Symbol" pitchFamily="18" charset="2"/>
              </a:rPr>
              <a:t>¦</a:t>
            </a:r>
            <a:r>
              <a:rPr lang="de-DE" altLang="en-US" sz="2400" baseline="-25000" dirty="0">
                <a:latin typeface="Times New Roman"/>
                <a:sym typeface="Symbol" pitchFamily="18" charset="2"/>
              </a:rPr>
              <a:t>i</a:t>
            </a:r>
            <a:r>
              <a:rPr lang="de-DE" altLang="en-US" sz="2400" dirty="0">
                <a:latin typeface="Times New Roman" pitchFamily="18" charset="0"/>
                <a:sym typeface="Symbol" pitchFamily="18" charset="2"/>
              </a:rPr>
              <a:t>(</a:t>
            </a:r>
            <a:r>
              <a:rPr lang="de-DE" altLang="en-US" sz="2400" dirty="0">
                <a:latin typeface="cmmi10"/>
                <a:sym typeface="Symbol" pitchFamily="18" charset="2"/>
              </a:rPr>
              <a:t>!</a:t>
            </a:r>
            <a:r>
              <a:rPr lang="de-DE" altLang="en-US" sz="2400" dirty="0">
                <a:latin typeface="Times New Roman" pitchFamily="18" charset="0"/>
                <a:sym typeface="Symbol" pitchFamily="18" charset="2"/>
              </a:rPr>
              <a:t>))</a:t>
            </a:r>
            <a:r>
              <a:rPr lang="de-DE" altLang="en-US" sz="2400" baseline="-25000" dirty="0">
                <a:latin typeface="Times New Roman"/>
                <a:sym typeface="Symbol" pitchFamily="18" charset="2"/>
              </a:rPr>
              <a:t>S</a:t>
            </a:r>
            <a:endParaRPr lang="de-DE" altLang="en-US" sz="900" baseline="-25000" dirty="0">
              <a:latin typeface="Times New Roman"/>
              <a:sym typeface="Symbol" pitchFamily="18" charset="2"/>
            </a:endParaRPr>
          </a:p>
        </p:txBody>
      </p:sp>
      <p:sp>
        <p:nvSpPr>
          <p:cNvPr id="11" name="Oval 31"/>
          <p:cNvSpPr>
            <a:spLocks noChangeArrowheads="1"/>
          </p:cNvSpPr>
          <p:nvPr/>
        </p:nvSpPr>
        <p:spPr bwMode="auto">
          <a:xfrm>
            <a:off x="605382" y="969962"/>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2" name="Oval 30"/>
          <p:cNvSpPr>
            <a:spLocks noChangeArrowheads="1"/>
          </p:cNvSpPr>
          <p:nvPr/>
        </p:nvSpPr>
        <p:spPr bwMode="auto">
          <a:xfrm>
            <a:off x="567920" y="2238220"/>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3" name="Oval 29"/>
          <p:cNvSpPr>
            <a:spLocks noChangeArrowheads="1"/>
          </p:cNvSpPr>
          <p:nvPr/>
        </p:nvSpPr>
        <p:spPr bwMode="auto">
          <a:xfrm>
            <a:off x="643479" y="3477264"/>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Text Box 28"/>
          <p:cNvSpPr txBox="1">
            <a:spLocks noChangeArrowheads="1"/>
          </p:cNvSpPr>
          <p:nvPr/>
        </p:nvSpPr>
        <p:spPr bwMode="auto">
          <a:xfrm>
            <a:off x="1843537" y="1268451"/>
            <a:ext cx="75241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15" name="Text Box 27"/>
          <p:cNvSpPr txBox="1">
            <a:spLocks noChangeArrowheads="1"/>
          </p:cNvSpPr>
          <p:nvPr/>
        </p:nvSpPr>
        <p:spPr bwMode="auto">
          <a:xfrm>
            <a:off x="1643527" y="3576336"/>
            <a:ext cx="780990"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a:latin typeface="Times New Roman"/>
                <a:ea typeface="Times New Roman" pitchFamily="18" charset="0"/>
              </a:rPr>
              <a:t>S</a:t>
            </a:r>
            <a:endParaRPr lang="en-US" altLang="en-US" sz="2400" baseline="-25000" dirty="0">
              <a:latin typeface="Times New Roman"/>
              <a:ea typeface="Times New Roman" pitchFamily="18" charset="0"/>
              <a:sym typeface="Symbol" pitchFamily="18" charset="2"/>
            </a:endParaRPr>
          </a:p>
        </p:txBody>
      </p:sp>
      <p:sp>
        <p:nvSpPr>
          <p:cNvPr id="16" name="Line 26"/>
          <p:cNvSpPr>
            <a:spLocks noChangeShapeType="1"/>
          </p:cNvSpPr>
          <p:nvPr/>
        </p:nvSpPr>
        <p:spPr bwMode="auto">
          <a:xfrm flipH="1">
            <a:off x="1853061" y="1529468"/>
            <a:ext cx="133340" cy="90499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2" name="Text Box 20"/>
          <p:cNvSpPr txBox="1">
            <a:spLocks noChangeArrowheads="1"/>
          </p:cNvSpPr>
          <p:nvPr/>
        </p:nvSpPr>
        <p:spPr bwMode="auto">
          <a:xfrm>
            <a:off x="3072802" y="2935538"/>
            <a:ext cx="684477"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3" name="Line 19"/>
          <p:cNvSpPr>
            <a:spLocks noChangeShapeType="1"/>
          </p:cNvSpPr>
          <p:nvPr/>
        </p:nvSpPr>
        <p:spPr bwMode="auto">
          <a:xfrm>
            <a:off x="803565" y="2881745"/>
            <a:ext cx="55418" cy="1191491"/>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Line 18"/>
          <p:cNvSpPr>
            <a:spLocks noChangeShapeType="1"/>
          </p:cNvSpPr>
          <p:nvPr/>
        </p:nvSpPr>
        <p:spPr bwMode="auto">
          <a:xfrm flipH="1">
            <a:off x="2729344" y="2867891"/>
            <a:ext cx="27711" cy="1177636"/>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Tree>
    <p:extLst>
      <p:ext uri="{BB962C8B-B14F-4D97-AF65-F5344CB8AC3E}">
        <p14:creationId xmlns:p14="http://schemas.microsoft.com/office/powerpoint/2010/main" val="35109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par>
                          <p:cTn id="36" fill="hold">
                            <p:stCondLst>
                              <p:cond delay="0"/>
                            </p:stCondLst>
                            <p:childTnLst>
                              <p:par>
                                <p:cTn id="37" presetID="21"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animBg="1"/>
      <p:bldP spid="12" grpId="0" animBg="1"/>
      <p:bldP spid="13" grpId="0" animBg="1"/>
      <p:bldP spid="14" grpId="0" animBg="1"/>
      <p:bldP spid="15" grpId="0"/>
      <p:bldP spid="16" grpId="0" animBg="1"/>
      <p:bldP spid="22" grpId="0"/>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2196892" y="1402157"/>
            <a:ext cx="6048795" cy="3708959"/>
          </a:xfrm>
          <a:custGeom>
            <a:avLst/>
            <a:gdLst>
              <a:gd name="connsiteX0" fmla="*/ 2790759 w 6048795"/>
              <a:gd name="connsiteY0" fmla="*/ 52597 h 3708959"/>
              <a:gd name="connsiteX1" fmla="*/ 975814 w 6048795"/>
              <a:gd name="connsiteY1" fmla="*/ 523652 h 3708959"/>
              <a:gd name="connsiteX2" fmla="*/ 33704 w 6048795"/>
              <a:gd name="connsiteY2" fmla="*/ 1438052 h 3708959"/>
              <a:gd name="connsiteX3" fmla="*/ 213814 w 6048795"/>
              <a:gd name="connsiteY3" fmla="*/ 2560270 h 3708959"/>
              <a:gd name="connsiteX4" fmla="*/ 255377 w 6048795"/>
              <a:gd name="connsiteY4" fmla="*/ 3031324 h 3708959"/>
              <a:gd name="connsiteX5" fmla="*/ 1031232 w 6048795"/>
              <a:gd name="connsiteY5" fmla="*/ 3502379 h 3708959"/>
              <a:gd name="connsiteX6" fmla="*/ 3261814 w 6048795"/>
              <a:gd name="connsiteY6" fmla="*/ 3696343 h 3708959"/>
              <a:gd name="connsiteX7" fmla="*/ 5506250 w 6048795"/>
              <a:gd name="connsiteY7" fmla="*/ 3169870 h 3708959"/>
              <a:gd name="connsiteX8" fmla="*/ 5658650 w 6048795"/>
              <a:gd name="connsiteY8" fmla="*/ 2629543 h 3708959"/>
              <a:gd name="connsiteX9" fmla="*/ 6046577 w 6048795"/>
              <a:gd name="connsiteY9" fmla="*/ 1812124 h 3708959"/>
              <a:gd name="connsiteX10" fmla="*/ 5464686 w 6048795"/>
              <a:gd name="connsiteY10" fmla="*/ 800743 h 3708959"/>
              <a:gd name="connsiteX11" fmla="*/ 3677450 w 6048795"/>
              <a:gd name="connsiteY11" fmla="*/ 52597 h 3708959"/>
              <a:gd name="connsiteX12" fmla="*/ 2569086 w 6048795"/>
              <a:gd name="connsiteY12" fmla="*/ 121870 h 37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8795" h="3708959">
                <a:moveTo>
                  <a:pt x="2790759" y="52597"/>
                </a:moveTo>
                <a:cubicBezTo>
                  <a:pt x="2113041" y="172670"/>
                  <a:pt x="1435323" y="292743"/>
                  <a:pt x="975814" y="523652"/>
                </a:cubicBezTo>
                <a:cubicBezTo>
                  <a:pt x="516305" y="754561"/>
                  <a:pt x="160704" y="1098616"/>
                  <a:pt x="33704" y="1438052"/>
                </a:cubicBezTo>
                <a:cubicBezTo>
                  <a:pt x="-93296" y="1777488"/>
                  <a:pt x="176869" y="2294725"/>
                  <a:pt x="213814" y="2560270"/>
                </a:cubicBezTo>
                <a:cubicBezTo>
                  <a:pt x="250759" y="2825815"/>
                  <a:pt x="119141" y="2874306"/>
                  <a:pt x="255377" y="3031324"/>
                </a:cubicBezTo>
                <a:cubicBezTo>
                  <a:pt x="391613" y="3188342"/>
                  <a:pt x="530159" y="3391543"/>
                  <a:pt x="1031232" y="3502379"/>
                </a:cubicBezTo>
                <a:cubicBezTo>
                  <a:pt x="1532305" y="3613216"/>
                  <a:pt x="2515978" y="3751761"/>
                  <a:pt x="3261814" y="3696343"/>
                </a:cubicBezTo>
                <a:cubicBezTo>
                  <a:pt x="4007650" y="3640925"/>
                  <a:pt x="5106777" y="3347670"/>
                  <a:pt x="5506250" y="3169870"/>
                </a:cubicBezTo>
                <a:cubicBezTo>
                  <a:pt x="5905723" y="2992070"/>
                  <a:pt x="5568596" y="2855834"/>
                  <a:pt x="5658650" y="2629543"/>
                </a:cubicBezTo>
                <a:cubicBezTo>
                  <a:pt x="5748704" y="2403252"/>
                  <a:pt x="6078904" y="2116924"/>
                  <a:pt x="6046577" y="1812124"/>
                </a:cubicBezTo>
                <a:cubicBezTo>
                  <a:pt x="6014250" y="1507324"/>
                  <a:pt x="5859540" y="1093997"/>
                  <a:pt x="5464686" y="800743"/>
                </a:cubicBezTo>
                <a:cubicBezTo>
                  <a:pt x="5069832" y="507489"/>
                  <a:pt x="4160050" y="165743"/>
                  <a:pt x="3677450" y="52597"/>
                </a:cubicBezTo>
                <a:cubicBezTo>
                  <a:pt x="3194850" y="-60549"/>
                  <a:pt x="2881968" y="30660"/>
                  <a:pt x="2569086" y="12187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 name="Oval 6"/>
          <p:cNvSpPr/>
          <p:nvPr/>
        </p:nvSpPr>
        <p:spPr bwMode="auto">
          <a:xfrm>
            <a:off x="5985157" y="3588354"/>
            <a:ext cx="581891" cy="678873"/>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Oval 7"/>
          <p:cNvSpPr/>
          <p:nvPr/>
        </p:nvSpPr>
        <p:spPr bwMode="auto">
          <a:xfrm>
            <a:off x="3962322" y="3588348"/>
            <a:ext cx="581891" cy="678873"/>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 name="Freeform 9"/>
          <p:cNvSpPr/>
          <p:nvPr/>
        </p:nvSpPr>
        <p:spPr bwMode="auto">
          <a:xfrm>
            <a:off x="5070777" y="4280869"/>
            <a:ext cx="582548" cy="178529"/>
          </a:xfrm>
          <a:custGeom>
            <a:avLst/>
            <a:gdLst>
              <a:gd name="connsiteX0" fmla="*/ 0 w 582548"/>
              <a:gd name="connsiteY0" fmla="*/ 138758 h 178529"/>
              <a:gd name="connsiteX1" fmla="*/ 249382 w 582548"/>
              <a:gd name="connsiteY1" fmla="*/ 212 h 178529"/>
              <a:gd name="connsiteX2" fmla="*/ 568037 w 582548"/>
              <a:gd name="connsiteY2" fmla="*/ 166467 h 178529"/>
              <a:gd name="connsiteX3" fmla="*/ 498764 w 582548"/>
              <a:gd name="connsiteY3" fmla="*/ 152612 h 178529"/>
            </a:gdLst>
            <a:ahLst/>
            <a:cxnLst>
              <a:cxn ang="0">
                <a:pos x="connsiteX0" y="connsiteY0"/>
              </a:cxn>
              <a:cxn ang="0">
                <a:pos x="connsiteX1" y="connsiteY1"/>
              </a:cxn>
              <a:cxn ang="0">
                <a:pos x="connsiteX2" y="connsiteY2"/>
              </a:cxn>
              <a:cxn ang="0">
                <a:pos x="connsiteX3" y="connsiteY3"/>
              </a:cxn>
            </a:cxnLst>
            <a:rect l="l" t="t" r="r" b="b"/>
            <a:pathLst>
              <a:path w="582548" h="178529">
                <a:moveTo>
                  <a:pt x="0" y="138758"/>
                </a:moveTo>
                <a:cubicBezTo>
                  <a:pt x="77354" y="67176"/>
                  <a:pt x="154709" y="-4406"/>
                  <a:pt x="249382" y="212"/>
                </a:cubicBezTo>
                <a:cubicBezTo>
                  <a:pt x="344055" y="4830"/>
                  <a:pt x="526473" y="141067"/>
                  <a:pt x="568037" y="166467"/>
                </a:cubicBezTo>
                <a:cubicBezTo>
                  <a:pt x="609601" y="191867"/>
                  <a:pt x="554182" y="172239"/>
                  <a:pt x="498764" y="152612"/>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 name="Freeform 11"/>
          <p:cNvSpPr/>
          <p:nvPr/>
        </p:nvSpPr>
        <p:spPr bwMode="auto">
          <a:xfrm>
            <a:off x="4170232" y="4655154"/>
            <a:ext cx="2369127" cy="342488"/>
          </a:xfrm>
          <a:custGeom>
            <a:avLst/>
            <a:gdLst>
              <a:gd name="connsiteX0" fmla="*/ 0 w 2369127"/>
              <a:gd name="connsiteY0" fmla="*/ 96982 h 196767"/>
              <a:gd name="connsiteX1" fmla="*/ 1094509 w 2369127"/>
              <a:gd name="connsiteY1" fmla="*/ 193964 h 196767"/>
              <a:gd name="connsiteX2" fmla="*/ 2369127 w 2369127"/>
              <a:gd name="connsiteY2" fmla="*/ 0 h 196767"/>
            </a:gdLst>
            <a:ahLst/>
            <a:cxnLst>
              <a:cxn ang="0">
                <a:pos x="connsiteX0" y="connsiteY0"/>
              </a:cxn>
              <a:cxn ang="0">
                <a:pos x="connsiteX1" y="connsiteY1"/>
              </a:cxn>
              <a:cxn ang="0">
                <a:pos x="connsiteX2" y="connsiteY2"/>
              </a:cxn>
            </a:cxnLst>
            <a:rect l="l" t="t" r="r" b="b"/>
            <a:pathLst>
              <a:path w="2369127" h="196767">
                <a:moveTo>
                  <a:pt x="0" y="96982"/>
                </a:moveTo>
                <a:cubicBezTo>
                  <a:pt x="349827" y="153555"/>
                  <a:pt x="699655" y="210128"/>
                  <a:pt x="1094509" y="193964"/>
                </a:cubicBezTo>
                <a:cubicBezTo>
                  <a:pt x="1489363" y="177800"/>
                  <a:pt x="1929245" y="88900"/>
                  <a:pt x="2369127"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 name="Oval 12"/>
          <p:cNvSpPr/>
          <p:nvPr/>
        </p:nvSpPr>
        <p:spPr bwMode="auto">
          <a:xfrm>
            <a:off x="4170232" y="3865444"/>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 name="Oval 13"/>
          <p:cNvSpPr/>
          <p:nvPr/>
        </p:nvSpPr>
        <p:spPr bwMode="auto">
          <a:xfrm>
            <a:off x="6179202" y="3865439"/>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 name="Freeform 14"/>
          <p:cNvSpPr/>
          <p:nvPr/>
        </p:nvSpPr>
        <p:spPr bwMode="auto">
          <a:xfrm>
            <a:off x="4391872" y="5112353"/>
            <a:ext cx="2012045" cy="914501"/>
          </a:xfrm>
          <a:custGeom>
            <a:avLst/>
            <a:gdLst>
              <a:gd name="connsiteX0" fmla="*/ 1094542 w 2012045"/>
              <a:gd name="connsiteY0" fmla="*/ 27709 h 914501"/>
              <a:gd name="connsiteX1" fmla="*/ 1953523 w 2012045"/>
              <a:gd name="connsiteY1" fmla="*/ 374073 h 914501"/>
              <a:gd name="connsiteX2" fmla="*/ 1856542 w 2012045"/>
              <a:gd name="connsiteY2" fmla="*/ 789709 h 914501"/>
              <a:gd name="connsiteX3" fmla="*/ 1219233 w 2012045"/>
              <a:gd name="connsiteY3" fmla="*/ 914400 h 914501"/>
              <a:gd name="connsiteX4" fmla="*/ 55451 w 2012045"/>
              <a:gd name="connsiteY4" fmla="*/ 775855 h 914501"/>
              <a:gd name="connsiteX5" fmla="*/ 249414 w 2012045"/>
              <a:gd name="connsiteY5" fmla="*/ 263237 h 914501"/>
              <a:gd name="connsiteX6" fmla="*/ 803596 w 2012045"/>
              <a:gd name="connsiteY6" fmla="*/ 0 h 91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045" h="914501">
                <a:moveTo>
                  <a:pt x="1094542" y="27709"/>
                </a:moveTo>
                <a:cubicBezTo>
                  <a:pt x="1460532" y="137391"/>
                  <a:pt x="1826523" y="247073"/>
                  <a:pt x="1953523" y="374073"/>
                </a:cubicBezTo>
                <a:cubicBezTo>
                  <a:pt x="2080523" y="501073"/>
                  <a:pt x="1978924" y="699655"/>
                  <a:pt x="1856542" y="789709"/>
                </a:cubicBezTo>
                <a:cubicBezTo>
                  <a:pt x="1734160" y="879763"/>
                  <a:pt x="1519415" y="916709"/>
                  <a:pt x="1219233" y="914400"/>
                </a:cubicBezTo>
                <a:cubicBezTo>
                  <a:pt x="919051" y="912091"/>
                  <a:pt x="217087" y="884382"/>
                  <a:pt x="55451" y="775855"/>
                </a:cubicBezTo>
                <a:cubicBezTo>
                  <a:pt x="-106185" y="667328"/>
                  <a:pt x="124723" y="392546"/>
                  <a:pt x="249414" y="263237"/>
                </a:cubicBezTo>
                <a:cubicBezTo>
                  <a:pt x="374105" y="133928"/>
                  <a:pt x="588850" y="66964"/>
                  <a:pt x="803596"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 name="Oval 15"/>
          <p:cNvSpPr/>
          <p:nvPr/>
        </p:nvSpPr>
        <p:spPr bwMode="auto">
          <a:xfrm>
            <a:off x="5971371" y="5166535"/>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7" name="Oval 16"/>
          <p:cNvSpPr/>
          <p:nvPr/>
        </p:nvSpPr>
        <p:spPr bwMode="auto">
          <a:xfrm>
            <a:off x="3713001" y="5221950"/>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8" name="Oval 17"/>
          <p:cNvSpPr/>
          <p:nvPr/>
        </p:nvSpPr>
        <p:spPr bwMode="auto">
          <a:xfrm>
            <a:off x="5971378" y="562496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9" name="Oval 18"/>
          <p:cNvSpPr/>
          <p:nvPr/>
        </p:nvSpPr>
        <p:spPr bwMode="auto">
          <a:xfrm>
            <a:off x="4350338" y="563881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4" name="Oval 33"/>
          <p:cNvSpPr/>
          <p:nvPr/>
        </p:nvSpPr>
        <p:spPr bwMode="auto">
          <a:xfrm>
            <a:off x="5403273" y="5708087"/>
            <a:ext cx="69272" cy="45719"/>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38223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0.70"/>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0" fill="hold"/>
                                        <p:tgtEl>
                                          <p:spTgt spid="7"/>
                                        </p:tgtEl>
                                        <p:attrNameLst>
                                          <p:attrName>ppt_w</p:attrName>
                                        </p:attrNameLst>
                                      </p:cBhvr>
                                      <p:tavLst>
                                        <p:tav tm="0">
                                          <p:val>
                                            <p:strVal val="#ppt_w*0.70"/>
                                          </p:val>
                                        </p:tav>
                                        <p:tav tm="100000">
                                          <p:val>
                                            <p:strVal val="#ppt_w"/>
                                          </p:val>
                                        </p:tav>
                                      </p:tavLst>
                                    </p:anim>
                                    <p:anim calcmode="lin" valueType="num">
                                      <p:cBhvr>
                                        <p:cTn id="13" dur="5000" fill="hold"/>
                                        <p:tgtEl>
                                          <p:spTgt spid="7"/>
                                        </p:tgtEl>
                                        <p:attrNameLst>
                                          <p:attrName>ppt_h</p:attrName>
                                        </p:attrNameLst>
                                      </p:cBhvr>
                                      <p:tavLst>
                                        <p:tav tm="0">
                                          <p:val>
                                            <p:strVal val="#ppt_h"/>
                                          </p:val>
                                        </p:tav>
                                        <p:tav tm="100000">
                                          <p:val>
                                            <p:strVal val="#ppt_h"/>
                                          </p:val>
                                        </p:tav>
                                      </p:tavLst>
                                    </p:anim>
                                    <p:animEffect transition="in" filter="fade">
                                      <p:cBhvr>
                                        <p:cTn id="14" dur="5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0" fill="hold"/>
                                        <p:tgtEl>
                                          <p:spTgt spid="8"/>
                                        </p:tgtEl>
                                        <p:attrNameLst>
                                          <p:attrName>ppt_w</p:attrName>
                                        </p:attrNameLst>
                                      </p:cBhvr>
                                      <p:tavLst>
                                        <p:tav tm="0">
                                          <p:val>
                                            <p:strVal val="#ppt_w*0.70"/>
                                          </p:val>
                                        </p:tav>
                                        <p:tav tm="100000">
                                          <p:val>
                                            <p:strVal val="#ppt_w"/>
                                          </p:val>
                                        </p:tav>
                                      </p:tavLst>
                                    </p:anim>
                                    <p:anim calcmode="lin" valueType="num">
                                      <p:cBhvr>
                                        <p:cTn id="18" dur="5000" fill="hold"/>
                                        <p:tgtEl>
                                          <p:spTgt spid="8"/>
                                        </p:tgtEl>
                                        <p:attrNameLst>
                                          <p:attrName>ppt_h</p:attrName>
                                        </p:attrNameLst>
                                      </p:cBhvr>
                                      <p:tavLst>
                                        <p:tav tm="0">
                                          <p:val>
                                            <p:strVal val="#ppt_h"/>
                                          </p:val>
                                        </p:tav>
                                        <p:tav tm="100000">
                                          <p:val>
                                            <p:strVal val="#ppt_h"/>
                                          </p:val>
                                        </p:tav>
                                      </p:tavLst>
                                    </p:anim>
                                    <p:animEffect transition="in" filter="fade">
                                      <p:cBhvr>
                                        <p:cTn id="19" dur="5000"/>
                                        <p:tgtEl>
                                          <p:spTgt spid="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0" fill="hold"/>
                                        <p:tgtEl>
                                          <p:spTgt spid="10"/>
                                        </p:tgtEl>
                                        <p:attrNameLst>
                                          <p:attrName>ppt_w</p:attrName>
                                        </p:attrNameLst>
                                      </p:cBhvr>
                                      <p:tavLst>
                                        <p:tav tm="0">
                                          <p:val>
                                            <p:strVal val="#ppt_w*0.70"/>
                                          </p:val>
                                        </p:tav>
                                        <p:tav tm="100000">
                                          <p:val>
                                            <p:strVal val="#ppt_w"/>
                                          </p:val>
                                        </p:tav>
                                      </p:tavLst>
                                    </p:anim>
                                    <p:anim calcmode="lin" valueType="num">
                                      <p:cBhvr>
                                        <p:cTn id="23" dur="5000" fill="hold"/>
                                        <p:tgtEl>
                                          <p:spTgt spid="10"/>
                                        </p:tgtEl>
                                        <p:attrNameLst>
                                          <p:attrName>ppt_h</p:attrName>
                                        </p:attrNameLst>
                                      </p:cBhvr>
                                      <p:tavLst>
                                        <p:tav tm="0">
                                          <p:val>
                                            <p:strVal val="#ppt_h"/>
                                          </p:val>
                                        </p:tav>
                                        <p:tav tm="100000">
                                          <p:val>
                                            <p:strVal val="#ppt_h"/>
                                          </p:val>
                                        </p:tav>
                                      </p:tavLst>
                                    </p:anim>
                                    <p:animEffect transition="in" filter="fade">
                                      <p:cBhvr>
                                        <p:cTn id="24" dur="5000"/>
                                        <p:tgtEl>
                                          <p:spTgt spid="1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0" fill="hold"/>
                                        <p:tgtEl>
                                          <p:spTgt spid="12"/>
                                        </p:tgtEl>
                                        <p:attrNameLst>
                                          <p:attrName>ppt_w</p:attrName>
                                        </p:attrNameLst>
                                      </p:cBhvr>
                                      <p:tavLst>
                                        <p:tav tm="0">
                                          <p:val>
                                            <p:strVal val="#ppt_w*0.70"/>
                                          </p:val>
                                        </p:tav>
                                        <p:tav tm="100000">
                                          <p:val>
                                            <p:strVal val="#ppt_w"/>
                                          </p:val>
                                        </p:tav>
                                      </p:tavLst>
                                    </p:anim>
                                    <p:anim calcmode="lin" valueType="num">
                                      <p:cBhvr>
                                        <p:cTn id="28" dur="5000" fill="hold"/>
                                        <p:tgtEl>
                                          <p:spTgt spid="12"/>
                                        </p:tgtEl>
                                        <p:attrNameLst>
                                          <p:attrName>ppt_h</p:attrName>
                                        </p:attrNameLst>
                                      </p:cBhvr>
                                      <p:tavLst>
                                        <p:tav tm="0">
                                          <p:val>
                                            <p:strVal val="#ppt_h"/>
                                          </p:val>
                                        </p:tav>
                                        <p:tav tm="100000">
                                          <p:val>
                                            <p:strVal val="#ppt_h"/>
                                          </p:val>
                                        </p:tav>
                                      </p:tavLst>
                                    </p:anim>
                                    <p:animEffect transition="in" filter="fade">
                                      <p:cBhvr>
                                        <p:cTn id="29" dur="5000"/>
                                        <p:tgtEl>
                                          <p:spTgt spid="12"/>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0" fill="hold"/>
                                        <p:tgtEl>
                                          <p:spTgt spid="13"/>
                                        </p:tgtEl>
                                        <p:attrNameLst>
                                          <p:attrName>ppt_w</p:attrName>
                                        </p:attrNameLst>
                                      </p:cBhvr>
                                      <p:tavLst>
                                        <p:tav tm="0">
                                          <p:val>
                                            <p:strVal val="#ppt_w*0.70"/>
                                          </p:val>
                                        </p:tav>
                                        <p:tav tm="100000">
                                          <p:val>
                                            <p:strVal val="#ppt_w"/>
                                          </p:val>
                                        </p:tav>
                                      </p:tavLst>
                                    </p:anim>
                                    <p:anim calcmode="lin" valueType="num">
                                      <p:cBhvr>
                                        <p:cTn id="33" dur="5000" fill="hold"/>
                                        <p:tgtEl>
                                          <p:spTgt spid="13"/>
                                        </p:tgtEl>
                                        <p:attrNameLst>
                                          <p:attrName>ppt_h</p:attrName>
                                        </p:attrNameLst>
                                      </p:cBhvr>
                                      <p:tavLst>
                                        <p:tav tm="0">
                                          <p:val>
                                            <p:strVal val="#ppt_h"/>
                                          </p:val>
                                        </p:tav>
                                        <p:tav tm="100000">
                                          <p:val>
                                            <p:strVal val="#ppt_h"/>
                                          </p:val>
                                        </p:tav>
                                      </p:tavLst>
                                    </p:anim>
                                    <p:animEffect transition="in" filter="fade">
                                      <p:cBhvr>
                                        <p:cTn id="34" dur="5000"/>
                                        <p:tgtEl>
                                          <p:spTgt spid="13"/>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0" fill="hold"/>
                                        <p:tgtEl>
                                          <p:spTgt spid="14"/>
                                        </p:tgtEl>
                                        <p:attrNameLst>
                                          <p:attrName>ppt_w</p:attrName>
                                        </p:attrNameLst>
                                      </p:cBhvr>
                                      <p:tavLst>
                                        <p:tav tm="0">
                                          <p:val>
                                            <p:strVal val="#ppt_w*0.70"/>
                                          </p:val>
                                        </p:tav>
                                        <p:tav tm="100000">
                                          <p:val>
                                            <p:strVal val="#ppt_w"/>
                                          </p:val>
                                        </p:tav>
                                      </p:tavLst>
                                    </p:anim>
                                    <p:anim calcmode="lin" valueType="num">
                                      <p:cBhvr>
                                        <p:cTn id="38" dur="5000" fill="hold"/>
                                        <p:tgtEl>
                                          <p:spTgt spid="14"/>
                                        </p:tgtEl>
                                        <p:attrNameLst>
                                          <p:attrName>ppt_h</p:attrName>
                                        </p:attrNameLst>
                                      </p:cBhvr>
                                      <p:tavLst>
                                        <p:tav tm="0">
                                          <p:val>
                                            <p:strVal val="#ppt_h"/>
                                          </p:val>
                                        </p:tav>
                                        <p:tav tm="100000">
                                          <p:val>
                                            <p:strVal val="#ppt_h"/>
                                          </p:val>
                                        </p:tav>
                                      </p:tavLst>
                                    </p:anim>
                                    <p:animEffect transition="in" filter="fade">
                                      <p:cBhvr>
                                        <p:cTn id="39" dur="5000"/>
                                        <p:tgtEl>
                                          <p:spTgt spid="1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0" fill="hold"/>
                                        <p:tgtEl>
                                          <p:spTgt spid="15"/>
                                        </p:tgtEl>
                                        <p:attrNameLst>
                                          <p:attrName>ppt_w</p:attrName>
                                        </p:attrNameLst>
                                      </p:cBhvr>
                                      <p:tavLst>
                                        <p:tav tm="0">
                                          <p:val>
                                            <p:strVal val="#ppt_w*0.70"/>
                                          </p:val>
                                        </p:tav>
                                        <p:tav tm="100000">
                                          <p:val>
                                            <p:strVal val="#ppt_w"/>
                                          </p:val>
                                        </p:tav>
                                      </p:tavLst>
                                    </p:anim>
                                    <p:anim calcmode="lin" valueType="num">
                                      <p:cBhvr>
                                        <p:cTn id="43" dur="5000" fill="hold"/>
                                        <p:tgtEl>
                                          <p:spTgt spid="15"/>
                                        </p:tgtEl>
                                        <p:attrNameLst>
                                          <p:attrName>ppt_h</p:attrName>
                                        </p:attrNameLst>
                                      </p:cBhvr>
                                      <p:tavLst>
                                        <p:tav tm="0">
                                          <p:val>
                                            <p:strVal val="#ppt_h"/>
                                          </p:val>
                                        </p:tav>
                                        <p:tav tm="100000">
                                          <p:val>
                                            <p:strVal val="#ppt_h"/>
                                          </p:val>
                                        </p:tav>
                                      </p:tavLst>
                                    </p:anim>
                                    <p:animEffect transition="in" filter="fade">
                                      <p:cBhvr>
                                        <p:cTn id="44" dur="5000"/>
                                        <p:tgtEl>
                                          <p:spTgt spid="15"/>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0" fill="hold"/>
                                        <p:tgtEl>
                                          <p:spTgt spid="16"/>
                                        </p:tgtEl>
                                        <p:attrNameLst>
                                          <p:attrName>ppt_w</p:attrName>
                                        </p:attrNameLst>
                                      </p:cBhvr>
                                      <p:tavLst>
                                        <p:tav tm="0">
                                          <p:val>
                                            <p:strVal val="#ppt_w*0.70"/>
                                          </p:val>
                                        </p:tav>
                                        <p:tav tm="100000">
                                          <p:val>
                                            <p:strVal val="#ppt_w"/>
                                          </p:val>
                                        </p:tav>
                                      </p:tavLst>
                                    </p:anim>
                                    <p:anim calcmode="lin" valueType="num">
                                      <p:cBhvr>
                                        <p:cTn id="48" dur="5000" fill="hold"/>
                                        <p:tgtEl>
                                          <p:spTgt spid="16"/>
                                        </p:tgtEl>
                                        <p:attrNameLst>
                                          <p:attrName>ppt_h</p:attrName>
                                        </p:attrNameLst>
                                      </p:cBhvr>
                                      <p:tavLst>
                                        <p:tav tm="0">
                                          <p:val>
                                            <p:strVal val="#ppt_h"/>
                                          </p:val>
                                        </p:tav>
                                        <p:tav tm="100000">
                                          <p:val>
                                            <p:strVal val="#ppt_h"/>
                                          </p:val>
                                        </p:tav>
                                      </p:tavLst>
                                    </p:anim>
                                    <p:animEffect transition="in" filter="fade">
                                      <p:cBhvr>
                                        <p:cTn id="49" dur="5000"/>
                                        <p:tgtEl>
                                          <p:spTgt spid="16"/>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0" fill="hold"/>
                                        <p:tgtEl>
                                          <p:spTgt spid="17"/>
                                        </p:tgtEl>
                                        <p:attrNameLst>
                                          <p:attrName>ppt_w</p:attrName>
                                        </p:attrNameLst>
                                      </p:cBhvr>
                                      <p:tavLst>
                                        <p:tav tm="0">
                                          <p:val>
                                            <p:strVal val="#ppt_w*0.70"/>
                                          </p:val>
                                        </p:tav>
                                        <p:tav tm="100000">
                                          <p:val>
                                            <p:strVal val="#ppt_w"/>
                                          </p:val>
                                        </p:tav>
                                      </p:tavLst>
                                    </p:anim>
                                    <p:anim calcmode="lin" valueType="num">
                                      <p:cBhvr>
                                        <p:cTn id="53" dur="5000" fill="hold"/>
                                        <p:tgtEl>
                                          <p:spTgt spid="17"/>
                                        </p:tgtEl>
                                        <p:attrNameLst>
                                          <p:attrName>ppt_h</p:attrName>
                                        </p:attrNameLst>
                                      </p:cBhvr>
                                      <p:tavLst>
                                        <p:tav tm="0">
                                          <p:val>
                                            <p:strVal val="#ppt_h"/>
                                          </p:val>
                                        </p:tav>
                                        <p:tav tm="100000">
                                          <p:val>
                                            <p:strVal val="#ppt_h"/>
                                          </p:val>
                                        </p:tav>
                                      </p:tavLst>
                                    </p:anim>
                                    <p:animEffect transition="in" filter="fade">
                                      <p:cBhvr>
                                        <p:cTn id="54" dur="5000"/>
                                        <p:tgtEl>
                                          <p:spTgt spid="17"/>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0" fill="hold"/>
                                        <p:tgtEl>
                                          <p:spTgt spid="18"/>
                                        </p:tgtEl>
                                        <p:attrNameLst>
                                          <p:attrName>ppt_w</p:attrName>
                                        </p:attrNameLst>
                                      </p:cBhvr>
                                      <p:tavLst>
                                        <p:tav tm="0">
                                          <p:val>
                                            <p:strVal val="#ppt_w*0.70"/>
                                          </p:val>
                                        </p:tav>
                                        <p:tav tm="100000">
                                          <p:val>
                                            <p:strVal val="#ppt_w"/>
                                          </p:val>
                                        </p:tav>
                                      </p:tavLst>
                                    </p:anim>
                                    <p:anim calcmode="lin" valueType="num">
                                      <p:cBhvr>
                                        <p:cTn id="58" dur="5000" fill="hold"/>
                                        <p:tgtEl>
                                          <p:spTgt spid="18"/>
                                        </p:tgtEl>
                                        <p:attrNameLst>
                                          <p:attrName>ppt_h</p:attrName>
                                        </p:attrNameLst>
                                      </p:cBhvr>
                                      <p:tavLst>
                                        <p:tav tm="0">
                                          <p:val>
                                            <p:strVal val="#ppt_h"/>
                                          </p:val>
                                        </p:tav>
                                        <p:tav tm="100000">
                                          <p:val>
                                            <p:strVal val="#ppt_h"/>
                                          </p:val>
                                        </p:tav>
                                      </p:tavLst>
                                    </p:anim>
                                    <p:animEffect transition="in" filter="fade">
                                      <p:cBhvr>
                                        <p:cTn id="59" dur="5000"/>
                                        <p:tgtEl>
                                          <p:spTgt spid="18"/>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0" fill="hold"/>
                                        <p:tgtEl>
                                          <p:spTgt spid="19"/>
                                        </p:tgtEl>
                                        <p:attrNameLst>
                                          <p:attrName>ppt_w</p:attrName>
                                        </p:attrNameLst>
                                      </p:cBhvr>
                                      <p:tavLst>
                                        <p:tav tm="0">
                                          <p:val>
                                            <p:strVal val="#ppt_w*0.70"/>
                                          </p:val>
                                        </p:tav>
                                        <p:tav tm="100000">
                                          <p:val>
                                            <p:strVal val="#ppt_w"/>
                                          </p:val>
                                        </p:tav>
                                      </p:tavLst>
                                    </p:anim>
                                    <p:anim calcmode="lin" valueType="num">
                                      <p:cBhvr>
                                        <p:cTn id="63" dur="5000" fill="hold"/>
                                        <p:tgtEl>
                                          <p:spTgt spid="19"/>
                                        </p:tgtEl>
                                        <p:attrNameLst>
                                          <p:attrName>ppt_h</p:attrName>
                                        </p:attrNameLst>
                                      </p:cBhvr>
                                      <p:tavLst>
                                        <p:tav tm="0">
                                          <p:val>
                                            <p:strVal val="#ppt_h"/>
                                          </p:val>
                                        </p:tav>
                                        <p:tav tm="100000">
                                          <p:val>
                                            <p:strVal val="#ppt_h"/>
                                          </p:val>
                                        </p:tav>
                                      </p:tavLst>
                                    </p:anim>
                                    <p:animEffect transition="in" filter="fade">
                                      <p:cBhvr>
                                        <p:cTn id="64" dur="5000"/>
                                        <p:tgtEl>
                                          <p:spTgt spid="19"/>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0" fill="hold"/>
                                        <p:tgtEl>
                                          <p:spTgt spid="34"/>
                                        </p:tgtEl>
                                        <p:attrNameLst>
                                          <p:attrName>ppt_w</p:attrName>
                                        </p:attrNameLst>
                                      </p:cBhvr>
                                      <p:tavLst>
                                        <p:tav tm="0">
                                          <p:val>
                                            <p:strVal val="#ppt_w*0.70"/>
                                          </p:val>
                                        </p:tav>
                                        <p:tav tm="100000">
                                          <p:val>
                                            <p:strVal val="#ppt_w"/>
                                          </p:val>
                                        </p:tav>
                                      </p:tavLst>
                                    </p:anim>
                                    <p:anim calcmode="lin" valueType="num">
                                      <p:cBhvr>
                                        <p:cTn id="68" dur="5000" fill="hold"/>
                                        <p:tgtEl>
                                          <p:spTgt spid="34"/>
                                        </p:tgtEl>
                                        <p:attrNameLst>
                                          <p:attrName>ppt_h</p:attrName>
                                        </p:attrNameLst>
                                      </p:cBhvr>
                                      <p:tavLst>
                                        <p:tav tm="0">
                                          <p:val>
                                            <p:strVal val="#ppt_h"/>
                                          </p:val>
                                        </p:tav>
                                        <p:tav tm="100000">
                                          <p:val>
                                            <p:strVal val="#ppt_h"/>
                                          </p:val>
                                        </p:tav>
                                      </p:tavLst>
                                    </p:anim>
                                    <p:animEffect transition="in" filter="fade">
                                      <p:cBhvr>
                                        <p:cTn id="69" dur="5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7"/>
          <p:cNvSpPr txBox="1">
            <a:spLocks noChangeArrowheads="1"/>
          </p:cNvSpPr>
          <p:nvPr/>
        </p:nvSpPr>
        <p:spPr bwMode="auto">
          <a:xfrm>
            <a:off x="6388006" y="2558865"/>
            <a:ext cx="923854"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Euclid Symbol" charset="2"/>
              </a:rPr>
              <a:t>¦</a:t>
            </a:r>
            <a:r>
              <a:rPr lang="de-DE" altLang="en-US" sz="2400" baseline="-25000" dirty="0">
                <a:latin typeface="Times New Roman"/>
                <a:sym typeface="Euclid Symbol" charset="2"/>
              </a:rPr>
              <a:t>i</a:t>
            </a:r>
            <a:r>
              <a:rPr lang="de-DE" altLang="en-US" sz="2400" dirty="0">
                <a:latin typeface="Times New Roman" pitchFamily="18" charset="0"/>
                <a:sym typeface="Euclid Symbol" charset="2"/>
              </a:rPr>
              <a:t>(</a:t>
            </a:r>
            <a:r>
              <a:rPr lang="de-DE" altLang="en-US" sz="2400" dirty="0">
                <a:latin typeface="cmmi10"/>
                <a:sym typeface="Euclid Symbol" charset="2"/>
              </a:rPr>
              <a:t>!</a:t>
            </a:r>
            <a:r>
              <a:rPr lang="de-DE" altLang="en-US" sz="2400" dirty="0">
                <a:latin typeface="Times New Roman" pitchFamily="18" charset="0"/>
                <a:sym typeface="Euclid Symbol" charset="2"/>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2" name="Rectangle 39"/>
          <p:cNvSpPr>
            <a:spLocks noChangeArrowheads="1"/>
          </p:cNvSpPr>
          <p:nvPr/>
        </p:nvSpPr>
        <p:spPr bwMode="auto">
          <a:xfrm>
            <a:off x="152400" y="196340"/>
            <a:ext cx="18471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5" rIns="91430" bIns="45715" numCol="1" anchor="ctr" anchorCtr="0" compatLnSpc="1">
            <a:prstTxWarp prst="textNoShape">
              <a:avLst/>
            </a:prstTxWarp>
            <a:spAutoFit/>
          </a:bodyPr>
          <a:lstStyle/>
          <a:p>
            <a:endParaRPr lang="en-US"/>
          </a:p>
        </p:txBody>
      </p:sp>
      <p:sp>
        <p:nvSpPr>
          <p:cNvPr id="5" name="Text Box 37"/>
          <p:cNvSpPr txBox="1">
            <a:spLocks noChangeArrowheads="1"/>
          </p:cNvSpPr>
          <p:nvPr/>
        </p:nvSpPr>
        <p:spPr bwMode="auto">
          <a:xfrm>
            <a:off x="1538761" y="2558870"/>
            <a:ext cx="923854"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Euclid Symbol" charset="2"/>
              </a:rPr>
              <a:t>¦</a:t>
            </a:r>
            <a:r>
              <a:rPr lang="de-DE" altLang="en-US" sz="2400" baseline="-25000" dirty="0">
                <a:latin typeface="Times New Roman"/>
                <a:sym typeface="Euclid Symbol" charset="2"/>
              </a:rPr>
              <a:t>i</a:t>
            </a:r>
            <a:r>
              <a:rPr lang="de-DE" altLang="en-US" sz="2400" dirty="0">
                <a:latin typeface="Times New Roman" pitchFamily="18" charset="0"/>
                <a:sym typeface="Euclid Symbol" charset="2"/>
              </a:rPr>
              <a:t>(</a:t>
            </a:r>
            <a:r>
              <a:rPr lang="de-DE" altLang="en-US" sz="2400" dirty="0">
                <a:latin typeface="cmmi10"/>
                <a:sym typeface="Euclid Symbol" charset="2"/>
              </a:rPr>
              <a:t>!</a:t>
            </a:r>
            <a:r>
              <a:rPr lang="de-DE" altLang="en-US" sz="2400" dirty="0">
                <a:latin typeface="Times New Roman" pitchFamily="18" charset="0"/>
                <a:sym typeface="Euclid Symbol" charset="2"/>
              </a:rPr>
              <a:t>)</a:t>
            </a:r>
            <a:endParaRPr lang="de-DE" altLang="en-US" sz="900" dirty="0">
              <a:latin typeface="Times New Roman" pitchFamily="18" charset="0"/>
              <a:sym typeface="Symbol" pitchFamily="18" charset="2"/>
            </a:endParaRPr>
          </a:p>
          <a:p>
            <a:pPr defTabSz="914297" eaLnBrk="0" hangingPunct="0"/>
            <a:endParaRPr lang="de-DE" altLang="en-US" sz="2400" dirty="0">
              <a:latin typeface="Times New Roman" pitchFamily="18" charset="0"/>
              <a:ea typeface="Times New Roman" pitchFamily="18" charset="0"/>
              <a:sym typeface="Symbol" pitchFamily="18" charset="2"/>
            </a:endParaRPr>
          </a:p>
        </p:txBody>
      </p:sp>
      <p:sp>
        <p:nvSpPr>
          <p:cNvPr id="6" name="Text Box 36"/>
          <p:cNvSpPr txBox="1">
            <a:spLocks noChangeArrowheads="1"/>
          </p:cNvSpPr>
          <p:nvPr/>
        </p:nvSpPr>
        <p:spPr bwMode="auto">
          <a:xfrm>
            <a:off x="2995746" y="1761273"/>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7" name="Text Box 35"/>
          <p:cNvSpPr txBox="1">
            <a:spLocks noChangeArrowheads="1"/>
          </p:cNvSpPr>
          <p:nvPr/>
        </p:nvSpPr>
        <p:spPr bwMode="auto">
          <a:xfrm>
            <a:off x="3063312" y="4205701"/>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8" name="Oval 34"/>
          <p:cNvSpPr>
            <a:spLocks noChangeArrowheads="1"/>
          </p:cNvSpPr>
          <p:nvPr/>
        </p:nvSpPr>
        <p:spPr bwMode="auto">
          <a:xfrm>
            <a:off x="858983" y="3616036"/>
            <a:ext cx="1856509" cy="792891"/>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solidFill>
                <a:srgbClr val="0000FF"/>
              </a:solidFill>
            </a:endParaRPr>
          </a:p>
        </p:txBody>
      </p:sp>
      <p:sp>
        <p:nvSpPr>
          <p:cNvPr id="9" name="Oval 33"/>
          <p:cNvSpPr>
            <a:spLocks noChangeArrowheads="1"/>
          </p:cNvSpPr>
          <p:nvPr/>
        </p:nvSpPr>
        <p:spPr bwMode="auto">
          <a:xfrm>
            <a:off x="789710" y="2446526"/>
            <a:ext cx="1953491" cy="79067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0" name="Text Box 32"/>
          <p:cNvSpPr txBox="1">
            <a:spLocks noChangeArrowheads="1"/>
          </p:cNvSpPr>
          <p:nvPr/>
        </p:nvSpPr>
        <p:spPr bwMode="auto">
          <a:xfrm>
            <a:off x="756890" y="3988606"/>
            <a:ext cx="2409640"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Symbol" pitchFamily="18" charset="2"/>
              </a:rPr>
              <a:t>¦</a:t>
            </a:r>
            <a:r>
              <a:rPr lang="de-DE" altLang="en-US" sz="2400" baseline="-25000" dirty="0">
                <a:latin typeface="Times New Roman"/>
                <a:sym typeface="Symbol" pitchFamily="18" charset="2"/>
              </a:rPr>
              <a:t>i</a:t>
            </a:r>
            <a:r>
              <a:rPr lang="de-DE" altLang="en-US" sz="2400" dirty="0">
                <a:latin typeface="Times New Roman" pitchFamily="18" charset="0"/>
                <a:sym typeface="Symbol" pitchFamily="18" charset="2"/>
              </a:rPr>
              <a:t>(</a:t>
            </a:r>
            <a:r>
              <a:rPr lang="de-DE" altLang="en-US" sz="2400" dirty="0">
                <a:latin typeface="cmmi10"/>
                <a:sym typeface="Symbol" pitchFamily="18" charset="2"/>
              </a:rPr>
              <a:t>!</a:t>
            </a:r>
            <a:r>
              <a:rPr lang="de-DE" altLang="en-US" sz="2400" baseline="-25000" dirty="0">
                <a:latin typeface="Times New Roman"/>
                <a:sym typeface="Symbol" pitchFamily="18" charset="2"/>
              </a:rPr>
              <a:t>S</a:t>
            </a:r>
            <a:r>
              <a:rPr lang="de-DE" altLang="en-US" sz="2400" dirty="0">
                <a:latin typeface="Times New Roman" pitchFamily="18" charset="0"/>
                <a:sym typeface="Symbol" pitchFamily="18" charset="2"/>
              </a:rPr>
              <a:t>) = (</a:t>
            </a:r>
            <a:r>
              <a:rPr lang="de-DE" altLang="en-US" sz="2400" dirty="0">
                <a:latin typeface="cmmi10"/>
                <a:sym typeface="Symbol" pitchFamily="18" charset="2"/>
              </a:rPr>
              <a:t>¦</a:t>
            </a:r>
            <a:r>
              <a:rPr lang="de-DE" altLang="en-US" sz="2400" baseline="-25000" dirty="0">
                <a:latin typeface="Times New Roman"/>
                <a:sym typeface="Symbol" pitchFamily="18" charset="2"/>
              </a:rPr>
              <a:t>i</a:t>
            </a:r>
            <a:r>
              <a:rPr lang="de-DE" altLang="en-US" sz="2400" dirty="0">
                <a:latin typeface="Times New Roman" pitchFamily="18" charset="0"/>
                <a:sym typeface="Symbol" pitchFamily="18" charset="2"/>
              </a:rPr>
              <a:t>(</a:t>
            </a:r>
            <a:r>
              <a:rPr lang="de-DE" altLang="en-US" sz="2400" dirty="0">
                <a:latin typeface="cmmi10"/>
                <a:sym typeface="Symbol" pitchFamily="18" charset="2"/>
              </a:rPr>
              <a:t>!</a:t>
            </a:r>
            <a:r>
              <a:rPr lang="de-DE" altLang="en-US" sz="2400" dirty="0">
                <a:latin typeface="Times New Roman" pitchFamily="18" charset="0"/>
                <a:sym typeface="Symbol" pitchFamily="18" charset="2"/>
              </a:rPr>
              <a:t>))</a:t>
            </a:r>
            <a:r>
              <a:rPr lang="de-DE" altLang="en-US" sz="2400" baseline="-25000" dirty="0">
                <a:latin typeface="Times New Roman"/>
                <a:sym typeface="Symbol" pitchFamily="18" charset="2"/>
              </a:rPr>
              <a:t>S</a:t>
            </a:r>
            <a:endParaRPr lang="de-DE" altLang="en-US" sz="900" baseline="-25000" dirty="0">
              <a:latin typeface="Times New Roman"/>
              <a:sym typeface="Symbol" pitchFamily="18" charset="2"/>
            </a:endParaRPr>
          </a:p>
        </p:txBody>
      </p:sp>
      <p:sp>
        <p:nvSpPr>
          <p:cNvPr id="11" name="Oval 31"/>
          <p:cNvSpPr>
            <a:spLocks noChangeArrowheads="1"/>
          </p:cNvSpPr>
          <p:nvPr/>
        </p:nvSpPr>
        <p:spPr bwMode="auto">
          <a:xfrm>
            <a:off x="605382" y="969962"/>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2" name="Oval 30"/>
          <p:cNvSpPr>
            <a:spLocks noChangeArrowheads="1"/>
          </p:cNvSpPr>
          <p:nvPr/>
        </p:nvSpPr>
        <p:spPr bwMode="auto">
          <a:xfrm>
            <a:off x="567920" y="2238220"/>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3" name="Oval 29"/>
          <p:cNvSpPr>
            <a:spLocks noChangeArrowheads="1"/>
          </p:cNvSpPr>
          <p:nvPr/>
        </p:nvSpPr>
        <p:spPr bwMode="auto">
          <a:xfrm>
            <a:off x="643479" y="3477264"/>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14" name="Text Box 28"/>
          <p:cNvSpPr txBox="1">
            <a:spLocks noChangeArrowheads="1"/>
          </p:cNvSpPr>
          <p:nvPr/>
        </p:nvSpPr>
        <p:spPr bwMode="auto">
          <a:xfrm>
            <a:off x="1843537" y="1268451"/>
            <a:ext cx="75241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15" name="Text Box 27"/>
          <p:cNvSpPr txBox="1">
            <a:spLocks noChangeArrowheads="1"/>
          </p:cNvSpPr>
          <p:nvPr/>
        </p:nvSpPr>
        <p:spPr bwMode="auto">
          <a:xfrm>
            <a:off x="1643527" y="3576336"/>
            <a:ext cx="780990"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a:latin typeface="Times New Roman"/>
                <a:ea typeface="Times New Roman" pitchFamily="18" charset="0"/>
              </a:rPr>
              <a:t>S</a:t>
            </a:r>
            <a:endParaRPr lang="en-US" altLang="en-US" sz="2400" baseline="-25000" dirty="0">
              <a:latin typeface="Times New Roman"/>
              <a:ea typeface="Times New Roman" pitchFamily="18" charset="0"/>
              <a:sym typeface="Symbol" pitchFamily="18" charset="2"/>
            </a:endParaRPr>
          </a:p>
        </p:txBody>
      </p:sp>
      <p:sp>
        <p:nvSpPr>
          <p:cNvPr id="16" name="Line 26"/>
          <p:cNvSpPr>
            <a:spLocks noChangeShapeType="1"/>
          </p:cNvSpPr>
          <p:nvPr/>
        </p:nvSpPr>
        <p:spPr bwMode="auto">
          <a:xfrm flipH="1">
            <a:off x="1853061" y="1529468"/>
            <a:ext cx="133340" cy="90499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2" name="Text Box 20"/>
          <p:cNvSpPr txBox="1">
            <a:spLocks noChangeArrowheads="1"/>
          </p:cNvSpPr>
          <p:nvPr/>
        </p:nvSpPr>
        <p:spPr bwMode="auto">
          <a:xfrm>
            <a:off x="3072802" y="2935538"/>
            <a:ext cx="684477"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23" name="Line 19"/>
          <p:cNvSpPr>
            <a:spLocks noChangeShapeType="1"/>
          </p:cNvSpPr>
          <p:nvPr/>
        </p:nvSpPr>
        <p:spPr bwMode="auto">
          <a:xfrm>
            <a:off x="803565" y="2881745"/>
            <a:ext cx="55418" cy="1191491"/>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4" name="Line 18"/>
          <p:cNvSpPr>
            <a:spLocks noChangeShapeType="1"/>
          </p:cNvSpPr>
          <p:nvPr/>
        </p:nvSpPr>
        <p:spPr bwMode="auto">
          <a:xfrm flipH="1">
            <a:off x="2729344" y="2867891"/>
            <a:ext cx="27711" cy="1177636"/>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2" name="Text Box 36"/>
          <p:cNvSpPr txBox="1">
            <a:spLocks noChangeArrowheads="1"/>
          </p:cNvSpPr>
          <p:nvPr/>
        </p:nvSpPr>
        <p:spPr bwMode="auto">
          <a:xfrm>
            <a:off x="7844991" y="1761268"/>
            <a:ext cx="68447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43" name="Text Box 35"/>
          <p:cNvSpPr txBox="1">
            <a:spLocks noChangeArrowheads="1"/>
          </p:cNvSpPr>
          <p:nvPr/>
        </p:nvSpPr>
        <p:spPr bwMode="auto">
          <a:xfrm>
            <a:off x="7912557" y="4205696"/>
            <a:ext cx="684477" cy="515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44" name="Oval 34"/>
          <p:cNvSpPr>
            <a:spLocks noChangeArrowheads="1"/>
          </p:cNvSpPr>
          <p:nvPr/>
        </p:nvSpPr>
        <p:spPr bwMode="auto">
          <a:xfrm>
            <a:off x="5708228" y="3616031"/>
            <a:ext cx="1856509" cy="792891"/>
          </a:xfrm>
          <a:prstGeom prst="ellipse">
            <a:avLst/>
          </a:prstGeom>
          <a:solidFill>
            <a:srgbClr val="FFFFFF"/>
          </a:solidFill>
          <a:ln w="9525">
            <a:solidFill>
              <a:srgbClr val="0000FF"/>
            </a:solidFill>
            <a:round/>
            <a:headEnd/>
            <a:tailEnd/>
          </a:ln>
        </p:spPr>
        <p:txBody>
          <a:bodyPr vert="horz" wrap="square" lIns="91430" tIns="45715" rIns="91430" bIns="45715" numCol="1" anchor="t" anchorCtr="0" compatLnSpc="1">
            <a:prstTxWarp prst="textNoShape">
              <a:avLst/>
            </a:prstTxWarp>
          </a:bodyPr>
          <a:lstStyle/>
          <a:p>
            <a:endParaRPr lang="en-US">
              <a:solidFill>
                <a:srgbClr val="0000FF"/>
              </a:solidFill>
            </a:endParaRPr>
          </a:p>
        </p:txBody>
      </p:sp>
      <p:sp>
        <p:nvSpPr>
          <p:cNvPr id="45" name="Oval 33"/>
          <p:cNvSpPr>
            <a:spLocks noChangeArrowheads="1"/>
          </p:cNvSpPr>
          <p:nvPr/>
        </p:nvSpPr>
        <p:spPr bwMode="auto">
          <a:xfrm>
            <a:off x="5638955" y="2446521"/>
            <a:ext cx="1953491" cy="79067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6" name="Text Box 32"/>
          <p:cNvSpPr txBox="1">
            <a:spLocks noChangeArrowheads="1"/>
          </p:cNvSpPr>
          <p:nvPr/>
        </p:nvSpPr>
        <p:spPr bwMode="auto">
          <a:xfrm>
            <a:off x="5606135" y="3988601"/>
            <a:ext cx="2409640"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sym typeface="Symbol" pitchFamily="18" charset="2"/>
              </a:rPr>
              <a:t>¦</a:t>
            </a:r>
            <a:r>
              <a:rPr lang="de-DE" altLang="en-US" sz="2400" baseline="-25000" dirty="0">
                <a:latin typeface="Times New Roman"/>
                <a:sym typeface="Symbol" pitchFamily="18" charset="2"/>
              </a:rPr>
              <a:t>i</a:t>
            </a:r>
            <a:r>
              <a:rPr lang="de-DE" altLang="en-US" sz="2400" dirty="0">
                <a:latin typeface="Times New Roman" pitchFamily="18" charset="0"/>
                <a:sym typeface="Symbol" pitchFamily="18" charset="2"/>
              </a:rPr>
              <a:t>(</a:t>
            </a:r>
            <a:r>
              <a:rPr lang="de-DE" altLang="en-US" sz="2400" dirty="0">
                <a:latin typeface="cmmi10"/>
                <a:sym typeface="Symbol" pitchFamily="18" charset="2"/>
              </a:rPr>
              <a:t>!</a:t>
            </a:r>
            <a:r>
              <a:rPr lang="de-DE" altLang="en-US" sz="2400" baseline="-25000" dirty="0">
                <a:latin typeface="Times New Roman"/>
                <a:sym typeface="Symbol" pitchFamily="18" charset="2"/>
              </a:rPr>
              <a:t>S</a:t>
            </a:r>
            <a:r>
              <a:rPr lang="de-DE" altLang="en-US" sz="2400" dirty="0">
                <a:latin typeface="Times New Roman" pitchFamily="18" charset="0"/>
                <a:sym typeface="Symbol" pitchFamily="18" charset="2"/>
              </a:rPr>
              <a:t>) </a:t>
            </a:r>
            <a:r>
              <a:rPr lang="de-DE" altLang="en-US" sz="2400" dirty="0">
                <a:latin typeface="cmsy10"/>
                <a:sym typeface="Symbol" pitchFamily="18" charset="2"/>
              </a:rPr>
              <a:t>¾</a:t>
            </a:r>
            <a:r>
              <a:rPr lang="de-DE" altLang="en-US" sz="2400" dirty="0">
                <a:latin typeface="Times New Roman" pitchFamily="18" charset="0"/>
                <a:sym typeface="Symbol" pitchFamily="18" charset="2"/>
              </a:rPr>
              <a:t> (</a:t>
            </a:r>
            <a:r>
              <a:rPr lang="de-DE" altLang="en-US" sz="2400" dirty="0">
                <a:latin typeface="cmmi10"/>
                <a:sym typeface="Symbol" pitchFamily="18" charset="2"/>
              </a:rPr>
              <a:t>¦</a:t>
            </a:r>
            <a:r>
              <a:rPr lang="de-DE" altLang="en-US" sz="2400" baseline="-25000" dirty="0">
                <a:latin typeface="Times New Roman"/>
                <a:sym typeface="Symbol" pitchFamily="18" charset="2"/>
              </a:rPr>
              <a:t>i</a:t>
            </a:r>
            <a:r>
              <a:rPr lang="de-DE" altLang="en-US" sz="2400" dirty="0">
                <a:latin typeface="Times New Roman" pitchFamily="18" charset="0"/>
                <a:sym typeface="Symbol" pitchFamily="18" charset="2"/>
              </a:rPr>
              <a:t>(</a:t>
            </a:r>
            <a:r>
              <a:rPr lang="de-DE" altLang="en-US" sz="2400" dirty="0">
                <a:latin typeface="cmmi10"/>
                <a:sym typeface="Symbol" pitchFamily="18" charset="2"/>
              </a:rPr>
              <a:t>!</a:t>
            </a:r>
            <a:r>
              <a:rPr lang="de-DE" altLang="en-US" sz="2400" dirty="0">
                <a:latin typeface="Times New Roman" pitchFamily="18" charset="0"/>
                <a:sym typeface="Symbol" pitchFamily="18" charset="2"/>
              </a:rPr>
              <a:t>))</a:t>
            </a:r>
            <a:r>
              <a:rPr lang="de-DE" altLang="en-US" sz="2400" baseline="-25000" dirty="0">
                <a:latin typeface="Times New Roman"/>
                <a:sym typeface="Symbol" pitchFamily="18" charset="2"/>
              </a:rPr>
              <a:t>S</a:t>
            </a:r>
            <a:endParaRPr lang="de-DE" altLang="en-US" sz="900" baseline="-25000" dirty="0">
              <a:latin typeface="Times New Roman"/>
              <a:sym typeface="Symbol" pitchFamily="18" charset="2"/>
            </a:endParaRPr>
          </a:p>
        </p:txBody>
      </p:sp>
      <p:sp>
        <p:nvSpPr>
          <p:cNvPr id="47" name="Oval 31"/>
          <p:cNvSpPr>
            <a:spLocks noChangeArrowheads="1"/>
          </p:cNvSpPr>
          <p:nvPr/>
        </p:nvSpPr>
        <p:spPr bwMode="auto">
          <a:xfrm>
            <a:off x="5454627" y="969957"/>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8" name="Oval 30"/>
          <p:cNvSpPr>
            <a:spLocks noChangeArrowheads="1"/>
          </p:cNvSpPr>
          <p:nvPr/>
        </p:nvSpPr>
        <p:spPr bwMode="auto">
          <a:xfrm>
            <a:off x="5417165" y="2238215"/>
            <a:ext cx="2514407" cy="11526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49" name="Oval 29"/>
          <p:cNvSpPr>
            <a:spLocks noChangeArrowheads="1"/>
          </p:cNvSpPr>
          <p:nvPr/>
        </p:nvSpPr>
        <p:spPr bwMode="auto">
          <a:xfrm>
            <a:off x="5492724" y="3477259"/>
            <a:ext cx="2276300" cy="108598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n-US"/>
          </a:p>
        </p:txBody>
      </p:sp>
      <p:sp>
        <p:nvSpPr>
          <p:cNvPr id="50" name="Text Box 28"/>
          <p:cNvSpPr txBox="1">
            <a:spLocks noChangeArrowheads="1"/>
          </p:cNvSpPr>
          <p:nvPr/>
        </p:nvSpPr>
        <p:spPr bwMode="auto">
          <a:xfrm>
            <a:off x="6692781" y="1268446"/>
            <a:ext cx="752417" cy="51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dirty="0">
                <a:ea typeface="Times New Roman" pitchFamily="18" charset="0"/>
              </a:rPr>
              <a:t> </a:t>
            </a:r>
            <a:endParaRPr lang="en-US" altLang="en-US" sz="900" dirty="0">
              <a:latin typeface="Times New Roman" pitchFamily="18" charset="0"/>
              <a:sym typeface="Symbol" pitchFamily="18" charset="2"/>
            </a:endParaRPr>
          </a:p>
          <a:p>
            <a:pPr defTabSz="914297" eaLnBrk="0" hangingPunct="0"/>
            <a:endParaRPr lang="en-US" altLang="en-US" sz="2400" dirty="0">
              <a:latin typeface="Times New Roman" pitchFamily="18" charset="0"/>
              <a:ea typeface="Times New Roman" pitchFamily="18" charset="0"/>
              <a:sym typeface="Symbol" pitchFamily="18" charset="2"/>
            </a:endParaRPr>
          </a:p>
        </p:txBody>
      </p:sp>
      <p:sp>
        <p:nvSpPr>
          <p:cNvPr id="51" name="Text Box 27"/>
          <p:cNvSpPr txBox="1">
            <a:spLocks noChangeArrowheads="1"/>
          </p:cNvSpPr>
          <p:nvPr/>
        </p:nvSpPr>
        <p:spPr bwMode="auto">
          <a:xfrm>
            <a:off x="6492772" y="3576331"/>
            <a:ext cx="780990"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en-US" altLang="en-US" sz="2400" dirty="0">
                <a:latin typeface="Times New Roman" pitchFamily="18" charset="0"/>
                <a:ea typeface="Times New Roman" pitchFamily="18" charset="0"/>
                <a:sym typeface="Symbol" pitchFamily="18" charset="2"/>
              </a:rPr>
              <a:t></a:t>
            </a:r>
            <a:r>
              <a:rPr lang="en-US" altLang="en-US" sz="2400" dirty="0">
                <a:ea typeface="Times New Roman" pitchFamily="18" charset="0"/>
              </a:rPr>
              <a:t> </a:t>
            </a:r>
            <a:r>
              <a:rPr lang="en-US" altLang="en-US" sz="2400" dirty="0">
                <a:latin typeface="cmmi10"/>
                <a:ea typeface="Times New Roman" pitchFamily="18" charset="0"/>
              </a:rPr>
              <a:t>!</a:t>
            </a:r>
            <a:r>
              <a:rPr lang="en-US" altLang="en-US" sz="2400" baseline="-25000" dirty="0">
                <a:latin typeface="Times New Roman"/>
                <a:ea typeface="Times New Roman" pitchFamily="18" charset="0"/>
              </a:rPr>
              <a:t>S</a:t>
            </a:r>
            <a:endParaRPr lang="en-US" altLang="en-US" sz="2400" baseline="-25000" dirty="0">
              <a:latin typeface="Times New Roman"/>
              <a:ea typeface="Times New Roman" pitchFamily="18" charset="0"/>
              <a:sym typeface="Symbol" pitchFamily="18" charset="2"/>
            </a:endParaRPr>
          </a:p>
        </p:txBody>
      </p:sp>
      <p:sp>
        <p:nvSpPr>
          <p:cNvPr id="52" name="Line 26"/>
          <p:cNvSpPr>
            <a:spLocks noChangeShapeType="1"/>
          </p:cNvSpPr>
          <p:nvPr/>
        </p:nvSpPr>
        <p:spPr bwMode="auto">
          <a:xfrm flipH="1">
            <a:off x="6702306" y="1529463"/>
            <a:ext cx="133340" cy="90499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53" name="Text Box 20"/>
          <p:cNvSpPr txBox="1">
            <a:spLocks noChangeArrowheads="1"/>
          </p:cNvSpPr>
          <p:nvPr/>
        </p:nvSpPr>
        <p:spPr bwMode="auto">
          <a:xfrm>
            <a:off x="7922047" y="2935533"/>
            <a:ext cx="684477" cy="5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defTabSz="914297"/>
            <a:r>
              <a:rPr lang="de-DE" altLang="en-US" sz="2400" dirty="0">
                <a:latin typeface="cmmi10"/>
                <a:ea typeface="Times New Roman" pitchFamily="18" charset="0"/>
              </a:rPr>
              <a:t>S’</a:t>
            </a:r>
            <a:endParaRPr lang="de-DE" altLang="en-US" dirty="0">
              <a:latin typeface="cmmi10"/>
            </a:endParaRPr>
          </a:p>
        </p:txBody>
      </p:sp>
      <p:sp>
        <p:nvSpPr>
          <p:cNvPr id="54" name="Line 19"/>
          <p:cNvSpPr>
            <a:spLocks noChangeShapeType="1"/>
          </p:cNvSpPr>
          <p:nvPr/>
        </p:nvSpPr>
        <p:spPr bwMode="auto">
          <a:xfrm>
            <a:off x="5652810" y="2881740"/>
            <a:ext cx="193808" cy="1039097"/>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55" name="Line 18"/>
          <p:cNvSpPr>
            <a:spLocks noChangeShapeType="1"/>
          </p:cNvSpPr>
          <p:nvPr/>
        </p:nvSpPr>
        <p:spPr bwMode="auto">
          <a:xfrm flipH="1">
            <a:off x="7329056" y="2867886"/>
            <a:ext cx="277244" cy="105295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1" name="Line 21"/>
          <p:cNvSpPr>
            <a:spLocks noChangeShapeType="1"/>
          </p:cNvSpPr>
          <p:nvPr/>
        </p:nvSpPr>
        <p:spPr bwMode="auto">
          <a:xfrm flipH="1">
            <a:off x="5409078" y="1015922"/>
            <a:ext cx="2857280" cy="423916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20" name="Line 22"/>
          <p:cNvSpPr>
            <a:spLocks noChangeShapeType="1"/>
          </p:cNvSpPr>
          <p:nvPr/>
        </p:nvSpPr>
        <p:spPr bwMode="auto">
          <a:xfrm>
            <a:off x="5157982" y="1187159"/>
            <a:ext cx="3438261" cy="414390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vert="horz" wrap="square" lIns="91430" tIns="45715" rIns="91430" bIns="45715" numCol="1" anchor="t" anchorCtr="0" compatLnSpc="1">
            <a:prstTxWarp prst="textNoShape">
              <a:avLst/>
            </a:prstTxWarp>
          </a:bodyPr>
          <a:lstStyle/>
          <a:p>
            <a:endParaRPr lang="en-US"/>
          </a:p>
        </p:txBody>
      </p:sp>
      <p:sp>
        <p:nvSpPr>
          <p:cNvPr id="56" name="Oval 55"/>
          <p:cNvSpPr/>
          <p:nvPr/>
        </p:nvSpPr>
        <p:spPr bwMode="auto">
          <a:xfrm>
            <a:off x="5846618" y="3643747"/>
            <a:ext cx="1454728" cy="526472"/>
          </a:xfrm>
          <a:prstGeom prst="ellipse">
            <a:avLst/>
          </a:prstGeom>
          <a:noFill/>
          <a:ln w="12700" cap="flat" cmpd="sng" algn="ctr">
            <a:solidFill>
              <a:schemeClr val="tx1"/>
            </a:solid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19773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up)">
                                      <p:cBhvr>
                                        <p:cTn id="10" dur="500"/>
                                        <p:tgtEl>
                                          <p:spTgt spid="5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up)">
                                      <p:cBhvr>
                                        <p:cTn id="14" dur="500"/>
                                        <p:tgtEl>
                                          <p:spTgt spid="56"/>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4" grpId="0" animBg="1"/>
      <p:bldP spid="55" grpId="0" animBg="1"/>
      <p:bldP spid="21" grpId="0" animBg="1"/>
      <p:bldP spid="20" grpId="0" animBg="1"/>
      <p:bldP spid="5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86285" y="775417"/>
            <a:ext cx="8665337" cy="50573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5941775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78829" y="775416"/>
            <a:ext cx="8680245" cy="169409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0830976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83097" y="775416"/>
            <a:ext cx="8671710" cy="31906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3106390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08306" y="692285"/>
            <a:ext cx="7617666" cy="267399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40461271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310060" y="692286"/>
            <a:ext cx="8279201" cy="372878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9331544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79646" y="692285"/>
            <a:ext cx="8761709" cy="384387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8342399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64638" y="692285"/>
            <a:ext cx="7991725" cy="274316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1997869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64638" y="692286"/>
            <a:ext cx="7991725" cy="408676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5285257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81776" y="68810"/>
            <a:ext cx="8757448" cy="672457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56419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5971310" y="3948545"/>
            <a:ext cx="568036" cy="138546"/>
          </a:xfrm>
          <a:custGeom>
            <a:avLst/>
            <a:gdLst>
              <a:gd name="connsiteX0" fmla="*/ 0 w 568036"/>
              <a:gd name="connsiteY0" fmla="*/ 0 h 138546"/>
              <a:gd name="connsiteX1" fmla="*/ 304800 w 568036"/>
              <a:gd name="connsiteY1" fmla="*/ 138546 h 138546"/>
              <a:gd name="connsiteX2" fmla="*/ 568036 w 568036"/>
              <a:gd name="connsiteY2" fmla="*/ 0 h 138546"/>
            </a:gdLst>
            <a:ahLst/>
            <a:cxnLst>
              <a:cxn ang="0">
                <a:pos x="connsiteX0" y="connsiteY0"/>
              </a:cxn>
              <a:cxn ang="0">
                <a:pos x="connsiteX1" y="connsiteY1"/>
              </a:cxn>
              <a:cxn ang="0">
                <a:pos x="connsiteX2" y="connsiteY2"/>
              </a:cxn>
            </a:cxnLst>
            <a:rect l="l" t="t" r="r" b="b"/>
            <a:pathLst>
              <a:path w="568036" h="138546">
                <a:moveTo>
                  <a:pt x="0" y="0"/>
                </a:moveTo>
                <a:cubicBezTo>
                  <a:pt x="105063" y="69273"/>
                  <a:pt x="210127" y="138546"/>
                  <a:pt x="304800" y="138546"/>
                </a:cubicBezTo>
                <a:cubicBezTo>
                  <a:pt x="399473" y="138546"/>
                  <a:pt x="483754" y="69273"/>
                  <a:pt x="568036"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7" name="Oval 6"/>
          <p:cNvSpPr/>
          <p:nvPr/>
        </p:nvSpPr>
        <p:spPr bwMode="auto">
          <a:xfrm>
            <a:off x="5985157" y="3588354"/>
            <a:ext cx="581891" cy="678873"/>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2" name="Freeform 1"/>
          <p:cNvSpPr/>
          <p:nvPr/>
        </p:nvSpPr>
        <p:spPr bwMode="auto">
          <a:xfrm>
            <a:off x="3962401" y="3920836"/>
            <a:ext cx="581891" cy="138877"/>
          </a:xfrm>
          <a:custGeom>
            <a:avLst/>
            <a:gdLst>
              <a:gd name="connsiteX0" fmla="*/ 581891 w 581891"/>
              <a:gd name="connsiteY0" fmla="*/ 0 h 138877"/>
              <a:gd name="connsiteX1" fmla="*/ 332509 w 581891"/>
              <a:gd name="connsiteY1" fmla="*/ 138546 h 138877"/>
              <a:gd name="connsiteX2" fmla="*/ 0 w 581891"/>
              <a:gd name="connsiteY2" fmla="*/ 41564 h 138877"/>
              <a:gd name="connsiteX3" fmla="*/ 0 w 581891"/>
              <a:gd name="connsiteY3" fmla="*/ 41564 h 138877"/>
              <a:gd name="connsiteX4" fmla="*/ 0 w 581891"/>
              <a:gd name="connsiteY4" fmla="*/ 41564 h 138877"/>
              <a:gd name="connsiteX5" fmla="*/ 0 w 581891"/>
              <a:gd name="connsiteY5" fmla="*/ 41564 h 13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891" h="138877">
                <a:moveTo>
                  <a:pt x="581891" y="0"/>
                </a:moveTo>
                <a:cubicBezTo>
                  <a:pt x="505691" y="65809"/>
                  <a:pt x="429491" y="131619"/>
                  <a:pt x="332509" y="138546"/>
                </a:cubicBezTo>
                <a:cubicBezTo>
                  <a:pt x="235527" y="145473"/>
                  <a:pt x="0" y="41564"/>
                  <a:pt x="0" y="41564"/>
                </a:cubicBezTo>
                <a:lnTo>
                  <a:pt x="0" y="41564"/>
                </a:lnTo>
                <a:lnTo>
                  <a:pt x="0" y="41564"/>
                </a:lnTo>
                <a:lnTo>
                  <a:pt x="0" y="41564"/>
                </a:ln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6" name="Freeform 5"/>
          <p:cNvSpPr/>
          <p:nvPr/>
        </p:nvSpPr>
        <p:spPr bwMode="auto">
          <a:xfrm>
            <a:off x="2196892" y="1402157"/>
            <a:ext cx="6048795" cy="3708959"/>
          </a:xfrm>
          <a:custGeom>
            <a:avLst/>
            <a:gdLst>
              <a:gd name="connsiteX0" fmla="*/ 2790759 w 6048795"/>
              <a:gd name="connsiteY0" fmla="*/ 52597 h 3708959"/>
              <a:gd name="connsiteX1" fmla="*/ 975814 w 6048795"/>
              <a:gd name="connsiteY1" fmla="*/ 523652 h 3708959"/>
              <a:gd name="connsiteX2" fmla="*/ 33704 w 6048795"/>
              <a:gd name="connsiteY2" fmla="*/ 1438052 h 3708959"/>
              <a:gd name="connsiteX3" fmla="*/ 213814 w 6048795"/>
              <a:gd name="connsiteY3" fmla="*/ 2560270 h 3708959"/>
              <a:gd name="connsiteX4" fmla="*/ 255377 w 6048795"/>
              <a:gd name="connsiteY4" fmla="*/ 3031324 h 3708959"/>
              <a:gd name="connsiteX5" fmla="*/ 1031232 w 6048795"/>
              <a:gd name="connsiteY5" fmla="*/ 3502379 h 3708959"/>
              <a:gd name="connsiteX6" fmla="*/ 3261814 w 6048795"/>
              <a:gd name="connsiteY6" fmla="*/ 3696343 h 3708959"/>
              <a:gd name="connsiteX7" fmla="*/ 5506250 w 6048795"/>
              <a:gd name="connsiteY7" fmla="*/ 3169870 h 3708959"/>
              <a:gd name="connsiteX8" fmla="*/ 5658650 w 6048795"/>
              <a:gd name="connsiteY8" fmla="*/ 2629543 h 3708959"/>
              <a:gd name="connsiteX9" fmla="*/ 6046577 w 6048795"/>
              <a:gd name="connsiteY9" fmla="*/ 1812124 h 3708959"/>
              <a:gd name="connsiteX10" fmla="*/ 5464686 w 6048795"/>
              <a:gd name="connsiteY10" fmla="*/ 800743 h 3708959"/>
              <a:gd name="connsiteX11" fmla="*/ 3677450 w 6048795"/>
              <a:gd name="connsiteY11" fmla="*/ 52597 h 3708959"/>
              <a:gd name="connsiteX12" fmla="*/ 2569086 w 6048795"/>
              <a:gd name="connsiteY12" fmla="*/ 121870 h 37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8795" h="3708959">
                <a:moveTo>
                  <a:pt x="2790759" y="52597"/>
                </a:moveTo>
                <a:cubicBezTo>
                  <a:pt x="2113041" y="172670"/>
                  <a:pt x="1435323" y="292743"/>
                  <a:pt x="975814" y="523652"/>
                </a:cubicBezTo>
                <a:cubicBezTo>
                  <a:pt x="516305" y="754561"/>
                  <a:pt x="160704" y="1098616"/>
                  <a:pt x="33704" y="1438052"/>
                </a:cubicBezTo>
                <a:cubicBezTo>
                  <a:pt x="-93296" y="1777488"/>
                  <a:pt x="176869" y="2294725"/>
                  <a:pt x="213814" y="2560270"/>
                </a:cubicBezTo>
                <a:cubicBezTo>
                  <a:pt x="250759" y="2825815"/>
                  <a:pt x="119141" y="2874306"/>
                  <a:pt x="255377" y="3031324"/>
                </a:cubicBezTo>
                <a:cubicBezTo>
                  <a:pt x="391613" y="3188342"/>
                  <a:pt x="530159" y="3391543"/>
                  <a:pt x="1031232" y="3502379"/>
                </a:cubicBezTo>
                <a:cubicBezTo>
                  <a:pt x="1532305" y="3613216"/>
                  <a:pt x="2515978" y="3751761"/>
                  <a:pt x="3261814" y="3696343"/>
                </a:cubicBezTo>
                <a:cubicBezTo>
                  <a:pt x="4007650" y="3640925"/>
                  <a:pt x="5106777" y="3347670"/>
                  <a:pt x="5506250" y="3169870"/>
                </a:cubicBezTo>
                <a:cubicBezTo>
                  <a:pt x="5905723" y="2992070"/>
                  <a:pt x="5568596" y="2855834"/>
                  <a:pt x="5658650" y="2629543"/>
                </a:cubicBezTo>
                <a:cubicBezTo>
                  <a:pt x="5748704" y="2403252"/>
                  <a:pt x="6078904" y="2116924"/>
                  <a:pt x="6046577" y="1812124"/>
                </a:cubicBezTo>
                <a:cubicBezTo>
                  <a:pt x="6014250" y="1507324"/>
                  <a:pt x="5859540" y="1093997"/>
                  <a:pt x="5464686" y="800743"/>
                </a:cubicBezTo>
                <a:cubicBezTo>
                  <a:pt x="5069832" y="507489"/>
                  <a:pt x="4160050" y="165743"/>
                  <a:pt x="3677450" y="52597"/>
                </a:cubicBezTo>
                <a:cubicBezTo>
                  <a:pt x="3194850" y="-60549"/>
                  <a:pt x="2881968" y="30660"/>
                  <a:pt x="2569086" y="12187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8" name="Oval 7"/>
          <p:cNvSpPr/>
          <p:nvPr/>
        </p:nvSpPr>
        <p:spPr bwMode="auto">
          <a:xfrm>
            <a:off x="3962322" y="3588348"/>
            <a:ext cx="581891" cy="678873"/>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0" name="Freeform 9"/>
          <p:cNvSpPr/>
          <p:nvPr/>
        </p:nvSpPr>
        <p:spPr bwMode="auto">
          <a:xfrm>
            <a:off x="5070777" y="4280869"/>
            <a:ext cx="582548" cy="178529"/>
          </a:xfrm>
          <a:custGeom>
            <a:avLst/>
            <a:gdLst>
              <a:gd name="connsiteX0" fmla="*/ 0 w 582548"/>
              <a:gd name="connsiteY0" fmla="*/ 138758 h 178529"/>
              <a:gd name="connsiteX1" fmla="*/ 249382 w 582548"/>
              <a:gd name="connsiteY1" fmla="*/ 212 h 178529"/>
              <a:gd name="connsiteX2" fmla="*/ 568037 w 582548"/>
              <a:gd name="connsiteY2" fmla="*/ 166467 h 178529"/>
              <a:gd name="connsiteX3" fmla="*/ 498764 w 582548"/>
              <a:gd name="connsiteY3" fmla="*/ 152612 h 178529"/>
            </a:gdLst>
            <a:ahLst/>
            <a:cxnLst>
              <a:cxn ang="0">
                <a:pos x="connsiteX0" y="connsiteY0"/>
              </a:cxn>
              <a:cxn ang="0">
                <a:pos x="connsiteX1" y="connsiteY1"/>
              </a:cxn>
              <a:cxn ang="0">
                <a:pos x="connsiteX2" y="connsiteY2"/>
              </a:cxn>
              <a:cxn ang="0">
                <a:pos x="connsiteX3" y="connsiteY3"/>
              </a:cxn>
            </a:cxnLst>
            <a:rect l="l" t="t" r="r" b="b"/>
            <a:pathLst>
              <a:path w="582548" h="178529">
                <a:moveTo>
                  <a:pt x="0" y="138758"/>
                </a:moveTo>
                <a:cubicBezTo>
                  <a:pt x="77354" y="67176"/>
                  <a:pt x="154709" y="-4406"/>
                  <a:pt x="249382" y="212"/>
                </a:cubicBezTo>
                <a:cubicBezTo>
                  <a:pt x="344055" y="4830"/>
                  <a:pt x="526473" y="141067"/>
                  <a:pt x="568037" y="166467"/>
                </a:cubicBezTo>
                <a:cubicBezTo>
                  <a:pt x="609601" y="191867"/>
                  <a:pt x="554182" y="172239"/>
                  <a:pt x="498764" y="152612"/>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 name="Freeform 11"/>
          <p:cNvSpPr/>
          <p:nvPr/>
        </p:nvSpPr>
        <p:spPr bwMode="auto">
          <a:xfrm>
            <a:off x="4170232" y="4655154"/>
            <a:ext cx="2369127" cy="342488"/>
          </a:xfrm>
          <a:custGeom>
            <a:avLst/>
            <a:gdLst>
              <a:gd name="connsiteX0" fmla="*/ 0 w 2369127"/>
              <a:gd name="connsiteY0" fmla="*/ 96982 h 196767"/>
              <a:gd name="connsiteX1" fmla="*/ 1094509 w 2369127"/>
              <a:gd name="connsiteY1" fmla="*/ 193964 h 196767"/>
              <a:gd name="connsiteX2" fmla="*/ 2369127 w 2369127"/>
              <a:gd name="connsiteY2" fmla="*/ 0 h 196767"/>
            </a:gdLst>
            <a:ahLst/>
            <a:cxnLst>
              <a:cxn ang="0">
                <a:pos x="connsiteX0" y="connsiteY0"/>
              </a:cxn>
              <a:cxn ang="0">
                <a:pos x="connsiteX1" y="connsiteY1"/>
              </a:cxn>
              <a:cxn ang="0">
                <a:pos x="connsiteX2" y="connsiteY2"/>
              </a:cxn>
            </a:cxnLst>
            <a:rect l="l" t="t" r="r" b="b"/>
            <a:pathLst>
              <a:path w="2369127" h="196767">
                <a:moveTo>
                  <a:pt x="0" y="96982"/>
                </a:moveTo>
                <a:cubicBezTo>
                  <a:pt x="349827" y="153555"/>
                  <a:pt x="699655" y="210128"/>
                  <a:pt x="1094509" y="193964"/>
                </a:cubicBezTo>
                <a:cubicBezTo>
                  <a:pt x="1489363" y="177800"/>
                  <a:pt x="1929245" y="88900"/>
                  <a:pt x="2369127"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3" name="Oval 12"/>
          <p:cNvSpPr/>
          <p:nvPr/>
        </p:nvSpPr>
        <p:spPr bwMode="auto">
          <a:xfrm>
            <a:off x="4170232" y="3865444"/>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4" name="Oval 13"/>
          <p:cNvSpPr/>
          <p:nvPr/>
        </p:nvSpPr>
        <p:spPr bwMode="auto">
          <a:xfrm>
            <a:off x="6179202" y="3865439"/>
            <a:ext cx="166254" cy="193964"/>
          </a:xfrm>
          <a:prstGeom prst="ellipse">
            <a:avLst/>
          </a:prstGeom>
          <a:solidFill>
            <a:srgbClr val="0000FF"/>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5" name="Freeform 14"/>
          <p:cNvSpPr/>
          <p:nvPr/>
        </p:nvSpPr>
        <p:spPr bwMode="auto">
          <a:xfrm>
            <a:off x="4391872" y="5112353"/>
            <a:ext cx="2012045" cy="914501"/>
          </a:xfrm>
          <a:custGeom>
            <a:avLst/>
            <a:gdLst>
              <a:gd name="connsiteX0" fmla="*/ 1094542 w 2012045"/>
              <a:gd name="connsiteY0" fmla="*/ 27709 h 914501"/>
              <a:gd name="connsiteX1" fmla="*/ 1953523 w 2012045"/>
              <a:gd name="connsiteY1" fmla="*/ 374073 h 914501"/>
              <a:gd name="connsiteX2" fmla="*/ 1856542 w 2012045"/>
              <a:gd name="connsiteY2" fmla="*/ 789709 h 914501"/>
              <a:gd name="connsiteX3" fmla="*/ 1219233 w 2012045"/>
              <a:gd name="connsiteY3" fmla="*/ 914400 h 914501"/>
              <a:gd name="connsiteX4" fmla="*/ 55451 w 2012045"/>
              <a:gd name="connsiteY4" fmla="*/ 775855 h 914501"/>
              <a:gd name="connsiteX5" fmla="*/ 249414 w 2012045"/>
              <a:gd name="connsiteY5" fmla="*/ 263237 h 914501"/>
              <a:gd name="connsiteX6" fmla="*/ 803596 w 2012045"/>
              <a:gd name="connsiteY6" fmla="*/ 0 h 91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045" h="914501">
                <a:moveTo>
                  <a:pt x="1094542" y="27709"/>
                </a:moveTo>
                <a:cubicBezTo>
                  <a:pt x="1460532" y="137391"/>
                  <a:pt x="1826523" y="247073"/>
                  <a:pt x="1953523" y="374073"/>
                </a:cubicBezTo>
                <a:cubicBezTo>
                  <a:pt x="2080523" y="501073"/>
                  <a:pt x="1978924" y="699655"/>
                  <a:pt x="1856542" y="789709"/>
                </a:cubicBezTo>
                <a:cubicBezTo>
                  <a:pt x="1734160" y="879763"/>
                  <a:pt x="1519415" y="916709"/>
                  <a:pt x="1219233" y="914400"/>
                </a:cubicBezTo>
                <a:cubicBezTo>
                  <a:pt x="919051" y="912091"/>
                  <a:pt x="217087" y="884382"/>
                  <a:pt x="55451" y="775855"/>
                </a:cubicBezTo>
                <a:cubicBezTo>
                  <a:pt x="-106185" y="667328"/>
                  <a:pt x="124723" y="392546"/>
                  <a:pt x="249414" y="263237"/>
                </a:cubicBezTo>
                <a:cubicBezTo>
                  <a:pt x="374105" y="133928"/>
                  <a:pt x="588850" y="66964"/>
                  <a:pt x="803596" y="0"/>
                </a:cubicBezTo>
              </a:path>
            </a:pathLst>
          </a:custGeom>
          <a:noFill/>
          <a:ln w="25400" cap="flat" cmpd="sng" algn="ctr">
            <a:solidFill>
              <a:srgbClr val="0000FF"/>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 name="Oval 15"/>
          <p:cNvSpPr/>
          <p:nvPr/>
        </p:nvSpPr>
        <p:spPr bwMode="auto">
          <a:xfrm>
            <a:off x="5971371" y="5166535"/>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7" name="Oval 16"/>
          <p:cNvSpPr/>
          <p:nvPr/>
        </p:nvSpPr>
        <p:spPr bwMode="auto">
          <a:xfrm>
            <a:off x="3713001" y="5221950"/>
            <a:ext cx="1191444" cy="361452"/>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8" name="Oval 17"/>
          <p:cNvSpPr/>
          <p:nvPr/>
        </p:nvSpPr>
        <p:spPr bwMode="auto">
          <a:xfrm>
            <a:off x="5971378" y="562496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9" name="Oval 18"/>
          <p:cNvSpPr/>
          <p:nvPr/>
        </p:nvSpPr>
        <p:spPr bwMode="auto">
          <a:xfrm>
            <a:off x="4350338" y="5638811"/>
            <a:ext cx="651103" cy="803564"/>
          </a:xfrm>
          <a:prstGeom prst="ellipse">
            <a:avLst/>
          </a:prstGeom>
          <a:solidFill>
            <a:schemeClr val="bg1"/>
          </a:solid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4" name="Oval 33"/>
          <p:cNvSpPr/>
          <p:nvPr/>
        </p:nvSpPr>
        <p:spPr bwMode="auto">
          <a:xfrm>
            <a:off x="5403273" y="5708087"/>
            <a:ext cx="69272" cy="45719"/>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Tree>
    <p:extLst>
      <p:ext uri="{BB962C8B-B14F-4D97-AF65-F5344CB8AC3E}">
        <p14:creationId xmlns:p14="http://schemas.microsoft.com/office/powerpoint/2010/main" val="30013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grpId="0"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par>
                                <p:cTn id="7" presetID="35" presetClass="emph" presetSubtype="0" repeatCount="4000" fill="hold" grpId="0" nodeType="withEffect">
                                  <p:stCondLst>
                                    <p:cond delay="0"/>
                                  </p:stCondLst>
                                  <p:childTnLst>
                                    <p:anim calcmode="discrete" valueType="str">
                                      <p:cBhvr>
                                        <p:cTn id="8" dur="1000" fill="hold"/>
                                        <p:tgtEl>
                                          <p:spTgt spid="13"/>
                                        </p:tgtEl>
                                        <p:attrNameLst>
                                          <p:attrName>style.visibility</p:attrName>
                                        </p:attrNameLst>
                                      </p:cBhvr>
                                      <p:tavLst>
                                        <p:tav tm="0">
                                          <p:val>
                                            <p:strVal val="hidden"/>
                                          </p:val>
                                        </p:tav>
                                        <p:tav tm="50000">
                                          <p:val>
                                            <p:strVal val="visible"/>
                                          </p:val>
                                        </p:tav>
                                      </p:tavLst>
                                    </p:anim>
                                  </p:childTnLst>
                                </p:cTn>
                              </p:par>
                              <p:par>
                                <p:cTn id="9" presetID="35" presetClass="emph" presetSubtype="0" repeatCount="4000" fill="hold" grpId="0" nodeType="withEffect">
                                  <p:stCondLst>
                                    <p:cond delay="0"/>
                                  </p:stCondLst>
                                  <p:childTnLst>
                                    <p:anim calcmode="discrete" valueType="str">
                                      <p:cBhvr>
                                        <p:cTn id="10" dur="1000" fill="hold"/>
                                        <p:tgtEl>
                                          <p:spTgt spid="7"/>
                                        </p:tgtEl>
                                        <p:attrNameLst>
                                          <p:attrName>style.visibility</p:attrName>
                                        </p:attrNameLst>
                                      </p:cBhvr>
                                      <p:tavLst>
                                        <p:tav tm="0">
                                          <p:val>
                                            <p:strVal val="hidden"/>
                                          </p:val>
                                        </p:tav>
                                        <p:tav tm="50000">
                                          <p:val>
                                            <p:strVal val="visible"/>
                                          </p:val>
                                        </p:tav>
                                      </p:tavLst>
                                    </p:anim>
                                  </p:childTnLst>
                                </p:cTn>
                              </p:par>
                              <p:par>
                                <p:cTn id="11" presetID="35" presetClass="emph" presetSubtype="0" repeatCount="4000" fill="hold" grpId="0" nodeType="withEffect">
                                  <p:stCondLst>
                                    <p:cond delay="0"/>
                                  </p:stCondLst>
                                  <p:childTnLst>
                                    <p:anim calcmode="discrete" valueType="str">
                                      <p:cBhvr>
                                        <p:cTn id="12"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908789" y="1369019"/>
            <a:ext cx="2728913" cy="1543050"/>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3" name="Oval 2"/>
          <p:cNvSpPr/>
          <p:nvPr/>
        </p:nvSpPr>
        <p:spPr bwMode="auto">
          <a:xfrm>
            <a:off x="1351667" y="5126635"/>
            <a:ext cx="1843088" cy="1328737"/>
          </a:xfrm>
          <a:prstGeom prst="ellipse">
            <a:avLst/>
          </a:prstGeom>
          <a:noFill/>
          <a:ln w="25400" cap="flat" cmpd="sng" algn="ctr">
            <a:solidFill>
              <a:schemeClr val="tx1"/>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4" name="TextBox 3"/>
          <p:cNvSpPr txBox="1"/>
          <p:nvPr/>
        </p:nvSpPr>
        <p:spPr>
          <a:xfrm>
            <a:off x="2006674" y="5472133"/>
            <a:ext cx="575778" cy="584765"/>
          </a:xfrm>
          <a:prstGeom prst="rect">
            <a:avLst/>
          </a:prstGeom>
          <a:noFill/>
        </p:spPr>
        <p:txBody>
          <a:bodyPr wrap="none" lIns="91430" tIns="45715" rIns="91430" bIns="45715" rtlCol="0">
            <a:spAutoFit/>
          </a:bodyPr>
          <a:lstStyle/>
          <a:p>
            <a:r>
              <a:rPr lang="en-US" sz="3200" dirty="0">
                <a:latin typeface="cmmi10"/>
              </a:rPr>
              <a:t>!</a:t>
            </a:r>
            <a:r>
              <a:rPr lang="en-US" sz="3200" baseline="-25000" dirty="0">
                <a:latin typeface="cmmi10"/>
              </a:rPr>
              <a:t>1</a:t>
            </a:r>
            <a:endParaRPr lang="en-US" sz="3200" baseline="-25000" dirty="0"/>
          </a:p>
        </p:txBody>
      </p:sp>
      <p:sp>
        <p:nvSpPr>
          <p:cNvPr id="6" name="TextBox 5"/>
          <p:cNvSpPr txBox="1"/>
          <p:nvPr/>
        </p:nvSpPr>
        <p:spPr>
          <a:xfrm>
            <a:off x="1435202" y="1828819"/>
            <a:ext cx="575778" cy="584765"/>
          </a:xfrm>
          <a:prstGeom prst="rect">
            <a:avLst/>
          </a:prstGeom>
          <a:noFill/>
        </p:spPr>
        <p:txBody>
          <a:bodyPr wrap="none" lIns="91430" tIns="45715" rIns="91430" bIns="45715" rtlCol="0">
            <a:spAutoFit/>
          </a:bodyPr>
          <a:lstStyle/>
          <a:p>
            <a:r>
              <a:rPr lang="en-US" sz="3200" dirty="0">
                <a:latin typeface="cmmi10"/>
              </a:rPr>
              <a:t>!</a:t>
            </a:r>
            <a:r>
              <a:rPr lang="en-US" sz="3200" baseline="-25000" dirty="0">
                <a:latin typeface="cmmi10"/>
              </a:rPr>
              <a:t>2</a:t>
            </a:r>
            <a:endParaRPr lang="en-US" sz="3200" baseline="-25000" dirty="0"/>
          </a:p>
        </p:txBody>
      </p:sp>
      <p:sp>
        <p:nvSpPr>
          <p:cNvPr id="7" name="TextBox 6"/>
          <p:cNvSpPr txBox="1"/>
          <p:nvPr/>
        </p:nvSpPr>
        <p:spPr>
          <a:xfrm>
            <a:off x="2501996" y="1842675"/>
            <a:ext cx="575778" cy="584765"/>
          </a:xfrm>
          <a:prstGeom prst="rect">
            <a:avLst/>
          </a:prstGeom>
          <a:noFill/>
        </p:spPr>
        <p:txBody>
          <a:bodyPr wrap="none" lIns="91430" tIns="45715" rIns="91430" bIns="45715" rtlCol="0">
            <a:spAutoFit/>
          </a:bodyPr>
          <a:lstStyle/>
          <a:p>
            <a:r>
              <a:rPr lang="en-US" sz="3200" dirty="0">
                <a:latin typeface="cmmi10"/>
              </a:rPr>
              <a:t>!</a:t>
            </a:r>
            <a:r>
              <a:rPr lang="en-US" sz="3200" baseline="-25000" dirty="0">
                <a:latin typeface="cmmi10"/>
              </a:rPr>
              <a:t>3</a:t>
            </a:r>
            <a:endParaRPr lang="en-US" sz="3200" baseline="-25000" dirty="0"/>
          </a:p>
        </p:txBody>
      </p:sp>
      <p:sp>
        <p:nvSpPr>
          <p:cNvPr id="11" name="Oval 10"/>
          <p:cNvSpPr/>
          <p:nvPr/>
        </p:nvSpPr>
        <p:spPr bwMode="auto">
          <a:xfrm>
            <a:off x="1223117" y="1497606"/>
            <a:ext cx="2101128" cy="1285875"/>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2" name="Oval 11"/>
          <p:cNvSpPr/>
          <p:nvPr/>
        </p:nvSpPr>
        <p:spPr bwMode="auto">
          <a:xfrm>
            <a:off x="1823153" y="5383807"/>
            <a:ext cx="857250" cy="822180"/>
          </a:xfrm>
          <a:prstGeom prst="ellipse">
            <a:avLst/>
          </a:prstGeom>
          <a:noFill/>
          <a:ln w="25400" cap="flat" cmpd="sng" algn="ctr">
            <a:solidFill>
              <a:srgbClr val="0000FF"/>
            </a:solidFill>
            <a:prstDash val="solid"/>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cxnSp>
        <p:nvCxnSpPr>
          <p:cNvPr id="14" name="Straight Arrow Connector 13"/>
          <p:cNvCxnSpPr>
            <a:endCxn id="15" idx="0"/>
          </p:cNvCxnSpPr>
          <p:nvPr/>
        </p:nvCxnSpPr>
        <p:spPr bwMode="auto">
          <a:xfrm flipH="1">
            <a:off x="2258923" y="2326283"/>
            <a:ext cx="450057" cy="2943226"/>
          </a:xfrm>
          <a:prstGeom prst="straightConnector1">
            <a:avLst/>
          </a:prstGeom>
          <a:noFill/>
          <a:ln w="38100" cap="flat" cmpd="sng" algn="ctr">
            <a:solidFill>
              <a:srgbClr val="00B050"/>
            </a:solidFill>
            <a:prstDash val="dash"/>
            <a:round/>
            <a:headEnd type="none" w="med" len="med"/>
            <a:tailEnd type="triangle" w="lg" len="lg"/>
          </a:ln>
          <a:effectLst/>
        </p:spPr>
      </p:cxnSp>
      <p:sp>
        <p:nvSpPr>
          <p:cNvPr id="15" name="Oval 14"/>
          <p:cNvSpPr/>
          <p:nvPr/>
        </p:nvSpPr>
        <p:spPr bwMode="auto">
          <a:xfrm>
            <a:off x="1723142" y="5269509"/>
            <a:ext cx="1071563" cy="1028700"/>
          </a:xfrm>
          <a:prstGeom prst="ellipse">
            <a:avLst/>
          </a:prstGeom>
          <a:noFill/>
          <a:ln w="38100" cap="flat" cmpd="sng" algn="ctr">
            <a:solidFill>
              <a:srgbClr val="00B050"/>
            </a:solid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6" name="Oval 15"/>
          <p:cNvSpPr/>
          <p:nvPr/>
        </p:nvSpPr>
        <p:spPr bwMode="auto">
          <a:xfrm>
            <a:off x="1323126" y="1754780"/>
            <a:ext cx="814388" cy="757238"/>
          </a:xfrm>
          <a:prstGeom prst="ellipse">
            <a:avLst/>
          </a:prstGeom>
          <a:noFill/>
          <a:ln w="38100" cap="flat" cmpd="sng" algn="ctr">
            <a:solidFill>
              <a:srgbClr val="00B050"/>
            </a:solidFill>
            <a:prstDash val="dash"/>
            <a:round/>
            <a:headEnd type="none" w="med" len="med"/>
            <a:tailEnd type="triangle" w="lg" len="lg"/>
          </a:ln>
          <a:effectLst/>
        </p:spPr>
        <p:txBody>
          <a:bodyPr vert="horz" wrap="square" lIns="91430" tIns="45715" rIns="91430" bIns="45715" numCol="1" rtlCol="0" anchor="t" anchorCtr="0" compatLnSpc="1">
            <a:prstTxWarp prst="textNoShape">
              <a:avLst/>
            </a:prstTxWarp>
          </a:bodyPr>
          <a:lstStyle/>
          <a:p>
            <a:pPr defTabSz="914297"/>
            <a:endParaRPr lang="en-US">
              <a:latin typeface="Arial" charset="0"/>
              <a:cs typeface="Arial" charset="0"/>
            </a:endParaRPr>
          </a:p>
        </p:txBody>
      </p:sp>
      <p:sp>
        <p:nvSpPr>
          <p:cNvPr id="17" name="TextBox 16"/>
          <p:cNvSpPr txBox="1"/>
          <p:nvPr/>
        </p:nvSpPr>
        <p:spPr>
          <a:xfrm>
            <a:off x="4288865" y="1429200"/>
            <a:ext cx="1415752" cy="523210"/>
          </a:xfrm>
          <a:prstGeom prst="rect">
            <a:avLst/>
          </a:prstGeom>
          <a:noFill/>
        </p:spPr>
        <p:txBody>
          <a:bodyPr wrap="none" lIns="91430" tIns="45715" rIns="91430" bIns="45715" rtlCol="0">
            <a:spAutoFit/>
          </a:bodyPr>
          <a:lstStyle/>
          <a:p>
            <a:r>
              <a:rPr lang="en-US" sz="2800" dirty="0"/>
              <a:t>E = {</a:t>
            </a:r>
            <a:r>
              <a:rPr lang="en-US" sz="2800" dirty="0">
                <a:latin typeface="cmmi10"/>
              </a:rPr>
              <a:t>!</a:t>
            </a:r>
            <a:r>
              <a:rPr lang="en-US" sz="2800" baseline="-25000" dirty="0">
                <a:latin typeface="cmmi10"/>
              </a:rPr>
              <a:t>2</a:t>
            </a:r>
            <a:r>
              <a:rPr lang="en-US" sz="2800" dirty="0"/>
              <a:t>}</a:t>
            </a:r>
          </a:p>
        </p:txBody>
      </p:sp>
      <p:sp>
        <p:nvSpPr>
          <p:cNvPr id="18" name="TextBox 17"/>
          <p:cNvSpPr txBox="1"/>
          <p:nvPr/>
        </p:nvSpPr>
        <p:spPr>
          <a:xfrm>
            <a:off x="4299234" y="2195554"/>
            <a:ext cx="3945291" cy="3477865"/>
          </a:xfrm>
          <a:prstGeom prst="rect">
            <a:avLst/>
          </a:prstGeom>
          <a:noFill/>
        </p:spPr>
        <p:txBody>
          <a:bodyPr wrap="none" lIns="91430" tIns="45715" rIns="91430" bIns="45715" rtlCol="0">
            <a:spAutoFit/>
          </a:bodyPr>
          <a:lstStyle/>
          <a:p>
            <a:r>
              <a:rPr lang="en-US" sz="2800" dirty="0">
                <a:latin typeface="Arial"/>
              </a:rPr>
              <a:t>A</a:t>
            </a:r>
            <a:r>
              <a:rPr lang="en-US" sz="2800" baseline="-25000" dirty="0">
                <a:latin typeface="Arial"/>
              </a:rPr>
              <a:t>b</a:t>
            </a:r>
            <a:r>
              <a:rPr lang="en-US" sz="2800" dirty="0">
                <a:latin typeface="Arial"/>
              </a:rPr>
              <a:t>(E</a:t>
            </a:r>
            <a:r>
              <a:rPr lang="en-US" sz="2800" dirty="0"/>
              <a:t>)={</a:t>
            </a:r>
            <a:r>
              <a:rPr lang="en-US" sz="2800" dirty="0">
                <a:latin typeface="cmmi10"/>
              </a:rPr>
              <a:t>!</a:t>
            </a:r>
            <a:r>
              <a:rPr lang="en-US" sz="2800" baseline="-25000" dirty="0">
                <a:latin typeface="cmmi10"/>
              </a:rPr>
              <a:t>2</a:t>
            </a:r>
            <a:r>
              <a:rPr lang="en-US" sz="2800" dirty="0"/>
              <a:t>}</a:t>
            </a:r>
            <a:r>
              <a:rPr lang="en-US" sz="2800" dirty="0">
                <a:latin typeface="Arial"/>
              </a:rPr>
              <a:t> </a:t>
            </a:r>
          </a:p>
          <a:p>
            <a:r>
              <a:rPr lang="en-US" sz="2800" dirty="0" err="1">
                <a:latin typeface="Arial"/>
              </a:rPr>
              <a:t>U</a:t>
            </a:r>
            <a:r>
              <a:rPr lang="en-US" sz="2800" baseline="-25000" dirty="0" err="1">
                <a:latin typeface="Arial"/>
              </a:rPr>
              <a:t>b</a:t>
            </a:r>
            <a:r>
              <a:rPr lang="en-US" sz="2800" dirty="0"/>
              <a:t>(E) = {</a:t>
            </a:r>
            <a:r>
              <a:rPr lang="en-US" sz="2800" dirty="0">
                <a:latin typeface="cmmi10"/>
              </a:rPr>
              <a:t>!</a:t>
            </a:r>
            <a:r>
              <a:rPr lang="en-US" sz="2800" baseline="-25000" dirty="0">
                <a:latin typeface="cmmi10"/>
              </a:rPr>
              <a:t>3</a:t>
            </a:r>
            <a:r>
              <a:rPr lang="en-US" sz="2800" dirty="0"/>
              <a:t>}</a:t>
            </a:r>
          </a:p>
          <a:p>
            <a:r>
              <a:rPr lang="en-US" sz="2800" dirty="0">
                <a:latin typeface="cmsy10"/>
              </a:rPr>
              <a:t>:</a:t>
            </a:r>
            <a:r>
              <a:rPr lang="en-US" sz="2800" dirty="0" err="1">
                <a:latin typeface="Arial"/>
              </a:rPr>
              <a:t>K</a:t>
            </a:r>
            <a:r>
              <a:rPr lang="en-US" sz="2800" baseline="-25000" dirty="0" err="1">
                <a:latin typeface="Arial"/>
              </a:rPr>
              <a:t>a</a:t>
            </a:r>
            <a:r>
              <a:rPr lang="en-US" sz="2800" dirty="0" err="1">
                <a:latin typeface="Arial"/>
              </a:rPr>
              <a:t>U</a:t>
            </a:r>
            <a:r>
              <a:rPr lang="en-US" sz="2800" baseline="-25000" dirty="0" err="1">
                <a:latin typeface="Arial"/>
              </a:rPr>
              <a:t>b</a:t>
            </a:r>
            <a:r>
              <a:rPr lang="en-US" sz="2800" dirty="0">
                <a:latin typeface="Arial"/>
              </a:rPr>
              <a:t>(E</a:t>
            </a:r>
            <a:r>
              <a:rPr lang="en-US" sz="2800" dirty="0"/>
              <a:t>) = {</a:t>
            </a:r>
            <a:r>
              <a:rPr lang="en-US" sz="2800" dirty="0">
                <a:latin typeface="cmmi10"/>
              </a:rPr>
              <a:t>!</a:t>
            </a:r>
            <a:r>
              <a:rPr lang="en-US" sz="2800" baseline="-25000" dirty="0">
                <a:latin typeface="cmmi10"/>
              </a:rPr>
              <a:t>2</a:t>
            </a:r>
            <a:r>
              <a:rPr lang="en-US" sz="2800" dirty="0"/>
              <a:t>, </a:t>
            </a:r>
            <a:r>
              <a:rPr lang="en-US" sz="2800" dirty="0">
                <a:latin typeface="cmmi10"/>
              </a:rPr>
              <a:t>!</a:t>
            </a:r>
            <a:r>
              <a:rPr lang="en-US" sz="2800" baseline="-25000" dirty="0">
                <a:latin typeface="cmmi10"/>
              </a:rPr>
              <a:t>3</a:t>
            </a:r>
            <a:r>
              <a:rPr lang="en-US" sz="2800" dirty="0"/>
              <a:t>}</a:t>
            </a:r>
          </a:p>
          <a:p>
            <a:r>
              <a:rPr lang="en-US" sz="2800" dirty="0">
                <a:latin typeface="cmsy10"/>
              </a:rPr>
              <a:t>:</a:t>
            </a:r>
            <a:r>
              <a:rPr lang="en-US" sz="2800" dirty="0" err="1">
                <a:latin typeface="Arial"/>
              </a:rPr>
              <a:t>K</a:t>
            </a:r>
            <a:r>
              <a:rPr lang="en-US" sz="2800" baseline="-50000" dirty="0" err="1">
                <a:latin typeface="Arial"/>
              </a:rPr>
              <a:t>a</a:t>
            </a:r>
            <a:r>
              <a:rPr lang="en-US" sz="2800" dirty="0" err="1">
                <a:latin typeface="Arial"/>
              </a:rPr>
              <a:t>A</a:t>
            </a:r>
            <a:r>
              <a:rPr lang="en-US" sz="2800" baseline="-25000" dirty="0" err="1">
                <a:latin typeface="Arial"/>
              </a:rPr>
              <a:t>b</a:t>
            </a:r>
            <a:r>
              <a:rPr lang="en-US" sz="2800" dirty="0"/>
              <a:t>(E) = {</a:t>
            </a:r>
            <a:r>
              <a:rPr lang="en-US" sz="2800" dirty="0">
                <a:latin typeface="cmmi10"/>
              </a:rPr>
              <a:t>!</a:t>
            </a:r>
            <a:r>
              <a:rPr lang="en-US" sz="2800" baseline="-25000" dirty="0">
                <a:latin typeface="cmmi10"/>
              </a:rPr>
              <a:t>2</a:t>
            </a:r>
            <a:r>
              <a:rPr lang="en-US" sz="2800" dirty="0"/>
              <a:t>, </a:t>
            </a:r>
            <a:r>
              <a:rPr lang="en-US" sz="2800" dirty="0">
                <a:latin typeface="cmmi10"/>
              </a:rPr>
              <a:t>!</a:t>
            </a:r>
            <a:r>
              <a:rPr lang="en-US" sz="2800" baseline="-25000" dirty="0">
                <a:latin typeface="cmmi10"/>
              </a:rPr>
              <a:t>3</a:t>
            </a:r>
            <a:r>
              <a:rPr lang="en-US" sz="2800" dirty="0"/>
              <a:t>}</a:t>
            </a:r>
          </a:p>
          <a:p>
            <a:r>
              <a:rPr lang="en-US" sz="2800" dirty="0" err="1">
                <a:latin typeface="Arial"/>
              </a:rPr>
              <a:t>K</a:t>
            </a:r>
            <a:r>
              <a:rPr lang="en-US" sz="2800" baseline="-25000" dirty="0" err="1">
                <a:latin typeface="Arial"/>
              </a:rPr>
              <a:t>b</a:t>
            </a:r>
            <a:r>
              <a:rPr lang="en-US" sz="2800" dirty="0" err="1">
                <a:latin typeface="cmsy10"/>
              </a:rPr>
              <a:t>:</a:t>
            </a:r>
            <a:r>
              <a:rPr lang="en-US" sz="2800" dirty="0" err="1">
                <a:latin typeface="Arial"/>
              </a:rPr>
              <a:t>K</a:t>
            </a:r>
            <a:r>
              <a:rPr lang="en-US" sz="2800" baseline="-25000" dirty="0" err="1">
                <a:latin typeface="Arial"/>
              </a:rPr>
              <a:t>a</a:t>
            </a:r>
            <a:r>
              <a:rPr lang="en-US" sz="2800" dirty="0" err="1">
                <a:latin typeface="Arial"/>
              </a:rPr>
              <a:t>U</a:t>
            </a:r>
            <a:r>
              <a:rPr lang="en-US" sz="2800" baseline="-25000" dirty="0" err="1">
                <a:latin typeface="Arial"/>
              </a:rPr>
              <a:t>b</a:t>
            </a:r>
            <a:r>
              <a:rPr lang="en-US" sz="2800" dirty="0"/>
              <a:t>(E) = {</a:t>
            </a:r>
            <a:r>
              <a:rPr lang="en-US" sz="2800" dirty="0">
                <a:latin typeface="cmmi10"/>
              </a:rPr>
              <a:t>!</a:t>
            </a:r>
            <a:r>
              <a:rPr lang="en-US" sz="2800" baseline="-25000" dirty="0">
                <a:latin typeface="cmmi10"/>
              </a:rPr>
              <a:t>2</a:t>
            </a:r>
            <a:r>
              <a:rPr lang="en-US" sz="2800" dirty="0"/>
              <a:t>}</a:t>
            </a:r>
          </a:p>
          <a:p>
            <a:r>
              <a:rPr lang="en-US" sz="2800" dirty="0" err="1">
                <a:latin typeface="Arial"/>
              </a:rPr>
              <a:t>A</a:t>
            </a:r>
            <a:r>
              <a:rPr lang="en-US" sz="2800" baseline="-25000" dirty="0" err="1">
                <a:latin typeface="Arial"/>
              </a:rPr>
              <a:t>a</a:t>
            </a:r>
            <a:r>
              <a:rPr lang="en-US" sz="2800" dirty="0" err="1">
                <a:latin typeface="Arial"/>
              </a:rPr>
              <a:t>K</a:t>
            </a:r>
            <a:r>
              <a:rPr lang="en-US" sz="2800" baseline="-25000" dirty="0" err="1">
                <a:latin typeface="Arial"/>
              </a:rPr>
              <a:t>b</a:t>
            </a:r>
            <a:r>
              <a:rPr lang="en-US" sz="2800" dirty="0" err="1">
                <a:latin typeface="cmsy10"/>
              </a:rPr>
              <a:t>:</a:t>
            </a:r>
            <a:r>
              <a:rPr lang="en-US" sz="2800" dirty="0" err="1">
                <a:latin typeface="Arial"/>
              </a:rPr>
              <a:t>K</a:t>
            </a:r>
            <a:r>
              <a:rPr lang="en-US" sz="2800" baseline="-25000" dirty="0" err="1">
                <a:latin typeface="Arial"/>
              </a:rPr>
              <a:t>a</a:t>
            </a:r>
            <a:r>
              <a:rPr lang="en-US" sz="2800" dirty="0" err="1">
                <a:latin typeface="Arial"/>
              </a:rPr>
              <a:t>U</a:t>
            </a:r>
            <a:r>
              <a:rPr lang="en-US" sz="2800" baseline="-25000" dirty="0" err="1">
                <a:latin typeface="Arial"/>
              </a:rPr>
              <a:t>b</a:t>
            </a:r>
            <a:r>
              <a:rPr lang="en-US" sz="2800" dirty="0">
                <a:latin typeface="Arial"/>
              </a:rPr>
              <a:t>(E</a:t>
            </a:r>
            <a:r>
              <a:rPr lang="en-US" sz="2800" dirty="0"/>
              <a:t>) = {</a:t>
            </a:r>
            <a:r>
              <a:rPr lang="en-US" sz="2800" dirty="0">
                <a:latin typeface="cmmi10"/>
              </a:rPr>
              <a:t>!</a:t>
            </a:r>
            <a:r>
              <a:rPr lang="en-US" sz="2800" baseline="-25000" dirty="0">
                <a:latin typeface="cmmi10"/>
              </a:rPr>
              <a:t>2</a:t>
            </a:r>
            <a:r>
              <a:rPr lang="en-US" sz="2800" dirty="0"/>
              <a:t>, </a:t>
            </a:r>
            <a:r>
              <a:rPr lang="en-US" sz="2800" dirty="0">
                <a:latin typeface="cmmi10"/>
              </a:rPr>
              <a:t>!</a:t>
            </a:r>
            <a:r>
              <a:rPr lang="en-US" sz="2800" baseline="-25000" dirty="0">
                <a:latin typeface="cmmi10"/>
              </a:rPr>
              <a:t>3</a:t>
            </a:r>
            <a:r>
              <a:rPr lang="en-US" sz="2800" dirty="0"/>
              <a:t>}</a:t>
            </a:r>
          </a:p>
          <a:p>
            <a:r>
              <a:rPr lang="en-US" sz="2800" dirty="0"/>
              <a:t>…</a:t>
            </a:r>
          </a:p>
          <a:p>
            <a:endParaRPr lang="en-US" sz="2400" dirty="0"/>
          </a:p>
        </p:txBody>
      </p:sp>
      <p:sp>
        <p:nvSpPr>
          <p:cNvPr id="24" name="TextBox 23"/>
          <p:cNvSpPr txBox="1"/>
          <p:nvPr/>
        </p:nvSpPr>
        <p:spPr>
          <a:xfrm>
            <a:off x="180110" y="277096"/>
            <a:ext cx="1824518" cy="523210"/>
          </a:xfrm>
          <a:prstGeom prst="rect">
            <a:avLst/>
          </a:prstGeom>
          <a:noFill/>
        </p:spPr>
        <p:txBody>
          <a:bodyPr wrap="none" lIns="91430" tIns="45715" rIns="91430" bIns="45715" rtlCol="0">
            <a:spAutoFit/>
          </a:bodyPr>
          <a:lstStyle/>
          <a:p>
            <a:r>
              <a:rPr lang="en-US" sz="2800" dirty="0"/>
              <a:t>Illustration</a:t>
            </a:r>
          </a:p>
        </p:txBody>
      </p:sp>
    </p:spTree>
    <p:extLst>
      <p:ext uri="{BB962C8B-B14F-4D97-AF65-F5344CB8AC3E}">
        <p14:creationId xmlns:p14="http://schemas.microsoft.com/office/powerpoint/2010/main" val="21579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P spid="11" grpId="0" animBg="1"/>
      <p:bldP spid="12" grpId="0" animBg="1"/>
      <p:bldP spid="15" grpId="0" animBg="1"/>
      <p:bldP spid="16" grpId="0" animBg="1"/>
      <p:bldP spid="1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59367" y="179651"/>
            <a:ext cx="6875777" cy="12939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0058175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62748" y="179651"/>
            <a:ext cx="6869016" cy="297879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9437728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66124" y="179650"/>
            <a:ext cx="6862262" cy="651322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0879882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845359" y="692285"/>
            <a:ext cx="7319444" cy="48335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41832384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Logic of unawareness</a:t>
            </a:r>
            <a:endParaRPr lang="en-US" dirty="0">
              <a:solidFill>
                <a:srgbClr val="0000FF"/>
              </a:solidFill>
            </a:endParaRPr>
          </a:p>
        </p:txBody>
      </p:sp>
      <p:sp>
        <p:nvSpPr>
          <p:cNvPr id="3" name="Content Placeholder 2"/>
          <p:cNvSpPr>
            <a:spLocks noGrp="1"/>
          </p:cNvSpPr>
          <p:nvPr>
            <p:ph idx="1"/>
          </p:nvPr>
        </p:nvSpPr>
        <p:spPr/>
        <p:txBody>
          <a:bodyPr/>
          <a:lstStyle/>
          <a:p>
            <a:r>
              <a:rPr lang="en-US" sz="2400" dirty="0"/>
              <a:t>Syntax versus semantics: What’s the internal structure of states? What’s the interpretation of the lattice?</a:t>
            </a:r>
          </a:p>
          <a:p>
            <a:r>
              <a:rPr lang="en-US" sz="2400" dirty="0"/>
              <a:t>How comprehensive are unawareness structures? Can the model itself be subject to agents’ uncertainties? Can any minute detail of awareness, beliefs, mutual beliefs, etc. of all individuals be described in some state of the model?</a:t>
            </a:r>
          </a:p>
          <a:p>
            <a:r>
              <a:rPr lang="en-US" sz="2400" dirty="0"/>
              <a:t>Soundness: Is any theorem valid in all states?</a:t>
            </a:r>
          </a:p>
          <a:p>
            <a:r>
              <a:rPr lang="en-US" sz="2400" dirty="0"/>
              <a:t>Completeness: Is every formula that is valid in all states also provable? </a:t>
            </a:r>
          </a:p>
        </p:txBody>
      </p:sp>
    </p:spTree>
    <p:extLst>
      <p:ext uri="{BB962C8B-B14F-4D97-AF65-F5344CB8AC3E}">
        <p14:creationId xmlns:p14="http://schemas.microsoft.com/office/powerpoint/2010/main" val="108439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685296" y="667608"/>
            <a:ext cx="7766872" cy="25466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2787119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689114" y="667607"/>
            <a:ext cx="7759235" cy="390101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6462336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66471" y="681462"/>
            <a:ext cx="7206969" cy="358288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0742031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487251" y="681463"/>
            <a:ext cx="7996706" cy="488611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5475736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BCSCHIPPER@7VELZKTWCDWZY556" val="5650"/>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langle \mathcal{S}, \preceq \rangle$ nonempty complete lattice of nonempty disjoint spaces\\&#10;&#10;\noindent For $S, S' \in \mathcal{S}$, $S' \succeq S$ stands for ``$S'$ is more expressive than $S$''&#10;&#10;\end{document}&#10;"/>
  <p:tag name="FILENAME" val="TP_tmp"/>
  <p:tag name="FORMAT" val="emf"/>
  <p:tag name="RES" val="1200"/>
  <p:tag name="BLEND" val="0"/>
  <p:tag name="TRANSPARENT" val="0"/>
  <p:tag name="TBUG" val="0"/>
  <p:tag name="ALLOWFS" val="0"/>
  <p:tag name="ORIGWIDTH" val="277"/>
  <p:tag name="PICTUREFILESIZE" val="17148"/>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01.xml><?xml version="1.0" encoding="utf-8"?>
<p:tagLst xmlns:a="http://schemas.openxmlformats.org/drawingml/2006/main" xmlns:r="http://schemas.openxmlformats.org/officeDocument/2006/relationships" xmlns:p="http://schemas.openxmlformats.org/presentationml/2006/main">
  <p:tag name="HIDDENFONTSHAPE" val="true"/>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04.xml><?xml version="1.0" encoding="utf-8"?>
<p:tagLst xmlns:a="http://schemas.openxmlformats.org/drawingml/2006/main" xmlns:r="http://schemas.openxmlformats.org/officeDocument/2006/relationships" xmlns:p="http://schemas.openxmlformats.org/presentationml/2006/main">
  <p:tag name="HIDDENFONTSHAPE" val="true"/>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0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07.xml><?xml version="1.0" encoding="utf-8"?>
<p:tagLst xmlns:a="http://schemas.openxmlformats.org/drawingml/2006/main" xmlns:r="http://schemas.openxmlformats.org/officeDocument/2006/relationships" xmlns:p="http://schemas.openxmlformats.org/presentationml/2006/main">
  <p:tag name="HIDDENFONTSHAPE" val="true"/>
</p:tagLst>
</file>

<file path=ppt/tags/tag10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0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langle \mathcal{S}, \preceq \rangle$ nonempty complete lattice of nonempty disjoint spaces\\&#10;&#10;\noindent For $S, S' \in \mathcal{S}$, $S' \succeq S$ stands for ``$S'$ is more expressive than $S$''\\&#10;&#10;\noindent $\Omega := \bigcup_{S \in \mathcal{S}} S$&#10;&#10;&#10;\end{document}&#10;"/>
  <p:tag name="FILENAME" val="TP_tmp"/>
  <p:tag name="FORMAT" val="emf"/>
  <p:tag name="RES" val="1200"/>
  <p:tag name="BLEND" val="0"/>
  <p:tag name="TRANSPARENT" val="0"/>
  <p:tag name="TBUG" val="0"/>
  <p:tag name="ALLOWFS" val="0"/>
  <p:tag name="ORIGWIDTH" val="277"/>
  <p:tag name="PICTUREFILESIZE" val="19532"/>
</p:tagLst>
</file>

<file path=ppt/tags/tag110.xml><?xml version="1.0" encoding="utf-8"?>
<p:tagLst xmlns:a="http://schemas.openxmlformats.org/drawingml/2006/main" xmlns:r="http://schemas.openxmlformats.org/officeDocument/2006/relationships" xmlns:p="http://schemas.openxmlformats.org/presentationml/2006/main">
  <p:tag name="HIDDENFONTSHAPE" val="true"/>
</p:tagLst>
</file>

<file path=ppt/tags/tag1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13.xml><?xml version="1.0" encoding="utf-8"?>
<p:tagLst xmlns:a="http://schemas.openxmlformats.org/drawingml/2006/main" xmlns:r="http://schemas.openxmlformats.org/officeDocument/2006/relationships" xmlns:p="http://schemas.openxmlformats.org/presentationml/2006/main">
  <p:tag name="HIDDENFONTSHAPE" val="true"/>
</p:tagLst>
</file>

<file path=ppt/tags/tag1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16.xml><?xml version="1.0" encoding="utf-8"?>
<p:tagLst xmlns:a="http://schemas.openxmlformats.org/drawingml/2006/main" xmlns:r="http://schemas.openxmlformats.org/officeDocument/2006/relationships" xmlns:p="http://schemas.openxmlformats.org/presentationml/2006/main">
  <p:tag name="HIDDENFONTSHAPE" val="true"/>
</p:tagLst>
</file>

<file path=ppt/tags/tag1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19.xml><?xml version="1.0" encoding="utf-8"?>
<p:tagLst xmlns:a="http://schemas.openxmlformats.org/drawingml/2006/main" xmlns:r="http://schemas.openxmlformats.org/officeDocument/2006/relationships" xmlns:p="http://schemas.openxmlformats.org/presentationml/2006/main">
  <p:tag name="HIDDENFONTSHAPE" val="true"/>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langle \mathcal{S}, \preceq \rangle$ nonempty complete lattice of nonempty disjoint spaces\\&#10;&#10;\noindent For $S, S' \in \mathcal{S}$, $S' \succeq S$ stands for ``$S'$ is more expressive than $S$''\\&#10;&#10;\noindent $\Omega := \bigcup_{S \in \mathcal{S}} S$&#10;&#10;\bigskip&#10;&#10;\noindent For $S, S' \in \mathcal{S}$ with $S' \succeq S$, $r^{S'}_S: S' \longrightarrow S$ surjective projection.\\&#10;&#10;\noindent For any $S \in \mathcal{S}$, $r^S_S = id_S$.\\&#10;&#10;\noindent For any $S, S', S'' \in \mathcal{S}$, $S'' \succeq S' \succeq S$, $r^{S''}_S = r^{S'}_S \circ r^{S''}_{S'}$.&#10;&#10;&#10;&#10;\end{document}&#10;"/>
  <p:tag name="FILENAME" val="TP_tmp"/>
  <p:tag name="FORMAT" val="emf"/>
  <p:tag name="RES" val="1200"/>
  <p:tag name="BLEND" val="0"/>
  <p:tag name="TRANSPARENT" val="0"/>
  <p:tag name="TBUG" val="0"/>
  <p:tag name="ALLOWFS" val="0"/>
  <p:tag name="ORIGWIDTH" val="277"/>
  <p:tag name="PICTUREFILESIZE" val="54024"/>
</p:tagLst>
</file>

<file path=ppt/tags/tag1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22.xml><?xml version="1.0" encoding="utf-8"?>
<p:tagLst xmlns:a="http://schemas.openxmlformats.org/drawingml/2006/main" xmlns:r="http://schemas.openxmlformats.org/officeDocument/2006/relationships" xmlns:p="http://schemas.openxmlformats.org/presentationml/2006/main">
  <p:tag name="HIDDENFONTSHAPE" val="true"/>
</p:tagLst>
</file>

<file path=ppt/tags/tag1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A function $f: X \longrightarrow Y$ is surjective or onto if for \\ &#10;every $y \in Y$ there exists an $x \in X$ such that $f(x) = y$.&#10;&#10;&#10;\end{document}&#10;"/>
  <p:tag name="FILENAME" val="TP_tmp"/>
  <p:tag name="FORMAT" val="emf"/>
  <p:tag name="RES" val="1200"/>
  <p:tag name="BLEND" val="0"/>
  <p:tag name="TRANSPARENT" val="0"/>
  <p:tag name="TBUG" val="0"/>
  <p:tag name="ALLOWFS" val="0"/>
  <p:tag name="ORIGWIDTH" val="238"/>
  <p:tag name="PICTUREFILESIZE" val="16152"/>
</p:tagLst>
</file>

<file path=ppt/tags/tag1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langle \mathcal{S}, \preceq \rangle$ nonempty complete lattice of nonempty disjoint spaces\\&#10;&#10;\noindent For $S, S' \in \mathcal{S}$, $S' \succeq S$ stands for ``$S'$ is more expressive than $S$''\\&#10;&#10;\noindent $\Omega := \bigcup_{S \in \mathcal{S}} S$&#10;&#10;\bigskip&#10;&#10;\noindent For $S, S' \in \mathcal{S}$ with $S' \succeq S$, $r^{S'}_S: S' \longrightarrow S$ surjective projection.\\&#10;&#10;\noindent For any $S \in \mathcal{S}$, $r^S_S = id_S$.\\&#10;&#10;\noindent For any $S, S', S'' \in \mathcal{S}$, $S'' \succeq S' \succeq S$, $r^{S''}_S = r^{S'}_S \circ r^{S''}_{S'}$.&#10;&#10;&#10;&#10;\end{document}&#10;"/>
  <p:tag name="FILENAME" val="TP_tmp"/>
  <p:tag name="FORMAT" val="emf"/>
  <p:tag name="RES" val="1200"/>
  <p:tag name="BLEND" val="0"/>
  <p:tag name="TRANSPARENT" val="0"/>
  <p:tag name="TBUG" val="0"/>
  <p:tag name="ALLOWFS" val="0"/>
  <p:tag name="ORIGWIDTH" val="277"/>
  <p:tag name="PICTUREFILESIZE" val="54024"/>
</p:tagLst>
</file>

<file path=ppt/tags/tag1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langle \mathcal{S}, \preceq \rangle$ nonempty complete lattice of nonempty disjoint spaces\\&#10;&#10;\noindent For $S, S' \in \mathcal{S}$, $S' \succeq S$ stands for ``$S'$ is more expressive than $S$''\\&#10;&#10;\noindent $\Omega := \bigcup_{S \in \mathcal{S}} S$&#10;&#10;\bigskip&#10;&#10;\noindent For $S, S' \in \mathcal{S}$ with $S' \succeq S$, $r^{S'}_S: S' \longrightarrow S$ surjective projection.\\&#10;&#10;\noindent For any $S \in \mathcal{S}$, $r^S_S = id_S$.\\&#10;&#10;\noindent For any $S, S', S'' \in \mathcal{S}$, $S'' \succeq S' \succeq S$, $r^{S''}_S = r^{S'}_S \circ r^{S''}_{S'}$.&#10;&#10;\bigskip&#10;&#10;\noindent For $\omega \in S'$, $\omega_S = r^{S'}_S(\omega)$. For $D \subset S'$, $D_S = \{\omega_S: \omega \in D\}$. &#10;&#10;&#10;&#10;\end{document}&#10;"/>
  <p:tag name="FILENAME" val="TP_tmp"/>
  <p:tag name="FORMAT" val="emf"/>
  <p:tag name="RES" val="1200"/>
  <p:tag name="BLEND" val="0"/>
  <p:tag name="TRANSPARENT" val="0"/>
  <p:tag name="TBUG" val="0"/>
  <p:tag name="ALLOWFS" val="0"/>
  <p:tag name="ORIGWIDTH" val="277"/>
  <p:tag name="PICTUREFILESIZE" val="70696"/>
</p:tagLst>
</file>

<file path=ppt/tags/tag1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D \subseteq S$, $D^{\uparrow} := \bigcup_{S' \in \mathcal{S}: S' \succeq S} \left(r^{S'}_S\right)^{-1}(D)$.&#10;&#10;\bigskip&#10;&#10;\noindent $E \subseteq \Omega$ is an \emph{event} if $E = D^{\uparrow}$ for some \emph{base} $D \subseteq S$ \\ &#10;in some \emph{base space} $S \in \mathcal{S}$. ($S(E)$)&#10;&#10;&#10;&#10;&#10;&#10;\end{document}&#10;"/>
  <p:tag name="FILENAME" val="TP_tmp"/>
  <p:tag name="FORMAT" val="emf"/>
  <p:tag name="RES" val="1200"/>
  <p:tag name="BLEND" val="0"/>
  <p:tag name="TRANSPARENT" val="0"/>
  <p:tag name="TBUG" val="0"/>
  <p:tag name="ALLOWFS" val="0"/>
  <p:tag name="ORIGWIDTH" val="222"/>
  <p:tag name="PICTUREFILESIZE" val="29520"/>
</p:tagLst>
</file>

<file path=ppt/tags/tag1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1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1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2"/>
  <p:tag name="PICTUREFILESIZE" val="1276"/>
</p:tagLst>
</file>

<file path=ppt/tags/tag1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5"/>
  <p:tag name="PICTUREFILESIZE" val="137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D \subseteq S$, $D^{\uparrow} := \bigcup_{S' \in \mathcal{S}: S' \succeq S} \left(r^{S'}_S\right)^{-1}(D)$.&#10;&#10;\bigskip&#10;&#10;\noindent $E \subseteq \Omega$ is an \emph{event} if $E = D^{\uparrow}$ for some \emph{base} $D \subseteq S$ \\ &#10;in some \emph{base space} $S \in \mathcal{S}$. ($S(E)$)&#10;&#10;\bigskip&#10;&#10;\noindent We write $\emptyset^S$ for the vacuous event with base space $S$.&#10;&#10;\bigskip&#10;&#10;\noindent Not every subset of $\Omega$ is an event. &#10;&#10;&#10;&#10;&#10;\end{document}&#10;"/>
  <p:tag name="FILENAME" val="TP_tmp"/>
  <p:tag name="FORMAT" val="emf"/>
  <p:tag name="RES" val="1200"/>
  <p:tag name="BLEND" val="0"/>
  <p:tag name="TRANSPARENT" val="0"/>
  <p:tag name="TBUG" val="0"/>
  <p:tag name="ALLOWFS" val="0"/>
  <p:tag name="ORIGWIDTH" val="236"/>
  <p:tag name="PICTUREFILESIZE" val="38164"/>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D \subseteq S$, $D^{\uparrow} := \bigcup_{S' \in \mathcal{S}: S' \succeq S} \left(r^{S'}_S\right)^{-1}(D)$.&#10;&#10;\bigskip&#10;&#10;\noindent $E \subseteq \Omega$ is an \emph{event} if $E = D^{\uparrow}$ for some \emph{base} $D \subseteq S$ \\ &#10;in some \emph{base space} $S \in \mathcal{S}$. ($S(E)$)&#10;&#10;\bigskip&#10;&#10;\noindent We write $\emptyset^S$ for the vacuous event with base space $S$.&#10;&#10;\bigskip&#10;&#10;\noindent Not every subset of $\Omega$ is an event. &#10;&#10;\bigskip&#10;&#10;\noindent Negation: For $D^{\uparrow}$ an event, \\ $\neg D^{\uparrow} :=  &#10;\bigcup_{S' \in \mathcal{S}: S' \succeq S} \left(r^{S'}_S\right)^{-1}(S \setminus D)$.&#10;&#10;&#10;&#10;&#10;&#10;\end{document}&#10;"/>
  <p:tag name="FILENAME" val="TP_tmp"/>
  <p:tag name="FORMAT" val="emf"/>
  <p:tag name="RES" val="1200"/>
  <p:tag name="BLEND" val="0"/>
  <p:tag name="TRANSPARENT" val="0"/>
  <p:tag name="TBUG" val="0"/>
  <p:tag name="ALLOWFS" val="0"/>
  <p:tag name="ORIGWIDTH" val="236"/>
  <p:tag name="PICTUREFILESIZE" val="5477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D \subseteq S$, $D^{\uparrow} := \bigcup_{S' \in \mathcal{S}: S' \succeq S} \left(r^{S'}_S\right)^{-1}(D)$.&#10;&#10;\bigskip&#10;&#10;\noindent $E \subseteq \Omega$ is an \emph{event} if $E = D^{\uparrow}$ for some \emph{base} $D \subseteq S$ \\ &#10;in some \emph{base space} $S \in \mathcal{S}$. ($S(E)$)&#10;&#10;\bigskip&#10;&#10;\noindent We write $\emptyset^S$ for the vacuous event with base space $S$.&#10;&#10;\bigskip&#10;&#10;\noindent Not every subset of $\Omega$ is an event. &#10;&#10;\bigskip&#10;&#10;\noindent Negation: For $D^{\uparrow}$ an event, \\ $\neg D^{\uparrow} :=  &#10;\bigcup_{S' \in \mathcal{S}: S' \succeq S} \left(r^{S'}_S\right)^{-1}(S \setminus D)$.&#10;&#10;&#10;&#10;&#10;&#10;\end{document}&#10;"/>
  <p:tag name="FILENAME" val="TP_tmp"/>
  <p:tag name="FORMAT" val="emf"/>
  <p:tag name="RES" val="1200"/>
  <p:tag name="BLEND" val="0"/>
  <p:tag name="TRANSPARENT" val="0"/>
  <p:tag name="TBUG" val="0"/>
  <p:tag name="ALLOWFS" val="0"/>
  <p:tag name="ORIGWIDTH" val="236"/>
  <p:tag name="PICTUREFILESIZE" val="54776"/>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D \subseteq S$, $D^{\uparrow} := \bigcup_{S' \in \mathcal{S}: S' \succeq S} \left(r^{S'}_S\right)^{-1}(D)$.&#10;&#10;\bigskip&#10;&#10;\noindent $E \subseteq \Omega$ is an \emph{event} if $E = D^{\uparrow}$ for some \emph{base} $D \subseteq S$ \\ &#10;in some \emph{base space} $S \in \mathcal{S}$. ($S(E)$)&#10;&#10;\bigskip&#10;&#10;\noindent We write $\emptyset^S$ for the vacuous event with base space $S$.&#10;&#10;\bigskip&#10;&#10;\noindent Not every subset of $\Omega$ is an event. &#10;&#10;\bigskip&#10;&#10;\noindent Negation: For $D^{\uparrow}$ an event, \\ $\neg D^{\uparrow} :=  &#10;\bigcup_{S' \in \mathcal{S}: S' \succeq S} \left(r^{S'}_S\right)^{-1}(S \setminus D)$.&#10;&#10;\bigskip&#10;&#10;\noindent Typcially $\neg E \subsetneqq  \Omega \setminus E$. &#10;&#10;&#10;&#10;&#10;&#10;\end{document}&#10;"/>
  <p:tag name="FILENAME" val="TP_tmp"/>
  <p:tag name="FORMAT" val="emf"/>
  <p:tag name="RES" val="1200"/>
  <p:tag name="BLEND" val="0"/>
  <p:tag name="TRANSPARENT" val="0"/>
  <p:tag name="TBUG" val="0"/>
  <p:tag name="ALLOWFS" val="0"/>
  <p:tag name="ORIGWIDTH" val="236"/>
  <p:tag name="PICTUREFILESIZE" val="59140"/>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E_j\}$ collection of events&#10;&#10;\bigskip&#10;&#10;\noindent Conjunction: $\bigwedge_j E_j := \bigcap_j E_j$&#10;&#10;\bigskip&#10;&#10;&#10;\end{document}&#10;"/>
  <p:tag name="FILENAME" val="TP_tmp"/>
  <p:tag name="FORMAT" val="emf"/>
  <p:tag name="RES" val="1200"/>
  <p:tag name="BLEND" val="0"/>
  <p:tag name="TRANSPARENT" val="0"/>
  <p:tag name="TBUG" val="0"/>
  <p:tag name="ALLOWFS" val="0"/>
  <p:tag name="ORIGWIDTH" val="129"/>
  <p:tag name="PICTUREFILESIZE" val="10156"/>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E_j\}$ collection of events&#10;&#10;\bigskip&#10;&#10;\noindent Conjunction: $\bigwedge_j E_j := \bigcap_j E_j$&#10;&#10;\bigskip&#10;&#10;\noindent Disjunction: $\bigvee_j E_j := \neg \left( \bigwedge_j \neg E_j \right)$&#10;&#10;\bigskip&#10;&#10;\noindent Typically $\bigvee_j E_j \subsetneqq \bigcup_j E_j$&#10;&#10;&#10;\end{document}&#10;"/>
  <p:tag name="FILENAME" val="TP_tmp"/>
  <p:tag name="FORMAT" val="emf"/>
  <p:tag name="RES" val="1200"/>
  <p:tag name="BLEND" val="0"/>
  <p:tag name="TRANSPARENT" val="0"/>
  <p:tag name="TBUG" val="0"/>
  <p:tag name="ALLOWFS" val="0"/>
  <p:tag name="ORIGWIDTH" val="152"/>
  <p:tag name="PICTUREFILESIZE" val="23672"/>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E_j\}$ collection of events&#10;&#10;\bigskip&#10;&#10;\noindent Conjunction: $\bigwedge_j E_j := \bigcap_j E_j$&#10;&#10;\bigskip&#10;&#10;\noindent Disjunction: $\bigvee_j E_j := \neg \left( \bigwedge_j \neg E_j \right)$&#10;&#10;\bigskip&#10;&#10;\noindent Typically $\bigvee_j E_j \subsetneqq \bigcup_j E_j$&#10;&#10;\bigskip&#10;&#10;\noindent $E \subseteq F$ if and olny if $E \subseteq F$ and $S(E) \succeq S(F)$.&#10;&#10;\bigskip&#10;&#10;\noindent Set of all events is not necessarily an algebra \\ (many vacuous events).  &#10;&#10;\end{document}&#10;"/>
  <p:tag name="FILENAME" val="TP_tmp"/>
  <p:tag name="FORMAT" val="emf"/>
  <p:tag name="RES" val="1200"/>
  <p:tag name="BLEND" val="0"/>
  <p:tag name="TRANSPARENT" val="0"/>
  <p:tag name="TBUG" val="0"/>
  <p:tag name="ALLOWFS" val="0"/>
  <p:tag name="ORIGWIDTH" val="205"/>
  <p:tag name="PICTUREFILESIZE" val="39084"/>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each $i \in I$, there is a possibility correspondence $\Pi_i: \Omega \longrightarrow 2^{\Omega} \setminus \{\emptyset\}$ \\ &#10;satisfying the following properties:&#10;\begin{itemize}&#10;&#10;\item[0.] Confinedment: If $\omega \in S$ then $\Pi_{i} (\omega) \subseteq S'$ for some $S' \preceq S$.&#10;&#10;\end{itemize}&#10;&#10;\end{document}&#10;"/>
  <p:tag name="FILENAME" val="TP_tmp"/>
  <p:tag name="FORMAT" val="emf"/>
  <p:tag name="RES" val="1200"/>
  <p:tag name="BLEND" val="0"/>
  <p:tag name="TRANSPARENT" val="0"/>
  <p:tag name="TBUG" val="0"/>
  <p:tag name="ALLOWFS" val="0"/>
  <p:tag name="ORIGWIDTH" val="313"/>
  <p:tag name="PICTUREFILESIZE" val="24664"/>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each $i \in I$, there is a possibility correspondence $\Pi_i: \Omega \longrightarrow 2^{\Omega} \setminus \{\emptyset\}$ \\ &#10;satisfying the following properties:&#10;\begin{itemize}&#10;&#10;\item[0.] Confinedment: If $\omega \in S$ then $\Pi_{i} (\omega) \subseteq S'$ for some $S' \preceq S$.&#10;&#10;\item[1.] Generalized Reflexivity: $\omega \in \Pi_{i}^{\uparrow}(\omega)$ for every $\omega \in \Omega$.&#10;&#10;\item[2.] Stationarity: $\omega' \in \Pi_{i}(\omega)$ implies $\Pi_{i}(\omega') = \Pi_{i}(\omega)$.&#10;&#10;\item[3.] Projections Preserve Awareness: If $\omega \in S'$, $\omega \in \Pi_{i}(\omega)$ and &#10;$S \preceq S'$ \\ then $\omega_{S} \in \Pi_{i}(\omega_S)$.&#10;&#10;\item[4.] Projections Preserve Ignorance: If $\omega \in S'$ and $S \preceq S'$ \\ then &#10;$\Pi_{i}^{\uparrow }(\omega) \subseteq \Pi_{i}^{\uparrow }(\omega_{S})$.&#10;&#10;\item[5.] Projections Preserve Knowledge: If $S \preceq S' \preceq S''$, $\omega \in S''$ \\ and &#10;$\Pi_{i}(\omega) \subseteq S'$ then $\left(\Pi_{i}(\omega)\right)_{S} = \Pi_{i}(\omega_{S})$.&#10;&#10;\end{itemize}&#10;&#10;\end{document}&#10;"/>
  <p:tag name="FILENAME" val="TP_tmp"/>
  <p:tag name="FORMAT" val="emf"/>
  <p:tag name="RES" val="1200"/>
  <p:tag name="BLEND" val="0"/>
  <p:tag name="TRANSPARENT" val="0"/>
  <p:tag name="TBUG" val="0"/>
  <p:tag name="ALLOWFS" val="0"/>
  <p:tag name="ORIGWIDTH" val="313"/>
  <p:tag name="PICTUREFILESIZE" val="96924"/>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left(r^S_{S'}\right)^{-1}\left(\Pi_i(\omega)\right)$$&#10;&#10;\end{document}&#10;"/>
  <p:tag name="FILENAME" val="TP_tmp"/>
  <p:tag name="FORMAT" val="emf"/>
  <p:tag name="RES" val="1200"/>
  <p:tag name="BLEND" val="0"/>
  <p:tag name="TRANSPARENT" val="0"/>
  <p:tag name="TBUG" val="0"/>
  <p:tag name="ALLOWFS" val="0"/>
  <p:tag name="ORIGWIDTH" val="68"/>
  <p:tag name="PICTUREFILESIZE" val="6564"/>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left(r^S_{S'}\right)^{-1}\left(\Pi_i(\omega)\right)$$&#10;&#10;\end{document}&#10;"/>
  <p:tag name="FILENAME" val="TP_tmp"/>
  <p:tag name="FORMAT" val="emf"/>
  <p:tag name="RES" val="1200"/>
  <p:tag name="BLEND" val="0"/>
  <p:tag name="TRANSPARENT" val="0"/>
  <p:tag name="TBUG" val="0"/>
  <p:tag name="ALLOWFS" val="0"/>
  <p:tag name="ORIGWIDTH" val="68"/>
  <p:tag name="PICTUREFILESIZE" val="6564"/>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left(r^S_{S'}\right)^{-1}\left(\Pi_i(\omega)\right)$$&#10;&#10;\end{document}&#10;"/>
  <p:tag name="FILENAME" val="TP_tmp"/>
  <p:tag name="FORMAT" val="emf"/>
  <p:tag name="RES" val="1200"/>
  <p:tag name="BLEND" val="0"/>
  <p:tag name="TRANSPARENT" val="0"/>
  <p:tag name="TBUG" val="0"/>
  <p:tag name="ALLOWFS" val="0"/>
  <p:tag name="ORIGWIDTH" val="68"/>
  <p:tag name="PICTUREFILESIZE" val="6564"/>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each $i \in I$, there is a possibility correspondence $\Pi_i: \Omega \longrightarrow 2^{\Omega} \setminus \{\emptyset\}$ \\ &#10;satisfying the following properties:&#10;\begin{itemize}&#10;&#10;\item[0.] Confinedment: If $\omega \in S$ then $\Pi_{i} (\omega) \subseteq S'$ for some $S' \preceq S$.&#10;&#10;\item[1.] Generalized Reflexivity: $\omega \in \Pi_{i}^{\uparrow}(\omega)$ for every $\omega \in \Omega$.&#10;&#10;\item[2.] Stationarity: $\omega' \in \Pi_{i}(\omega)$ implies $\Pi_{i}(\omega') = \Pi_{i}(\omega)$.&#10;&#10;\end{itemize}&#10;&#10;\end{document}&#10;"/>
  <p:tag name="FILENAME" val="TP_tmp"/>
  <p:tag name="FORMAT" val="emf"/>
  <p:tag name="RES" val="1200"/>
  <p:tag name="BLEND" val="0"/>
  <p:tag name="TRANSPARENT" val="0"/>
  <p:tag name="TBUG" val="0"/>
  <p:tag name="ALLOWFS" val="0"/>
  <p:tag name="ORIGWIDTH" val="313"/>
  <p:tag name="PICTUREFILESIZE" val="4432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Possibility correspondence: &#10;&#10;$$\Pi_i: S \longrightarrow 2^S \setminus \{\emptyset\}$$&#10;&#10;\bigskip&#10;&#10;\noindent Knowledge operator defined on events $E \in 2^S$:&#10;&#10;$$K_i(E) := \{\omega \in S : \Pi_i(\omega) \subseteq E\}$$&#10;&#10;\bigskip&#10;&#10;\noindent Satisfies Necessitation by definition.&#10;&#10;\end{document}&#10;"/>
  <p:tag name="FILENAME" val="TP_tmp"/>
  <p:tag name="FORMAT" val="emf"/>
  <p:tag name="RES" val="1200"/>
  <p:tag name="BLEND" val="0"/>
  <p:tag name="TRANSPARENT" val="0"/>
  <p:tag name="TBUG" val="0"/>
  <p:tag name="ALLOWFS" val="0"/>
  <p:tag name="ORIGWIDTH" val="240"/>
  <p:tag name="PICTUREFILESIZE" val="25396"/>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each $i \in I$, there is a possibility correspondence $\Pi_i: \Omega \longrightarrow 2^{\Omega} \setminus \{\emptyset\}$ \\ &#10;satisfying the following properties:&#10;\begin{itemize}&#10;&#10;\item[0.] Confinedment: If $\omega \in S$ then $\Pi_{i} (\omega) \subseteq S'$ for some $S' \preceq S$.&#10;&#10;\item[1.] Generalized Reflexivity: $\omega \in \Pi_{i}^{\uparrow}(\omega)$ for every $\omega \in \Omega$.&#10;&#10;\item[2.] Stationarity: $\omega' \in \Pi_{i}(\omega)$ implies $\Pi_{i}(\omega') = \Pi_{i}(\omega)$.&#10;&#10;\item[3.] Projections Preserve Awareness: If $\omega \in S'$, $\omega \in \Pi_{i}(\omega)$ and &#10;$S \preceq S'$ \\ then $\omega_{S} \in \Pi_{i}(\omega_S)$.&#10;&#10;\end{itemize}&#10;&#10;\end{document}&#10;"/>
  <p:tag name="FILENAME" val="TP_tmp"/>
  <p:tag name="FORMAT" val="emf"/>
  <p:tag name="RES" val="1200"/>
  <p:tag name="BLEND" val="0"/>
  <p:tag name="TRANSPARENT" val="0"/>
  <p:tag name="TBUG" val="0"/>
  <p:tag name="ALLOWFS" val="0"/>
  <p:tag name="ORIGWIDTH" val="313"/>
  <p:tag name="PICTUREFILESIZE" val="61168"/>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each $i \in I$, there is a possibility correspondence $\Pi_i: \Omega \longrightarrow 2^{\Omega} \setminus \{\emptyset\}$ \\ &#10;satisfying the following properties:&#10;\begin{itemize}&#10;&#10;\item[0.] Confinedment: If $\omega \in S$ then $\Pi_{i} (\omega) \subseteq S'$ for some $S' \preceq S$.&#10;&#10;\item[1.] Generalized Reflexivity: $\omega \in \Pi_{i}^{\uparrow}(\omega)$ for every $\omega \in \Omega$.&#10;&#10;\item[2.] Stationarity: $\omega' \in \Pi_{i}(\omega)$ implies $\Pi_{i}(\omega') = \Pi_{i}(\omega)$.&#10;&#10;\item[3.] Projections Preserve Awareness: If $\omega \in S'$, $\omega \in \Pi_{i}(\omega)$ and &#10;$S \preceq S'$ \\ then $\omega_{S} \in \Pi_{i}(\omega_S)$.&#10;&#10;\item[4.] Projections Preserve Ignorance: If $\omega \in S'$ and $S \preceq S'$ \\ then &#10;$\Pi_{i}^{\uparrow }(\omega) \subseteq \Pi_{i}^{\uparrow }(\omega_{S})$.&#10;&#10;\end{itemize}&#10;&#10;\end{document}&#10;"/>
  <p:tag name="FILENAME" val="TP_tmp"/>
  <p:tag name="FORMAT" val="emf"/>
  <p:tag name="RES" val="1200"/>
  <p:tag name="BLEND" val="0"/>
  <p:tag name="TRANSPARENT" val="0"/>
  <p:tag name="TBUG" val="0"/>
  <p:tag name="ALLOWFS" val="0"/>
  <p:tag name="ORIGWIDTH" val="313"/>
  <p:tag name="PICTUREFILESIZE" val="76508"/>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each $i \in I$, there is a possibility correspondence $\Pi_i: \Omega \longrightarrow 2^{\Omega} \setminus \{\emptyset\}$ \\ &#10;satisfying the following properties:&#10;\begin{itemize}&#10;&#10;\item[0.] Confinedment: If $\omega \in S$ then $\Pi_{i} (\omega) \subseteq S'$ for some $S' \preceq S$.&#10;&#10;\item[1.] Generalized Reflexivity: $\omega \in \Pi_{i}^{\uparrow}(\omega)$ for every $\omega \in \Omega$.&#10;&#10;\item[2.] Stationarity: $\omega' \in \Pi_{i}(\omega)$ implies $\Pi_{i}(\omega') = \Pi_{i}(\omega)$.&#10;&#10;\item[3.] Projections Preserve Awareness: If $\omega \in S'$, $\omega \in \Pi_{i}(\omega)$ and &#10;$S \preceq S'$ \\ then $\omega_{S} \in \Pi_{i}(\omega_S)$.&#10;&#10;\item[4.] Projections Preserve Ignorance: If $\omega \in S'$ and $S \preceq S'$ \\ then &#10;$\Pi_{i}^{\uparrow }(\omega) \subseteq \Pi_{i}^{\uparrow }(\omega_{S})$.&#10;&#10;\item[5.] Projections Preserve Knowledge: If $S \preceq S' \preceq S''$, $\omega \in S''$ \\ and &#10;$\Pi_{i}(\omega) \subseteq S'$ then $\left(\Pi_{i}(\omega)\right)_{S} = \Pi_{i}(\omega_{S})$.&#10;&#10;\end{itemize}&#10;&#10;\end{document}&#10;"/>
  <p:tag name="FILENAME" val="TP_tmp"/>
  <p:tag name="FORMAT" val="emf"/>
  <p:tag name="RES" val="1200"/>
  <p:tag name="BLEND" val="0"/>
  <p:tag name="TRANSPARENT" val="0"/>
  <p:tag name="TBUG" val="0"/>
  <p:tag name="ALLOWFS" val="0"/>
  <p:tag name="ORIGWIDTH" val="313"/>
  <p:tag name="PICTUREFILESIZE" val="96924"/>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For each $i \in I$, there is a possibility correspondence $\Pi_i: \Omega \longrightarrow 2^{\Omega} \setminus \{\emptyset\}$ \\ &#10;satisfying the following properties:&#10;\begin{itemize}&#10;&#10;\item[0.] Confinedment: If $\omega \in S$ then $\Pi_{i} (\omega) \subseteq S'$ for some $S' \preceq S$.&#10;&#10;\item[1.] Generalized Reflexivity: $\omega \in \Pi_{i}^{\uparrow}(\omega)$ for every $\omega \in \Omega$.&#10;&#10;\item[2.] Stationarity: $\omega' \in \Pi_{i}(\omega)$ implies $\Pi_{i}(\omega') = \Pi_{i}(\omega)$.&#10;&#10;\item[3.] Projections Preserve Awareness: If $\omega \in S'$, $\omega \in \Pi_{i}(\omega)$ and &#10;$S \preceq S'$ \\ then $\omega_{S} \in \Pi_{i}(\omega_S)$.&#10;&#10;\item[4.] Projections Preserve Ignorance: If $\omega \in S'$ and $S \preceq S'$ \\ then &#10;$\Pi_{i}^{\uparrow }(\omega) \subseteq \Pi_{i}^{\uparrow }(\omega_{S})$.&#10;&#10;\item[5.] Projections Preserve Knowledge: If $S \preceq S' \preceq S''$, $\omega \in S''$ \\ and &#10;$\Pi_{i}(\omega) \subseteq S'$ then $\left(\Pi_{i}(\omega)\right)_{S} = \Pi_{i}(\omega_{S})$.&#10;&#10;\end{itemize}&#10;&#10;\end{document}&#10;"/>
  <p:tag name="FILENAME" val="TP_tmp"/>
  <p:tag name="FORMAT" val="emf"/>
  <p:tag name="RES" val="1200"/>
  <p:tag name="BLEND" val="0"/>
  <p:tag name="TRANSPARENT" val="0"/>
  <p:tag name="TBUG" val="0"/>
  <p:tag name="ALLOWFS" val="0"/>
  <p:tag name="ORIGWIDTH" val="313"/>
  <p:tag name="PICTUREFILESIZE" val="96924"/>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Remark } Generalized Reflexivity implies that if $S' \preceq S$, $\omega \in S$ \\ &#10;and $\Pi_{i}(\omega) \subseteq S'$, then $r_{S'}^{S}(\omega) \in \Pi_{i}(\omega)$. In particular, we have \\&#10;$\Pi_{i}(\omega) \neq \emptyset$, for all $\omega \in \Omega$.&#10;&#10;\bigskip&#10;&#10;\noindent \textbf{Remark } Property 5 and Confinement (Property 0) imply Property 3.&#10;&#10;\bigskip&#10;&#10;\bigskip&#10;&#10;\bigskip&#10;&#10;&#10;&#10;\end{document}&#10;"/>
  <p:tag name="FILENAME" val="TP_tmp"/>
  <p:tag name="FORMAT" val="emf"/>
  <p:tag name="RES" val="1200"/>
  <p:tag name="BLEND" val="0"/>
  <p:tag name="TRANSPARENT" val="0"/>
  <p:tag name="TBUG" val="0"/>
  <p:tag name="ALLOWFS" val="0"/>
  <p:tag name="ORIGWIDTH" val="312"/>
  <p:tag name="PICTUREFILESIZE" val="34372"/>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Remark } Generalized Reflexivity implies that if $S' \preceq S$, $\omega \in S$ \\ &#10;and $\Pi_{i}(\omega) \subseteq S'$, then $r_{S'}^{S}(\omega) \in \Pi_{i}(\omega)$. In particular, we have \\&#10;$\Pi_{i}(\omega) \neq \emptyset$, for all $\omega \in \Omega$.&#10;&#10;\bigskip&#10;&#10;\noindent \textbf{Remark } Property 5 and Confinement (Property 0) imply Property 3.&#10;&#10;\bigskip&#10;&#10;\bigskip&#10;&#10;\bigskip&#10;&#10;\noindent $\left\langle \langle \mathcal{S}, \preceq \rangle, (r^{S'}_S)_{S \preceq S'}, (\Pi_i)_{i \in I} \right\rangle$ is an &#10;\emph{unawareness structure}. &#10;&#10;&#10;\end{document}&#10;"/>
  <p:tag name="FILENAME" val="TP_tmp"/>
  <p:tag name="FORMAT" val="emf"/>
  <p:tag name="RES" val="1200"/>
  <p:tag name="BLEND" val="0"/>
  <p:tag name="TRANSPARENT" val="0"/>
  <p:tag name="TBUG" val="0"/>
  <p:tag name="ALLOWFS" val="0"/>
  <p:tag name="ORIGWIDTH" val="312"/>
  <p:tag name="PICTUREFILESIZE" val="49772"/>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he \emph{knowledge operator} of individual $i$ on events $E$ is defined, \\ &#10;as usual, by&#10;\begin{equation*}&#10;K_{i}(E) := \left\{ \omega \in \Omega :\Pi_{i}(\omega) \subseteq E \right\} ,&#10;\end{equation*}&#10;if there is a state $\omega$ such that $\Pi_{i}(\omega) \subseteq E$, and&#10;by&#10;\begin{equation*}&#10;K_{i}(E) := \emptyset^{S(E)}&#10;\end{equation*}&#10;otherwise.&#10;&#10;\bigskip&#10;&#10;\bigskip&#10;&#10;&#10;\end{document}&#10;"/>
  <p:tag name="FILENAME" val="TP_tmp"/>
  <p:tag name="FORMAT" val="emf"/>
  <p:tag name="RES" val="1200"/>
  <p:tag name="BLEND" val="0"/>
  <p:tag name="TRANSPARENT" val="0"/>
  <p:tag name="TBUG" val="0"/>
  <p:tag name="ALLOWFS" val="0"/>
  <p:tag name="ORIGWIDTH" val="273"/>
  <p:tag name="PICTUREFILESIZE" val="31992"/>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he \emph{knowledge operator} of individual $i$ on events $E$ is defined, \\ &#10;as usual, by&#10;\begin{equation*}&#10;K_{i}(E) := \left\{ \omega \in \Omega :\Pi_{i}(\omega) \subseteq E \right\} ,&#10;\end{equation*}&#10;if there is a state $\omega$ such that $\Pi_{i}(\omega) \subseteq E$, and&#10;by&#10;\begin{equation*}&#10;K_{i}(E) := \emptyset^{S(E)}&#10;\end{equation*}&#10;otherwise.&#10;&#10;\bigskip&#10;&#10;\bigskip&#10;&#10;\noindent \textbf{Proposition } If $E$ is an event, then $K_{i}(E)$ is an $S(E)$-based event.&#10;&#10;\end{document}&#10;"/>
  <p:tag name="FILENAME" val="TP_tmp"/>
  <p:tag name="FORMAT" val="emf"/>
  <p:tag name="RES" val="1200"/>
  <p:tag name="BLEND" val="0"/>
  <p:tag name="TRANSPARENT" val="0"/>
  <p:tag name="TBUG" val="0"/>
  <p:tag name="ALLOWFS" val="0"/>
  <p:tag name="ORIGWIDTH" val="297"/>
  <p:tag name="PICTUREFILESIZE" val="42332"/>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Proposition } The knowledge operator $K_{i}$ has the following&#10;properties:&#10;\begin{itemize}&#10;\item[(i)] Necessitation: $K_{i}(\Omega) = \Omega$,&#10;&#10;\item[(ii)] Conjunction: $K_{i} \left( \bigcap_j E_j \right) = \bigcap_{j} K_{i} \left( E_j \right)$,&#10;&#10;\item[(iii)] Truth: $K_{i}(E)\subseteq E$,&#10;&#10;\item[(iv)] Positive Introspection: $K_{i}(E)\subseteq K_{i}K_{i}(E)$,&#10;&#10;\item[(v)] Monotonicity: $E \subseteq F$ implies $K_{i}(E) \subseteq K_{i}(F)$,&#10;&#10;\item[(vi)] $\lnot K_{i}(E) \cap \lnot K_{i} \lnot K_{i}(E) \subseteq \lnot K_{i} \lnot K_{i} \lnot K_{i}(E)$.&#10;\end{itemize}&#10;&#10;\end{document}&#10;"/>
  <p:tag name="FILENAME" val="TP_tmp"/>
  <p:tag name="FORMAT" val="emf"/>
  <p:tag name="RES" val="1200"/>
  <p:tag name="BLEND" val="0"/>
  <p:tag name="TRANSPARENT" val="0"/>
  <p:tag name="TBUG" val="0"/>
  <p:tag name="ALLOWFS" val="0"/>
  <p:tag name="ORIGWIDTH" val="314"/>
  <p:tag name="PICTUREFILESIZE" val="59328"/>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he \emph{awareness operator} of individual $i$ is defined on events $E$ by&#10;\begin{equation*}&#10;A_{i}(E) = \left\{ \omega \in \Omega : \Pi_i(\omega) \subseteq S(E) \right\},&#10;\end{equation*} if there is a state $\omega \in \Omega$ such that $\Pi_i(\omega) \subseteq S(E)$, and by &#10;\begin{equation*} A_i(E) = \emptyset^{S(E)}&#10;\end{equation*} otherwise. &#10;&#10;\bigskip&#10;&#10;&#10;\end{document}&#10;"/>
  <p:tag name="FILENAME" val="TP_tmp"/>
  <p:tag name="FORMAT" val="emf"/>
  <p:tag name="RES" val="1200"/>
  <p:tag name="BLEND" val="0"/>
  <p:tag name="TRANSPARENT" val="0"/>
  <p:tag name="TBUG" val="0"/>
  <p:tag name="ALLOWFS" val="0"/>
  <p:tag name="ORIGWIDTH" val="285"/>
  <p:tag name="PICTUREFILESIZE" val="3412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ype mapping&#10;&#10;$$t_i: S \longrightarrow \Delta(S, \mathcal{F}_S)$$&#10;&#10;\bigskip&#10;&#10;\noindent Probability-at-least-$p$-belief operator defined on events $E \in \mathcal{F}_S$:&#10;&#10;$$B^p_i(E) := \{\omega \in S : t_i(\omega)(E) \geq p \}$$&#10;&#10;\bigskip&#10;&#10;\noindent Satisfies Necessitation by definition of probability measures&#10;&#10;\end{document}&#10;"/>
  <p:tag name="FILENAME" val="TP_tmp"/>
  <p:tag name="FORMAT" val="emf"/>
  <p:tag name="RES" val="1200"/>
  <p:tag name="BLEND" val="0"/>
  <p:tag name="TRANSPARENT" val="0"/>
  <p:tag name="TBUG" val="0"/>
  <p:tag name="ALLOWFS" val="0"/>
  <p:tag name="ORIGWIDTH" val="278"/>
  <p:tag name="PICTUREFILESIZE" val="30700"/>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he \emph{awareness operator} of individual $i$ is defined on events $E$ by&#10;\begin{equation*}&#10;A_{i}(E) = \left\{ \omega \in \Omega : \Pi_i(\omega) \subseteq S(E)^\uparrow \right\},&#10;\end{equation*} if there is a state $\omega \in \Omega$ such that $\Pi_i(\omega) \subseteq S(E)$, and by &#10;\begin{equation*} A_i(E) = \emptyset^{S(E)}&#10;\end{equation*} otherwise. &#10;&#10;\bigskip&#10;&#10;\noindent The \emph{unawareness operator} is then naturally defined by&#10;\begin{equation*}&#10;U_{i}(E) = \lnot A_{i}(E).&#10;\end{equation*}&#10;&#10;\end{document}&#10;"/>
  <p:tag name="FILENAME" val="TP_tmp"/>
  <p:tag name="FORMAT" val="emf"/>
  <p:tag name="RES" val="1200"/>
  <p:tag name="BLEND" val="0"/>
  <p:tag name="TRANSPARENT" val="0"/>
  <p:tag name="TBUG" val="0"/>
  <p:tag name="ALLOWFS" val="0"/>
  <p:tag name="ORIGWIDTH" val="285"/>
  <p:tag name="PICTUREFILESIZE" val="45852"/>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Proposition } The following properties obtain:&#10;&#10;\begin{enumerate}&#10;&#10;\item $KU$ Introspection: $K_{i}U_{i}(E)=\emptyset ^{S(E)}$,&#10;&#10;\item $AU$ Introspection: $U_{i}(E)=U_{i}U_{i}(E)$,&#10;&#10;\item Plausibility: $U_i(E) = \neg K_i(E) \cap \neg K_i \neg K_i(E)$,&#10;&#10;\item Strong Plausibility: $U_{i}(E) = \bigcap_{n=1}^{\infty}\left(\lnot&#10;K_{i}\right) ^{n}(E)$,&#10;&#10;\item Weak Necessitation: $A_{i}(E) = K_{i}\left( S\left( E\right) ^{\uparrow&#10;}\right) $,&#10;&#10;\item Weak Negative Introspection: $\lnot K_{i}(E)\cap A_{i}\lnot K_{i}(E) =&#10;K_{i}\lnot K_{i}(E)$,&#10;&#10;\item Symmetry: $A_{i}(E) = A_{i}(\lnot E)$,&#10;&#10;\item $A$-Conjunction: $\bigcap_{\lambda \in L}A_{i}\left( E_{\lambda&#10;}\right) =A_{i}\left( \bigcap_{\lambda \in L}E_{\lambda }\right) $,&#10;&#10;\item $AK$- Reflection: $A_{i}(E) = A_{i}K_{i}(E)$,&#10;&#10;\item $AA$- Reflection: $A_{i}(E) = A_{i}A_{i}(E)$,&#10;&#10;\item $A$-Introspection: $A_{i}(E) = K_{i}A_{i}(E)$.&#10;\end{enumerate}&#10;&#10;\end{document}&#10;"/>
  <p:tag name="FILENAME" val="TP_tmp"/>
  <p:tag name="FORMAT" val="emf"/>
  <p:tag name="RES" val="1200"/>
  <p:tag name="BLEND" val="0"/>
  <p:tag name="TRANSPARENT" val="0"/>
  <p:tag name="TBUG" val="0"/>
  <p:tag name="ALLOWFS" val="0"/>
  <p:tag name="ORIGWIDTH" val="312"/>
  <p:tag name="PICTUREFILESIZE" val="114796"/>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he mutual knowledge operator on events is defined by&#10;\begin{equation*}&#10;K(E) = \bigcap_{i\in I} K_{i}(E).&#10;\end{equation*}&#10;&#10;\bigskip&#10;&#10;&#10;\end{document}&#10;"/>
  <p:tag name="FILENAME" val="TP_tmp"/>
  <p:tag name="FORMAT" val="emf"/>
  <p:tag name="RES" val="1200"/>
  <p:tag name="BLEND" val="0"/>
  <p:tag name="TRANSPARENT" val="0"/>
  <p:tag name="TBUG" val="0"/>
  <p:tag name="ALLOWFS" val="0"/>
  <p:tag name="ORIGWIDTH" val="244"/>
  <p:tag name="PICTUREFILESIZE" val="12000"/>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he mutual knowledge operator on events is defined by&#10;\begin{equation*}&#10;K(E) = \bigcap_{i\in I} K_{i}(E).&#10;\end{equation*}&#10;The common knowledge operator is defined by&#10;\begin{equation*}&#10;CK(E) = \bigcap_{n = 1}^{\infty} K^{n}(E).&#10;\end{equation*}&#10;&#10;\bigskip&#10;&#10;&#10;\end{document}&#10;"/>
  <p:tag name="FILENAME" val="TP_tmp"/>
  <p:tag name="FORMAT" val="emf"/>
  <p:tag name="RES" val="1200"/>
  <p:tag name="BLEND" val="0"/>
  <p:tag name="TRANSPARENT" val="0"/>
  <p:tag name="TBUG" val="0"/>
  <p:tag name="ALLOWFS" val="0"/>
  <p:tag name="ORIGWIDTH" val="244"/>
  <p:tag name="PICTUREFILESIZE" val="23148"/>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he mutual knowledge operator on events is defined by&#10;\begin{equation*}&#10;K(E) = \bigcap_{i\in I} K_{i}(E).&#10;\end{equation*}&#10;The common knowledge operator is defined by&#10;\begin{equation*}&#10;CK(E) = \bigcap_{n = 1}^{\infty} K^{n}(E).&#10;\end{equation*}&#10;&#10;\bigskip&#10;&#10;\noindent The mutual awareness operator on events is defined by&#10;\begin{equation*}&#10;A(E) = \bigcap_{i \in I} A_i(E),&#10;\end{equation*}&#10;and the common awareness operator by&#10;\begin{equation*}&#10;CA (E) = \bigcap_{n = 1}^{\infty } \left( A \right)^{n}(E).&#10;\end{equation*}&#10;&#10;\end{document}&#10;"/>
  <p:tag name="FILENAME" val="TP_tmp"/>
  <p:tag name="FORMAT" val="emf"/>
  <p:tag name="RES" val="1200"/>
  <p:tag name="BLEND" val="0"/>
  <p:tag name="TRANSPARENT" val="0"/>
  <p:tag name="TBUG" val="0"/>
  <p:tag name="ALLOWFS" val="0"/>
  <p:tag name="ORIGWIDTH" val="244"/>
  <p:tag name="PICTUREFILESIZE" val="46540"/>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Proposition } The following multi-agent properties obtain:&#10;\begin{enumerate}&#10;\item $A_i (E) = A_i A_j (E)$,&#10;&#10;\item $A_i(E) = A_i K_j (E)$,&#10;&#10;\item $K_i(E) \subseteq A_i K_j(E)$,&#10;&#10;\item $A(E) = K(S(E)^{\uparrow})$,&#10;&#10;\item $A(E)=CA(E)$,&#10;&#10;\item $K(E) \subseteq A(E)$,&#10;&#10;\item $CK(E) \subseteq CA(E)$,&#10;&#10;\item $CK(S(E)^{\uparrow}) \subseteq CA(E)$.&#10;\end{enumerate}&#10;\end{document}&#10;"/>
  <p:tag name="FILENAME" val="TP_tmp"/>
  <p:tag name="FORMAT" val="emf"/>
  <p:tag name="RES" val="1200"/>
  <p:tag name="BLEND" val="0"/>
  <p:tag name="TRANSPARENT" val="0"/>
  <p:tag name="TBUG" val="0"/>
  <p:tag name="ALLOWFS" val="0"/>
  <p:tag name="ORIGWIDTH" val="260"/>
  <p:tag name="PICTUREFILESIZE" val="53148"/>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Given a nonempty set of agents $i \in I$, a nonempty set of \\ &#10;atomic formulae $p \in \mathrm{At}$  as well as the special formula $\top$, \\&#10;the formulae $\varphi$ of the language $L_I^{k, a}(\mathrm{At})$ are defined \\ &#10;by the grammar &#10;$$\varphi ::= p \mid \neg \varphi \mid \varphi \wedge \psi \mid k_i \varphi \mid a_i \varphi.$$&#10;&#10;\bigskip&#10;&#10;\noindent atomic formula: ``penicillium rubens has antibiotic properties''&#10;&#10;&#10;\end{document}&#10;"/>
  <p:tag name="FILENAME" val="TP_tmp"/>
  <p:tag name="FORMAT" val="emf"/>
  <p:tag name="RES" val="1200"/>
  <p:tag name="BLEND" val="0"/>
  <p:tag name="TRANSPARENT" val="0"/>
  <p:tag name="TBUG" val="0"/>
  <p:tag name="ALLOWFS" val="0"/>
  <p:tag name="ORIGWIDTH" val="274"/>
  <p:tag name="PICTUREFILESIZE" val="34728"/>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Given a nonempty set of agents $i \in I$, a nonempty set of \\ &#10;atomic formulae $p \in \mathrm{At}$  as well as the special formula $\top$, \\&#10;the formulae $\varphi$ of the language $L_I^{k, a}(\mathrm{At})$ are defined \\ &#10;by the grammar &#10;$$\varphi ::= p \mid \neg \varphi \mid \varphi \wedge \psi \mid k_i \varphi \mid a_i \varphi.$$&#10;&#10;\bigskip&#10;&#10;\noindent atomic formula: ``penicillium rubens has antibiotic properties''&#10;&#10;\bigskip&#10;&#10;\noindent $\varphi \vee \psi := \neg (\neg \varphi \wedge \neg \psi)$&#10;&#10;\noindent $(\varphi \Rightarrow \psi) := (\neg \varphi \vee \psi)$&#10;&#10;\noindent $(\varphi \Leftrightarrow \psi) := (\varphi \Rightarrow \psi) \wedge (\psi \Rightarrow \varphi)$ &#10;&#10;&#10;\end{document}&#10;"/>
  <p:tag name="FILENAME" val="TP_tmp"/>
  <p:tag name="FORMAT" val="emf"/>
  <p:tag name="RES" val="1200"/>
  <p:tag name="BLEND" val="0"/>
  <p:tag name="TRANSPARENT" val="0"/>
  <p:tag name="TBUG" val="0"/>
  <p:tag name="ALLOWFS" val="0"/>
  <p:tag name="ORIGWIDTH" val="274"/>
  <p:tag name="PICTUREFILESIZE" val="52688"/>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Define inductively the set of primitive propositions $\mathrm{At}(\varphi)$ \\&#10;that appear in $\varphi$ &#10;&#10;\begin{itemize}&#10;&#10;\item $\mathrm{At}(\top) := \emptyset$,&#10;&#10;\item $\mathrm{At}(p) := {p}$, for $p \in \mathrm{At}$,&#10;&#10;\item $\mathrm{At}(\neg \varphi) := \mathrm{At}(\varphi)$,&#10;&#10;\item $\mathrm{At}(\varphi \wedge \psi) := \mathrm{At}(\varphi) \cup \mathrm{At}(\psi)$,&#10;&#10;\item $\mathrm{At}(k_i \varphi) := \mathrm{At}(\varphi) =: \mathrm{At}(a_i \varphi)$.&#10;&#10;\end{itemize}&#10;&#10;\bigskip&#10;&#10;\bigskip&#10;&#10;&#10;\end{document}&#10;"/>
  <p:tag name="FILENAME" val="TP_tmp"/>
  <p:tag name="FORMAT" val="emf"/>
  <p:tag name="RES" val="1200"/>
  <p:tag name="BLEND" val="0"/>
  <p:tag name="TRANSPARENT" val="0"/>
  <p:tag name="TBUG" val="0"/>
  <p:tag name="ALLOWFS" val="0"/>
  <p:tag name="ORIGWIDTH" val="253"/>
  <p:tag name="PICTUREFILESIZE" val="35164"/>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Define inductively the set of primitive propositions $\mathrm{At}(\varphi)$ \\&#10;that appear in $\varphi$ &#10;&#10;\begin{itemize}&#10;&#10;\item $\mathrm{At}(\top) := \emptyset$,&#10;&#10;\item $\mathrm{At}(p) := {p}$, for $p \in \mathrm{At}$,&#10;&#10;\item $\mathrm{At}(\neg \varphi) := \mathrm{At}(\varphi)$,&#10;&#10;\item $\mathrm{At}(\varphi \wedge \psi) := \mathrm{At}(\varphi) \cup \mathrm{At}(\psi)$,&#10;&#10;\item $\mathrm{At}(k_i \varphi) := \mathrm{At}(\varphi) =: \mathrm{At}(a_i \varphi)$.&#10;&#10;\end{itemize}&#10;&#10;\bigskip&#10;&#10;\bigskip&#10;&#10;\noindent Modica-Rustichini definition of awareness: $a_i \varphi := k_i \varphi \vee k_i \neg  k_i \varphi$.&#10;&#10;\end{document}&#10;"/>
  <p:tag name="FILENAME" val="TP_tmp"/>
  <p:tag name="FORMAT" val="emf"/>
  <p:tag name="RES" val="1200"/>
  <p:tag name="BLEND" val="0"/>
  <p:tag name="TRANSPARENT" val="0"/>
  <p:tag name="TBUG" val="0"/>
  <p:tag name="ALLOWFS" val="0"/>
  <p:tag name="ORIGWIDTH" val="281"/>
  <p:tag name="PICTUREFILESIZE" val="46408"/>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Ambiguity'' type mapping (multiple probability measures model)&#10;&#10;$$t_i: S \longrightarrow \mathcal{F}_{\Delta(S)}$$&#10;&#10;\bigskip&#10;&#10;\noindent Ambiguous probability-at-least-$p$-belief operator defined \\ on events $E \in \mathcal{F}_S$:&#10;&#10;$$\tilde{B}^p_i(E) := \{\omega \in S : \exists \mu \in t_i(\omega), \mu(E) \geq p \}$$&#10;&#10;\bigskip&#10;&#10;\noindent Satisfies Necessitation by definition of probability measures&#10;&#10;\end{document}&#10;"/>
  <p:tag name="FILENAME" val="TP_tmp"/>
  <p:tag name="FORMAT" val="emf"/>
  <p:tag name="RES" val="1200"/>
  <p:tag name="BLEND" val="0"/>
  <p:tag name="TRANSPARENT" val="0"/>
  <p:tag name="TBUG" val="0"/>
  <p:tag name="ALLOWFS" val="0"/>
  <p:tag name="ORIGWIDTH" val="291"/>
  <p:tag name="PICTUREFILESIZE" val="37884"/>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An \emph{axiom} is a formula assumed. &#10;&#10;\bigskip&#10;&#10;\noindent An \emph{inference rule} infers a formula (i.e., a conclusion) from \\ a collection of formulae (i.e., the hypothesis).&#10;&#10;\bigskip&#10;&#10;\noindent An \emph{axiom system} consists of a collection of axioms and \\ inferences rules.&#10;&#10;\end{document}&#10;"/>
  <p:tag name="FILENAME" val="TP_tmp"/>
  <p:tag name="FORMAT" val="emf"/>
  <p:tag name="RES" val="1200"/>
  <p:tag name="BLEND" val="0"/>
  <p:tag name="TRANSPARENT" val="0"/>
  <p:tag name="TBUG" val="0"/>
  <p:tag name="ALLOWFS" val="0"/>
  <p:tag name="ORIGWIDTH" val="257"/>
  <p:tag name="PICTUREFILESIZE" val="20288"/>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10;\bigskip&#10;&#10;\noindent Axiom system $S5_I^{k, a}$:&#10;\begin{itemize}&#10;\item[Prop.] All substitutions instances of tautologies of propositional logic, \\ &#10;including the formula $\top$.&#10;&#10;\item[AS.] $a_i \neg \varphi \Leftrightarrow a_i \varphi$ (Symmetry)&#10;&#10;\item[AC.] $a_i(\varphi \wedge \psi) \Leftrightarrow a_i \varphi \wedge a_i \psi$ (Awareness Conjunction)&#10;&#10;\item[A$_{i}$K$_{j}$R.] $a_i \varphi \Leftrightarrow a_i k_j \varphi$, for all $j \in I$ (Awareness Knowledge Reflection)&#10;&#10;\item[T.] $k_i \varphi \Rightarrow \varphi$ (Axiom of Truth)&#10;&#10;\item[4.] $k_i \varphi \Rightarrow k_i k_i \varphi$ (Positive Introspection Axiom)&#10;&#10;\item[MP.] From $\varphi$ and $\varphi \Rightarrow \psi$ infer $\psi$ (modus ponens)&#10;&#10;\item[RK.] For all natural numbers $n \geq 1$, if $\varphi_1, \varphi_2, ..., \varphi_n$ and $\varphi$ &#10;are such \\ &#10;that $\mathrm{At}(\varphi) \subseteq \bigcup_{\ell = 1}^{n} \mathrm{At}(\varphi_\ell)$, then &#10;$\varphi_1 \wedge \varphi_2 \wedge \cdots \wedge \varphi_n \Rightarrow \varphi$ \\ &#10;implies  $k_i \varphi_1 \wedge k_i \varphi_2 \wedge \cdots \wedge k_i \varphi_n \Rightarrow k_i \varphi$. (RK-Inference)&#10;\end{itemize}&#10;&#10;\end{document}&#10;"/>
  <p:tag name="FILENAME" val="TP_tmp"/>
  <p:tag name="FORMAT" val="emf"/>
  <p:tag name="RES" val="1200"/>
  <p:tag name="BLEND" val="0"/>
  <p:tag name="TRANSPARENT" val="0"/>
  <p:tag name="TBUG" val="0"/>
  <p:tag name="ALLOWFS" val="0"/>
  <p:tag name="ORIGWIDTH" val="314"/>
  <p:tag name="PICTUREFILESIZE" val="94092"/>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A \emph{proof} in an axiom system consists of a sequence of formulae, \\&#10;where each formula is either an axiom in the axiom system or follows \\ &#10;by an application of an inference rule. &#10;&#10;\bigskip&#10;&#10;\noindent A proof is a proof of a formula $\varphi$ if the last formula in the proof is $\varphi$. &#10;&#10;\bigskip&#10;&#10;\noindent A formula $\varphi$ is \emph{provable} in an axiom system if there is a proof of $\varphi$ \\ &#10;in the axiom system. &#10;&#10;\bigskip&#10;&#10;\noindent The set of \emph{theorems} of an axiom system is the smallest set of \\ &#10;formulae that contain all axioms and that is closed under inference \\ &#10;rules of the axiom system.&#10;&#10;&#10;\end{document}&#10;"/>
  <p:tag name="FILENAME" val="TP_tmp"/>
  <p:tag name="FORMAT" val="emf"/>
  <p:tag name="RES" val="1200"/>
  <p:tag name="BLEND" val="0"/>
  <p:tag name="TRANSPARENT" val="0"/>
  <p:tag name="TBUG" val="0"/>
  <p:tag name="ALLOWFS" val="0"/>
  <p:tag name="ORIGWIDTH" val="306"/>
  <p:tag name="PICTUREFILESIZE" val="43968"/>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Define $u_i \varphi := \neg a_i \varphi$.&#10;&#10;\bigskip&#10;&#10;\noindent \textbf{Remark } The Modica and Rustichini definition of awareness \\ &#10;and axiom system $S5_I^{k, a}$ implies:&#10;\begin{itemize}&#10;\item[K.] $k_i \varphi \wedge k_i (\varphi \Rightarrow \psi) \Rightarrow k_i \varphi$&#10;&#10;\item[] $k_i \varphi \wedge k_i \psi \Rightarrow k_i (\varphi \wedge \psi)$&#10;&#10;\item[NNI.] $u_i \varphi \Rightarrow \neg k_i \neg k_i \neg k_i \varphi$&#10;&#10;\item[AI.] $a_i \varphi \Rightarrow k_i a_i  \varphi$&#10;&#10;\item[AGPP.] $a_i \varphi \Leftrightarrow \bigwedge_{p \in \mathrm{At}(\varphi)} a_i p$&#10;&#10;\item[Gen$_A$.] If $\varphi$ is a theorem, then $a_i \varphi \Rightarrow k_i \varphi$ is a theorem.&#10;\end{itemize}&#10;&#10;\end{document}&#10;"/>
  <p:tag name="FILENAME" val="TP_tmp"/>
  <p:tag name="FORMAT" val="emf"/>
  <p:tag name="RES" val="1200"/>
  <p:tag name="BLEND" val="0"/>
  <p:tag name="TRANSPARENT" val="0"/>
  <p:tag name="TBUG" val="0"/>
  <p:tag name="ALLOWFS" val="0"/>
  <p:tag name="ORIGWIDTH" val="281"/>
  <p:tag name="PICTUREFILESIZE" val="59200"/>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Given a language $L(\mathrm{At})$, a set of formulae $\Gamma$ is \emph{consistent} \\&#10;with respect to an axiom system if and only if there is no \\ &#10;formula $\varphi$ such that both $\varphi$ and $\neg \varphi$ are  provable from $\Gamma$. &#10;&#10;\bigskip&#10;&#10;\noindent $\omega$ is \emph{maximally consistent} of formulae if it is consistent and \\ &#10;for any formula $\varphi \in L (\mathrm{At}) \setminus \omega$, the set $\omega \cup \{\varphi\}$ is not \\ &#10;consistent.&#10;&#10;\bigskip&#10;&#10;\noindent Every consistent subset of $L (\mathrm{At})$ can be extended to a \\ &#10;maximally consistent subset $\omega$ of $L(\mathrm{At})$. Moreover, \\ &#10;$\Gamma \subseteq L(\mathrm{At})$ is a maximally  consistent subset of $L(\mathrm{At})$ \\ &#10;if and only if $\Gamma$ is consistent and for every $\varphi \in \mathrm{L} (\mathsf{At})$, \\&#10;$\varphi \in \Gamma$ or $\neg \varphi \in \Gamma$.&#10;&#10;\end{document}&#10;"/>
  <p:tag name="FILENAME" val="TP_tmp"/>
  <p:tag name="FORMAT" val="emf"/>
  <p:tag name="RES" val="1200"/>
  <p:tag name="BLEND" val="0"/>
  <p:tag name="TRANSPARENT" val="0"/>
  <p:tag name="TBUG" val="0"/>
  <p:tag name="ALLOWFS" val="0"/>
  <p:tag name="ORIGWIDTH" val="262"/>
  <p:tag name="PICTUREFILESIZE" val="61104"/>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Canonical construction: } &#10;&#10;\bigskip&#10;&#10;\noindent For every $\mathrm{At}' \subseteq \mathsf{At}$, let $S_{\mathrm{At}'}$ be the set of maximally consistent \\&#10;sets $\omega_{\mathrm{At}'}$ of formulae in the sublanguage $L_I^{k, a}(\mathrm{At}')$.&#10;&#10;\bigskip&#10;&#10;\end{document}&#10;"/>
  <p:tag name="FILENAME" val="TP_tmp"/>
  <p:tag name="FORMAT" val="emf"/>
  <p:tag name="RES" val="1200"/>
  <p:tag name="BLEND" val="0"/>
  <p:tag name="TRANSPARENT" val="0"/>
  <p:tag name="TBUG" val="0"/>
  <p:tag name="ALLOWFS" val="0"/>
  <p:tag name="ORIGWIDTH" val="274"/>
  <p:tag name="PICTUREFILESIZE" val="19280"/>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Canonical construction: } &#10;&#10;\bigskip&#10;&#10;\noindent For every $\mathrm{At}' \subseteq \mathsf{At}$, let $S_{\mathrm{At}'}$ be the set of maximally consistent \\&#10;sets $\omega_{\mathrm{At}'}$ of formulae in the sublanguage $L_I^{k, a}(\mathrm{At}')$.&#10;&#10;\bigskip&#10;&#10;\noindent $\langle \{S_{\mathrm{At}'}\}_{\mathrm{At}' \subseteq \mathsf{At}}, \preceq \rangle $ is a complete lattice &#10;of disjoint spaces with the \\ &#10;order defined by $S_{\mathrm{At}''} \succeq S_{\mathsf{At}'}$ if and only if $\mathsf{At}'' \supseteq \mathsf{At}'$.&#10;&#10;\bigskip&#10;&#10;\noindent $\Omega := \bigcup_{\mathsf{At}' \subseteq \mathsf{At}} S_{\mathsf{At}'}$. &#10;&#10;\bigskip&#10;&#10;\end{document}&#10;"/>
  <p:tag name="FILENAME" val="TP_tmp"/>
  <p:tag name="FORMAT" val="emf"/>
  <p:tag name="RES" val="1200"/>
  <p:tag name="BLEND" val="0"/>
  <p:tag name="TRANSPARENT" val="0"/>
  <p:tag name="TBUG" val="0"/>
  <p:tag name="ALLOWFS" val="0"/>
  <p:tag name="ORIGWIDTH" val="284"/>
  <p:tag name="PICTUREFILESIZE" val="44460"/>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Canonical construction: } &#10;&#10;\bigskip&#10;&#10;\noindent For every $\mathrm{At}' \subseteq \mathsf{At}$, let $S_{\mathrm{At}'}$ be the set of maximally consistent \\&#10;sets $\omega_{\mathrm{At}'}$ of formulae in the sublanguage $L_I^{k, a}(\mathrm{At}')$.&#10;&#10;\bigskip&#10;&#10;\noindent $\langle \{S_{\mathrm{At}'}\}_{\mathrm{At}' \subseteq \mathsf{At}}, \preceq \rangle $ is a complete lattice &#10;of disjoint spaces with the \\ &#10;order defined by $S_{\mathrm{At}''} \succeq S_{\mathsf{At}'}$ if and only if $\mathsf{At}'' \supseteq \mathsf{At}'$.&#10;&#10;\bigskip&#10;&#10;\noindent $\Omega := \bigcup_{\mathsf{At}' \subseteq \mathsf{At}} S_{\mathsf{At}'}$. &#10;&#10;\bigskip&#10;&#10;\noindent For any $S_{\mathrm{At}''} \succeq S_{\mathrm{At}'}$, surjective projections $r^{\mathrm{At}''}_{\mathrm{At}'}: &#10;S_{\mathrm{At}''} \longrightarrow S_{\mathrm{At}'}$ \\ &#10;are defined by $r^{\mathrm{At}''}_{\mathrm{At}'}(\omega) : = \omega \cap L_I^{k, a} (\mathrm{At}')$.&#10;&#10;\end{document}&#10;"/>
  <p:tag name="FILENAME" val="TP_tmp"/>
  <p:tag name="FORMAT" val="emf"/>
  <p:tag name="RES" val="1200"/>
  <p:tag name="BLEND" val="0"/>
  <p:tag name="TRANSPARENT" val="0"/>
  <p:tag name="TBUG" val="0"/>
  <p:tag name="ALLOWFS" val="0"/>
  <p:tag name="ORIGWIDTH" val="284"/>
  <p:tag name="PICTUREFILESIZE" val="68528"/>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Theorem } For every $\omega$ and $i \in I$, the possibility correspondence defined \\ &#10;by $\Pi_i(\omega)$ &#10;\noindent $$:= \left\{\omega' \in \Omega : \mbox{ For every formula } \varphi, \begin{array}{l} \mbox{(i) } &#10;k_i \varphi \mbox{ implies } \varphi \in \omega', \mbox{ and}  \\ \mbox{(ii) } a_i \varphi \in \omega \mbox{ iff } &#10;\varphi \in \omega' \mbox{ or } \neg \varphi \in \omega' \end{array} \right\}$$&#10;satisfies Confinement,  Generalized Reflexivity, Projections Preserve \\&#10;Ignorance, and Projections Preserve Knowledge. Moreover, for every \\&#10;formula $\varphi$, the set of states $[\varphi] := \{\omega \in \Omega : \varphi \in \omega\}$ is a $S_{\mathrm{At}(\varphi)}$-based \\&#10;event, and $[\neg \varphi] = \neg [\varphi]$, $[\varphi \wedge \psi] = [\varphi] \cap [\psi]$, $[k_i \varphi] = K_i[\varphi]$, $[a_i \varphi] = A_i[\varphi]$, \\ &#10;and $[u_i \varphi] = U_i[\varphi]$.&#10;&#10;\end{document}&#10;"/>
  <p:tag name="FILENAME" val="TP_tmp"/>
  <p:tag name="FORMAT" val="emf"/>
  <p:tag name="RES" val="1200"/>
  <p:tag name="BLEND" val="0"/>
  <p:tag name="TRANSPARENT" val="0"/>
  <p:tag name="TBUG" val="0"/>
  <p:tag name="ALLOWFS" val="0"/>
  <p:tag name="ORIGWIDTH" val="330"/>
  <p:tag name="PICTUREFILESIZE" val="80408"/>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Set of events in unawareness structures $\Sigma$&#10;&#10;\bigskip&#10;&#10;\noindent Valuation $V: \mathrm{At} \longrightarrow \Sigma$&#10;&#10;\bigskip&#10;&#10;\end{document}&#10;"/>
  <p:tag name="FILENAME" val="TP_tmp"/>
  <p:tag name="FORMAT" val="emf"/>
  <p:tag name="RES" val="1200"/>
  <p:tag name="BLEND" val="0"/>
  <p:tag name="TRANSPARENT" val="0"/>
  <p:tag name="TBUG" val="0"/>
  <p:tag name="ALLOWFS" val="0"/>
  <p:tag name="ORIGWIDTH" val="184"/>
  <p:tag name="PICTUREFILESIZE" val="7192"/>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langle \mathcal{S}, \preceq \rangle$ nonempty complete lattice of nonempty disjoint spaces&#10;&#10;\end{document}&#10;"/>
  <p:tag name="FILENAME" val="TP_tmp"/>
  <p:tag name="FORMAT" val="emf"/>
  <p:tag name="RES" val="1200"/>
  <p:tag name="BLEND" val="0"/>
  <p:tag name="TRANSPARENT" val="0"/>
  <p:tag name="TBUG" val="0"/>
  <p:tag name="ALLOWFS" val="0"/>
  <p:tag name="ORIGWIDTH" val="271"/>
  <p:tag name="PICTUREFILESIZE" val="6884"/>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Set of events in unawareness structures $\Sigma$&#10;&#10;\bigskip&#10;&#10;\noindent Valuation $V: \mathrm{At} \longrightarrow \Sigma$&#10;&#10;\bigskip&#10;&#10;\noindent Denote $M = \langle \langle \mathcal{S}, \preceq \rangle, (r^{S'}_{S})_{S' \preceq S}, (\Pi_i)_{i \in I}, V \rangle$. &#10;&#10;\bigskip&#10;&#10;\end{document}&#10;"/>
  <p:tag name="FILENAME" val="TP_tmp"/>
  <p:tag name="FORMAT" val="emf"/>
  <p:tag name="RES" val="1200"/>
  <p:tag name="BLEND" val="0"/>
  <p:tag name="TRANSPARENT" val="0"/>
  <p:tag name="TBUG" val="0"/>
  <p:tag name="ALLOWFS" val="0"/>
  <p:tag name="ORIGWIDTH" val="191"/>
  <p:tag name="PICTUREFILESIZE" val="21248"/>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Set of events in unawareness structures $\Sigma$&#10;&#10;\bigskip&#10;&#10;\noindent Valuation $V: \mathrm{At} \longrightarrow \Sigma$&#10;&#10;\bigskip&#10;&#10;\noindent Denote $M = \langle \langle \mathcal{S}, \preceq \rangle, (r^{S'}_{S})_{S' \preceq S}, (\Pi_i)_{i \in I}, V \rangle$. &#10;&#10;\bigskip&#10;&#10;\noindent Define inductively the satisfaction relation on the structure of \\ formulae in $L_I^{k, a}(\mathrm{At})$&#10;\begin{itemize}&#10;\item[] $M, \omega \models \top$, for all $\omega \in \Omega$,&#10;\item[] $M, \omega \models p$ if and only if $\omega \in V(p)$,&#10;\item[] $M, \omega \models \varphi \wedge \psi$ if and only if $\omega \in [\varphi] \cap [\psi]$,&#10;\item[] $M, \omega \models \neg \varphi$ if and only if $\omega \in [\neg \varphi]$,&#10;\item[] $M, \omega \models k_i \varphi$ if and only if $\omega \in K_i[\varphi]$,&#10;\end{itemize}&#10;where $[\varphi] := \{\omega' \in \Omega: M, \omega' \models \varphi \}$, for every formula $\varphi$. &#10;&#10;\end{document}&#10;"/>
  <p:tag name="FILENAME" val="TP_tmp"/>
  <p:tag name="FORMAT" val="emf"/>
  <p:tag name="RES" val="1200"/>
  <p:tag name="BLEND" val="0"/>
  <p:tag name="TRANSPARENT" val="0"/>
  <p:tag name="TBUG" val="0"/>
  <p:tag name="ALLOWFS" val="0"/>
  <p:tag name="ORIGWIDTH" val="274"/>
  <p:tag name="PICTUREFILESIZE" val="76416"/>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In a Kripke structure, a formula is valid if it is true in every state. \\&#10;In an unawareness structure, a formula may not be defined in \\ &#10;every state!&#10;&#10;\bigskip&#10;&#10;\bigskip&#10;&#10;&#10;\end{document}&#10;"/>
  <p:tag name="FILENAME" val="TP_tmp"/>
  <p:tag name="FORMAT" val="emf"/>
  <p:tag name="RES" val="1200"/>
  <p:tag name="BLEND" val="0"/>
  <p:tag name="TRANSPARENT" val="0"/>
  <p:tag name="TBUG" val="0"/>
  <p:tag name="ALLOWFS" val="0"/>
  <p:tag name="ORIGWIDTH" val="291"/>
  <p:tag name="PICTUREFILESIZE" val="11912"/>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In a Kripke structure, a formula is valid if it is true in every state. \\&#10;In an unawareness structure, a formula may not be defined in \\ &#10;every state!&#10;&#10;\bigskip&#10;&#10;\bigskip&#10;&#10;\noindent  A formula $\varphi$ \emph{is defined in state} $\omega$ in $M$ if \\&#10;$\omega \in \bigcap_{p \in \mathsf{At}(\varphi)} \left(V(p) \cup \neg V(p)\right)$.&#10;&#10;\bigskip&#10;&#10;\noindent A formula $\varphi$ is \emph{valid} in $M$ if $M, \omega \models \varphi$ for all $\omega$ in which $\varphi$ is \\ &#10;defined. &#10;&#10;\bigskip&#10;&#10;\noindent A formula $\varphi$ is valid if it is valid in all $M$.&#10;&#10;\end{document}&#10;"/>
  <p:tag name="FILENAME" val="TP_tmp"/>
  <p:tag name="FORMAT" val="emf"/>
  <p:tag name="RES" val="1200"/>
  <p:tag name="BLEND" val="0"/>
  <p:tag name="TRANSPARENT" val="0"/>
  <p:tag name="TBUG" val="0"/>
  <p:tag name="ALLOWFS" val="0"/>
  <p:tag name="ORIGWIDTH" val="292"/>
  <p:tag name="PICTUREFILESIZE" val="42936"/>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An axiom system is \emph{sound} for a language $L$ with respect to a \\ &#10;class of structures if every formula in $L$ that is provable in the \\ &#10;axiom system is valid with respect to every structure $M$. &#10;&#10;\bigskip&#10;&#10;\noindent An axiom system is \emph{complete} for a language $L$ with respect to a \\ &#10;class of structures if every formula in $L$ that is valid in every \\ &#10;structure $M$ is provable in the axiom system. &#10;&#10;\bigskip&#10;&#10;\bigskip&#10;&#10;&#10;\end{document}&#10;"/>
  <p:tag name="FILENAME" val="TP_tmp"/>
  <p:tag name="FORMAT" val="emf"/>
  <p:tag name="RES" val="1200"/>
  <p:tag name="BLEND" val="0"/>
  <p:tag name="TRANSPARENT" val="0"/>
  <p:tag name="TBUG" val="0"/>
  <p:tag name="ALLOWFS" val="0"/>
  <p:tag name="ORIGWIDTH" val="282"/>
  <p:tag name="PICTUREFILESIZE" val="34600"/>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An axiom system is \emph{sound} for a language $L$ with respect to a \\ &#10;class of structures if every formula in $L$ that is provable in the \\ &#10;axiom system is valid with respect to every structure $M$. &#10;&#10;\bigskip&#10;&#10;\noindent An axiom system is \emph{complete} for a language $L$ with respect to a \\ &#10;class of structures if every formula in $L$ that is valid in every \\ &#10;structure $M$ is provable in the axiom system. &#10;&#10;\bigskip&#10;&#10;\bigskip&#10;&#10;\noindent \textbf{Theorem } For the language $L_I^{k, a}(\mathrm{At})$, the axiom system &#10;$S5^{k, a}_I$ \\ &#10;is a sound and complete axiomatization with respect to \\&#10;unawareness structures.&#10;&#10;\end{document}&#10;"/>
  <p:tag name="FILENAME" val="TP_tmp"/>
  <p:tag name="FORMAT" val="emf"/>
  <p:tag name="RES" val="1200"/>
  <p:tag name="BLEND" val="0"/>
  <p:tag name="TRANSPARENT" val="0"/>
  <p:tag name="TBUG" val="0"/>
  <p:tag name="ALLOWFS" val="0"/>
  <p:tag name="ORIGWIDTH" val="282"/>
  <p:tag name="PICTUREFILESIZE" val="49660"/>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Each $S \in \mathcal{S}$ is now a measurable space with sigma-field $\mathcal{F}_S$.&#10;&#10;\bigskip&#10;&#10;\noindent If $S' \succeq S$, we require a measurable surjective projection \\ $r_{S}^{S'}:S' \rightarrow S$.&#10;&#10;\bigskip&#10;&#10;\noindent $\Sigma$ denotes now the set of \emph{measurable} events in the \\ unawareness structure. &#10;&#10;&#10;\end{document}&#10;"/>
  <p:tag name="FILENAME" val="TP_tmp"/>
  <p:tag name="FORMAT" val="emf"/>
  <p:tag name="RES" val="1200"/>
  <p:tag name="BLEND" val="0"/>
  <p:tag name="TRANSPARENT" val="0"/>
  <p:tag name="TBUG" val="0"/>
  <p:tag name="ALLOWFS" val="1"/>
  <p:tag name="ORIGWIDTH" val="262"/>
  <p:tag name="PICTUREFILESIZE" val="25620"/>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noindent Denote by $\bigtriangleup(S)$ is a set of probability measures on&#10;$(S, \mathcal{F}_S)$ \\ endowed with the sigma-field $\mathcal{F}_{\bigtriangleup(S)}$ &#10;generated by \\ $\{\mu \in \bigtriangleup(S) : \mu(D) \geq p\}$, $D \in \mathcal{F}_S$, $p \in [0, 1]$.&#10;&#10;\bigskip&#10;&#10;\bigskip&#10;&#10;\noindent For $\mu \in \bigtriangleup(S')$, the marginal $\mu_{|S}$ of $\mu$ on&#10;$S \preceq S'$ is defined by $$\mu_{|S}\left( D\right) : = \mu \left( \left(&#10;r_{S}^{S^{\prime }}\right)^{-1}\left( D\right) \right), \quad D \in&#10;\mathcal{F}_{S}.$$&#10;&#10;\bigskip&#10;&#10;\bigskip&#10;&#10;\noindent Denote by $S_\mu$ the space on which $\mu$ is a probability measure.&#10;&#10;\bigskip&#10;&#10;\bigskip&#10;&#10;\noindent Whenever $S_\mu \succeq S(E)$, we abuse notation $\mu(E) = \mu(E \cap&#10;S_{\mu})$.&#10;&#10;\noindent If $S_\mu \not\succeq S(E)$, then $\mu(E)$ is undefined.&#10;&#10;\end{document}&#10;"/>
  <p:tag name="FILENAME" val="TP_tmp"/>
  <p:tag name="FORMAT" val="emf"/>
  <p:tag name="RES" val="1200"/>
  <p:tag name="BLEND" val="0"/>
  <p:tag name="TRANSPARENT" val="0"/>
  <p:tag name="TBUG" val="0"/>
  <p:tag name="ALLOWFS" val="1"/>
  <p:tag name="ORIGWIDTH" val="270"/>
  <p:tag name="PICTUREFILESIZE" val="75688"/>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Definition } For each individual $i \in I$ there is a \emph{type mapping} \\&#10;$t_{i}:\Omega \rightarrow \bigcup_{\alpha \in \mathcal{A}}\Delta \left(&#10;S_{\alpha }\right) $, which is measurable in the sense that for \\ &#10;every $S \in \mathcal{S}$ and $Q \in \mathcal{F}_{\Delta \left( S \right) }$ we have $t_i^{-1}(Q) \cap S \in \mathcal{F}_S$, for all \\ $S \in \mathcal{S}$.&#10;&#10;We require the type mapping $t_{i}$ to satisfy the following \\ properties:&#10;\begin{itemize}&#10;\item[(0)] \textit{Confinement:} If $\omega \in S^{\prime}$ then $%&#10;t_{i}(\omega )\in \Delta \left( S \right)$ for some $S \preceq S^{\prime}$.&#10;&#10;\end{itemize}&#10;\end{document}&#10;"/>
  <p:tag name="FILENAME" val="TP_tmp"/>
  <p:tag name="FORMAT" val="emf"/>
  <p:tag name="RES" val="1200"/>
  <p:tag name="BLEND" val="0"/>
  <p:tag name="TRANSPARENT" val="0"/>
  <p:tag name="TBUG" val="0"/>
  <p:tag name="ALLOWFS" val="1"/>
  <p:tag name="ORIGWIDTH" val="288"/>
  <p:tag name="PICTUREFILESIZE" val="50652"/>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Definition } For each individual $i \in I$ there is a \emph{type mapping} \\&#10;$t_{i}:\Omega \rightarrow \bigcup_{\alpha \in \mathcal{A}}\Delta \left(&#10;S_{\alpha }\right) $, which is measurable in the sense that for \\ &#10;every $S \in \mathcal{S}$ and $Q \in \mathcal{F}_{\Delta \left( S \right) }$ we have $t_i^{-1}(Q) \cap S \in \mathcal{F}_S$, for all \\ $S \in \mathcal{S}$.&#10;&#10;We require the type mapping $t_{i}$ to satisfy the following \\ properties:&#10;\begin{itemize}&#10;\item[(0)] \textit{Confinement:} If $\omega \in S^{\prime}$ then $%&#10;t_{i}(\omega )\in \Delta \left( S \right)$ for some $S \preceq S^{\prime}$.&#10;&#10;\item[(1)] If $S^{\prime \prime }\succeq S^{\prime }\succeq S$, $\omega \in&#10;S^{\prime \prime }$, and $t_{i}(\omega )\in \triangle (S)$ then \\ $t_{i}(\omega _{S^{\prime }}) = t_{i}(\omega )$.&#10;&#10;\end{itemize}&#10;\end{document}&#10;"/>
  <p:tag name="FILENAME" val="TP_tmp"/>
  <p:tag name="FORMAT" val="emf"/>
  <p:tag name="RES" val="1200"/>
  <p:tag name="BLEND" val="0"/>
  <p:tag name="TRANSPARENT" val="0"/>
  <p:tag name="TBUG" val="0"/>
  <p:tag name="ALLOWFS" val="1"/>
  <p:tag name="ORIGWIDTH" val="288"/>
  <p:tag name="PICTUREFILESIZE" val="69284"/>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Let $X$ is a set and $\preceq$ be a binary relation defined on $X$. &#10;&#10;\bigskip&#10;&#10;\noindent $\preceq$ is \emph{partial order} if it is\\&#10;&#10;\noindent reflexive: $x \preceq x$ for all $x \in X$\\&#10;&#10;\noindent antisymmetric: for any $x, y \in X$, $x \preceq y$ and $y \preceq x$ implies $x = y$\\&#10;&#10;\noindent transitive: for any $x, y, z \in X$, $x \preceq y$ and $y \preceq z$ implies $x \preceq z$&#10;&#10;\end{document}&#10;"/>
  <p:tag name="FILENAME" val="TP_tmp"/>
  <p:tag name="FORMAT" val="emf"/>
  <p:tag name="RES" val="1200"/>
  <p:tag name="BLEND" val="0"/>
  <p:tag name="TRANSPARENT" val="0"/>
  <p:tag name="TBUG" val="0"/>
  <p:tag name="ALLOWFS" val="0"/>
  <p:tag name="ORIGWIDTH" val="281"/>
  <p:tag name="PICTUREFILESIZE" val="36988"/>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Definition } For each individual $i \in I$ there is a \emph{type mapping} \\&#10;$t_{i}:\Omega \rightarrow \bigcup_{\alpha \in \mathcal{A}}\Delta \left(&#10;S_{\alpha }\right) $, which is measurable in the sense that for \\ &#10;every $S \in \mathcal{S}$ and $Q \in \mathcal{F}_{\Delta \left( S \right) }$ we have $t_i^{-1}(Q) \cap S \in \mathcal{F}_S$, for all \\ $S \in \mathcal{S}$.&#10;&#10;We require the type mapping $t_{i}$ to satisfy the following \\ properties:&#10;\begin{itemize}&#10;\item[(0)] \textit{Confinement:} If $\omega \in S^{\prime}$ then $%&#10;t_{i}(\omega )\in \Delta \left( S \right)$ for some $S \preceq S^{\prime}$.&#10;&#10;\item[(1)] If $S^{\prime \prime }\succeq S^{\prime }\succeq S$, $\omega \in&#10;S^{\prime \prime }$, and $t_{i}(\omega )\in \triangle (S)$ then \\ $t_{i}(\omega _{S^{\prime }}) = t_{i}(\omega )$.&#10;&#10;\item[(2)] If $S^{\prime \prime }\succeq S^{\prime }\succeq S$, $\omega \in&#10;S^{\prime \prime }$, and $t_{i}(\omega )\in \triangle (S^{\prime })$ then \\ &#10;$t_{i}(\omega _{S}) = t_{i}(\omega )_{\mid S}$.&#10;&#10;\end{itemize}&#10;\end{document}&#10;"/>
  <p:tag name="FILENAME" val="TP_tmp"/>
  <p:tag name="FORMAT" val="emf"/>
  <p:tag name="RES" val="1200"/>
  <p:tag name="BLEND" val="0"/>
  <p:tag name="TRANSPARENT" val="0"/>
  <p:tag name="TBUG" val="0"/>
  <p:tag name="ALLOWFS" val="1"/>
  <p:tag name="ORIGWIDTH" val="288"/>
  <p:tag name="PICTUREFILESIZE" val="89320"/>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Definition } For each individual $i \in I$ there is a \emph{type mapping} \\&#10;$t_{i}:\Omega \rightarrow \bigcup_{\alpha \in \mathcal{A}}\Delta \left(&#10;S_{\alpha }\right) $, which is measurable in the sense that for \\ &#10;every $S \in \mathcal{S}$ and $Q \in \mathcal{F}_{\Delta \left( S \right) }$ we have $t_i^{-1}(Q) \cap S \in \mathcal{F}_S$, for all \\ $S \in \mathcal{S}$.&#10;&#10;We require the type mapping $t_{i}$ to satisfy the following \\ properties:&#10;\begin{itemize}&#10;\item[(0)] \textit{Confinement:} If $\omega \in S^{\prime}$ then $%&#10;t_{i}(\omega )\in \Delta \left( S \right)$ for some $S \preceq S^{\prime}$.&#10;&#10;\item[(1)] If $S^{\prime \prime }\succeq S^{\prime }\succeq S$, $\omega \in&#10;S^{\prime \prime }$, and $t_{i}(\omega )\in \triangle (S)$ then \\ $t_{i}(\omega _{S^{\prime }}) = t_{i}(\omega )$.&#10;&#10;\item[(2)] If $S^{\prime \prime }\succeq S^{\prime }\succeq S$, $\omega \in&#10;S^{\prime \prime }$, and $t_{i}(\omega )\in \triangle (S^{\prime })$ then \\ &#10;$t_{i}(\omega _{S}) = t_{i}(\omega )_{\mid S}$.&#10;&#10;\item[(3)] If $S^{\prime\prime}\succeq S^{\prime}\succeq S$, $\omega \in&#10;S^{\prime\prime}$, and $t_i(\omega_{S^{\prime}}) \in \triangle (S)$ then $%&#10;S_{t_i(\omega)} \succeq S$.&#10;\end{itemize}&#10;\end{document}&#10;"/>
  <p:tag name="FILENAME" val="TP_tmp"/>
  <p:tag name="FORMAT" val="emf"/>
  <p:tag name="RES" val="1200"/>
  <p:tag name="BLEND" val="0"/>
  <p:tag name="TRANSPARENT" val="0"/>
  <p:tag name="TBUG" val="0"/>
  <p:tag name="ALLOWFS" val="1"/>
  <p:tag name="ORIGWIDTH" val="292"/>
  <p:tag name="PICTUREFILESIZE" val="107260"/>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Definition } For each individual $i \in I$ there is a \emph{type mapping} \\&#10;$t_{i}:\Omega \rightarrow \bigcup_{\alpha \in \mathcal{A}}\Delta \left(&#10;S_{\alpha }\right) $, which is measurable in the sense that for \\ &#10;every $S \in \mathcal{S}$ and $Q \in \mathcal{F}_{\Delta \left( S \right) }$ we have $t_i^{-1}(Q) \cap S \in \mathcal{F}_S$, for all \\ $S \in \mathcal{S}$.&#10;&#10;We require the type mapping $t_{i}$ to satisfy the following \\ properties:&#10;\begin{itemize}&#10;\item[(0)] \textit{Confinement:} If $\omega \in S^{\prime}$ then $%&#10;t_{i}(\omega )\in \Delta \left( S \right)$ for some $S \preceq S^{\prime}$.&#10;&#10;\item[(1)] If $S^{\prime \prime }\succeq S^{\prime }\succeq S$, $\omega \in&#10;S^{\prime \prime }$, and $t_{i}(\omega )\in \triangle (S)$ then \\ $t_{i}(\omega _{S^{\prime }}) = t_{i}(\omega )$.&#10;&#10;\item[(2)] If $S^{\prime \prime }\succeq S^{\prime }\succeq S$, $\omega \in&#10;S^{\prime \prime }$, and $t_{i}(\omega )\in \triangle (S^{\prime })$ then \\ &#10;$t_{i}(\omega _{S}) = t_{i}(\omega )_{\mid S}$.&#10;&#10;\item[(3)] If $S^{\prime\prime}\succeq S^{\prime}\succeq S$, $\omega \in&#10;S^{\prime\prime}$, and $t_i(\omega_{S^{\prime}}) \in \triangle (S)$ then $%&#10;S_{t_i(\omega)} \succeq S$.&#10;\end{itemize}&#10;\end{document}&#10;"/>
  <p:tag name="FILENAME" val="TP_tmp"/>
  <p:tag name="FORMAT" val="emf"/>
  <p:tag name="RES" val="1200"/>
  <p:tag name="BLEND" val="0"/>
  <p:tag name="TRANSPARENT" val="0"/>
  <p:tag name="TBUG" val="0"/>
  <p:tag name="ALLOWFS" val="1"/>
  <p:tag name="ORIGWIDTH" val="292"/>
  <p:tag name="PICTUREFILESIZE" val="107260"/>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Remark } Property 1 is implied by the other properties. &#10;&#10;\bigskip&#10;&#10;\noindent \textbf{Assumption (Introspection) } If \\ $\left\{ \omega' \in \Omega :&#10;t_{i}(\omega')_{\mid S_{t_i(\omega)}} = t_{i}(\omega) \right\}&#10;\subseteq E$, $E$ an event, then \\ $t_i(\omega)(E) = 1$.&#10;&#10;\bigskip&#10;&#10;&#10;&#10;&#10;\end{document}&#10;"/>
  <p:tag name="FILENAME" val="TP_tmp"/>
  <p:tag name="FORMAT" val="emf"/>
  <p:tag name="RES" val="1200"/>
  <p:tag name="BLEND" val="0"/>
  <p:tag name="TRANSPARENT" val="0"/>
  <p:tag name="TBUG" val="0"/>
  <p:tag name="ALLOWFS" val="1"/>
  <p:tag name="ORIGWIDTH" val="248"/>
  <p:tag name="PICTUREFILESIZE" val="28436"/>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noindent \textbf{Definition } For $i \in I$ and an event $E$, define the \emph{awareness} \\ &#10;\emph{operator}&#10;\begin{equation*}&#10;A_{i}\left( E\right) := \left\{ \omega \in \Omega : t_{i}\left( \omega \right)&#10;\in \Delta \left( S\right), S\succeq S\left( E\right) \right\}&#10;\end{equation*}&#10;if there is a state $\omega$ such that $t_i(\omega) \in \Delta(S)$ with $S&#10;\succeq S(E)$, \\ &#10;and by&#10;\begin{equation*}&#10;A_i(E) := \emptyset^{S(E)}&#10;\end{equation*}&#10;otherwise.&#10;&#10;\noindent The \textit{unawareness operator} of individual $i \in I$ on events&#10;is now \\ defined by&#10;\begin{equation*}&#10;U_i(E) = \neg A_i(E).&#10;\end{equation*}&#10;&#10;\bigskip&#10;&#10;\noindent \textbf{Lemma } If $E$ is a (not necessarily measurable) event, then \\ &#10;$A_i(E)$ (and thus $U_i(E)$) is an $S\left( E\right)&#10;$-based event.&#10;&#10;\end{document}&#10;"/>
  <p:tag name="FILENAME" val="TP_tmp"/>
  <p:tag name="FORMAT" val="emf"/>
  <p:tag name="RES" val="1200"/>
  <p:tag name="BLEND" val="0"/>
  <p:tag name="TRANSPARENT" val="0"/>
  <p:tag name="TBUG" val="0"/>
  <p:tag name="ALLOWFS" val="1"/>
  <p:tag name="ORIGWIDTH" val="275"/>
  <p:tag name="PICTUREFILESIZE" val="70128"/>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Definition } For $i\in I$, $p\in \lbrack 0,1]$ and an event $E$, the $p$\emph{-belief} \\&#10;\emph{operator} is defined, as usual, by&#10;\begin{equation*}&#10;B_{i}^{p}(E):=\{\omega \in \Omega :t_{i}(\omega )(E)\geq p\},&#10;\end{equation*}&#10;if there is a state $\omega $ such that $t_{i}(\omega )(E)\geq p$, and by&#10;\begin{equation*}&#10;B_{i}^{p}(E) := \emptyset^{S(E)}&#10;\end{equation*}&#10;otherwise.&#10;&#10;\bigskip&#10;&#10;\noindent \textbf{Proposition } If $E$ is an event, then $B_{i}^{p}(E)$ is an $S\left( E\right)&#10;$-based \\&#10;event.&#10;&#10;&#10;\end{document}&#10;"/>
  <p:tag name="FILENAME" val="TP_tmp"/>
  <p:tag name="FORMAT" val="emf"/>
  <p:tag name="RES" val="1200"/>
  <p:tag name="BLEND" val="0"/>
  <p:tag name="TRANSPARENT" val="0"/>
  <p:tag name="TBUG" val="0"/>
  <p:tag name="ALLOWFS" val="1"/>
  <p:tag name="ORIGWIDTH" val="271"/>
  <p:tag name="PICTUREFILESIZE" val="50408"/>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Proposition (Standard Properties) } Let $E$ and $F$ be events, \\ &#10;$\{E_{l}\}_{l = 1, 2, ...}$ be an at most countable collection of events, and \\&#10;$p, q \in [0, 1]$. The following properties of belief obtain:&#10;&#10;\begin{itemize}&#10;\item[(o)] $B_i^p(E) \subseteq B_i^q(E)$, for $q \leq p$,&#10;&#10;\item[(i)] Necessitation: $B_{i}^{1}(\Omega )= \Omega$,&#10;&#10;\item[(ii)] Additivity: $B_{i}^{p}(E)\subseteq \lnot B_{i}^{q}(\lnot E)$, for&#10;$p + q &gt; 1$,&#10;&#10;\item[(iiia)] $B_{i}^{p}\left( \bigcap_{l = 1}^\infty E_{l}\right) \subseteq&#10;\bigcap_{l = 1}^\infty B_{i}^{p}(E_{l})$,&#10;&#10;\item[(iiib)] for any decreasing sequence of events $\{E_l\}_{l = 1}^\infty$, \\ $B_i^p \left( \bigcap_{l = 1}^{\infty} E_l \right) = \bigcap_{l = 1}^{\infty}&#10;B_{i}^{p}(E_{l })$,&#10;&#10;\item[(iiic)] $B_i^1 \left( \bigcap_{l = 1}^{\infty} E_l \right) = \bigcap_{l =&#10;1}^{\infty} B_{i}^{1}(E_{l })$,&#10;&#10;\item[(iv)] Monotonicity: $E\subseteq F$ implies $B_{i}^{p}(E)\subseteq&#10;B_{i}^{p}(F)$,&#10;&#10;\item[(v)] Introspection: $B_{i}^{p}\left( E\right) \subseteq B_{i}^{1}&#10;B_{i}^{p}\left( E \right)$.&#10;\end{itemize}&#10;&#10;\end{document}&#10;"/>
  <p:tag name="FILENAME" val="TP_tmp"/>
  <p:tag name="FORMAT" val="emf"/>
  <p:tag name="RES" val="1200"/>
  <p:tag name="BLEND" val="0"/>
  <p:tag name="TRANSPARENT" val="0"/>
  <p:tag name="TBUG" val="0"/>
  <p:tag name="ALLOWFS" val="1"/>
  <p:tag name="ORIGWIDTH" val="286"/>
  <p:tag name="PICTUREFILESIZE" val="106596"/>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Proposition } Let $E$ be an event and $p, q \in [0, 1]$. The following properties of awareness and belief obtain:&#10;&#10;\begin{enumerate}&#10;\item Plausibility: $U_i(E) \subseteq \neg B^p_i(E) \cap \neg B_i^p \neg&#10;B_i^p(E)$,&#10;&#10;\item Strong Plausibility: $U_i(E) \subseteq \bigcap_{n = 1}^{\infty}&#10;\left(\neg B_i^p \right)^n(E)$,&#10;&#10;\item $B^p U$ Introspection: $B_i^p U_i(E) = \emptyset^{S(E)} \mbox{for } p \in (0, 1]$, $B_i^0 U_i(E) = A_i(E)$,&#10;&#10;\item $A U$ Introspection: $U_i(E) = U_i U_i(E)$,&#10;&#10;\item Weak Necessitation: $A_i (E) = B_i^1 \left( S(E)^{\uparrow} \right)$,&#10;&#10;\item $B_i^p(E) \subseteq A_i(E)$, $B_i^0(E) = A_i(E)$,&#10;&#10;\item $B^p_i(E) \subseteq A_i B_i^q(E)$,&#10;&#10;\item Symmetry: $A_i(E) = A_i(\neg E)$,&#10;&#10;\item $A$ Conjunction: $\bigcap_{\lambda\in L}A_{i}\left( E_{\lambda}\right)&#10;=A_{i}\left( \bigcap_{\lambda\in L}E_{\lambda}\right)$,&#10;&#10;\item $A B^p$ Self Reflection: $A_{i} B^p_{i}(E) = A_{i}(E)$,&#10;&#10;\item $A A$ Self Reflection: $A_{i}A_{i}(E) = A_{i}(E)$,&#10;&#10;\item $B^p_{i} A_{i}(E) = A_{i}(E)$.&#10;\end{enumerate}\end{document}&#10;"/>
  <p:tag name="FILENAME" val="TP_tmp"/>
  <p:tag name="FORMAT" val="emf"/>
  <p:tag name="RES" val="1200"/>
  <p:tag name="BLEND" val="0"/>
  <p:tag name="TRANSPARENT" val="0"/>
  <p:tag name="TBUG" val="0"/>
  <p:tag name="ALLOWFS" val="1"/>
  <p:tag name="ORIGWIDTH" val="346"/>
  <p:tag name="PICTUREFILESIZE" val="137100"/>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begin{array}{cc|cc} \mbox{\textbf{Belief}} &amp; &amp; &amp; \mbox{\textbf{Awareness}} \\&#10;\hline &amp; &amp; &amp; \\&#10;\mbox{ mutual belief } &amp; &amp; &amp; \mbox{ mutual awareness }  \\&#10;B^p(E):=\bigcap_{i \in I} B^p_{i}(E) &amp; &amp; &amp; A(E) := \bigcap_{i \in I} A_i(E) \\&#10;&amp; &amp; &amp; \\&#10;\mbox{common certainty} &amp; &amp; &amp; \mbox{common awareness} \\&#10;CB^1\left( E\right) := \bigcap_{n=1}^{\infty } (B^1)^{n}(E) &amp; &amp; &amp; CA (E) :=&#10;\bigcap_{n = 1}^{\infty } \left( A \right)^{n}(E)&#10;\end{array}$$&#10;\end{document}&#10;"/>
  <p:tag name="FILENAME" val="TP_tmp"/>
  <p:tag name="FORMAT" val="emf"/>
  <p:tag name="RES" val="1200"/>
  <p:tag name="BLEND" val="0"/>
  <p:tag name="TRANSPARENT" val="0"/>
  <p:tag name="TBUG" val="0"/>
  <p:tag name="ALLOWFS" val="1"/>
  <p:tag name="ORIGWIDTH" val="273"/>
  <p:tag name="PICTUREFILESIZE" val="40280"/>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Proposition } Let $E$ be an event and $p, q \in [0, 1]$. The following multi-person properties obtain:&#10;&#10;\begin{enumerate}&#10;\item $A_i (E) = A_i A_j (E)$,&#10;&#10;\item $A_i(E) = A_i B^p_j (E)$,&#10;&#10;\item $B_i^p(E) \subseteq A_i B_j^q (E)$,&#10;&#10;\item $B_i^p(E) \subseteq A_i A_j(E)$,&#10;&#10;\item $CA(E) = A(E)$,&#10;&#10;\item $CB^1(E) \subseteq CA(E)$,&#10;&#10;\item $B^p(E) \subseteq A(E)$, $B^0(E) = A(E)$,&#10;&#10;\item $B^p(E) \subseteq CA(E)$, $B^0(E) = CA(E)$,&#10;&#10;\item $A(E) = B^1(S(E)^{\uparrow})$,&#10;&#10;\item $CA(E) = B^1(S(E)^{\uparrow})$,&#10;&#10;\item $CB^1(S(E)^{\uparrow}) \subseteq A(E)$,&#10;&#10;\item $CB^1(S(E)^{\uparrow}) \subseteq CA(E)$.&#10;\end{enumerate}&#10;&#10;&#10;\end{document}&#10;"/>
  <p:tag name="FILENAME" val="TP_tmp"/>
  <p:tag name="FORMAT" val="emf"/>
  <p:tag name="RES" val="1200"/>
  <p:tag name="BLEND" val="0"/>
  <p:tag name="TRANSPARENT" val="0"/>
  <p:tag name="TBUG" val="0"/>
  <p:tag name="ALLOWFS" val="1"/>
  <p:tag name="ORIGWIDTH" val="346"/>
  <p:tag name="PICTUREFILESIZE" val="97256"/>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Let $Y \subseteq X$. &#10;&#10;\bigskip&#10;&#10;\noindent $u$ is an \emph{upper bound} of $Y$ if $x \preceq u$ for all $x \in Y$&#10;&#10;\bigskip&#10;&#10;\noindent $\ell$ is a \emph{lower bound} of $Y$ if $\ell \preceq x$ for all $x \in Y$&#10;&#10;\bigskip&#10;&#10;\noindent $u$ is a \emph{least upper bound, join, or surpremum} of $Y$ if $u \preceq x$ \\&#10;for all upper bounds $x$ of $Y$&#10;&#10;\bigskip&#10;&#10;\noindent $\ell$ is a \emph{greatest lower bound, meet, or infimum} of $Y$ if $x \preceq \ell$ \\&#10;for all lower bounds $x$ of $Y$&#10;&#10;\end{document}&#10;"/>
  <p:tag name="FILENAME" val="TP_tmp"/>
  <p:tag name="FORMAT" val="emf"/>
  <p:tag name="RES" val="1200"/>
  <p:tag name="BLEND" val="0"/>
  <p:tag name="TRANSPARENT" val="0"/>
  <p:tag name="TBUG" val="0"/>
  <p:tag name="ALLOWFS" val="0"/>
  <p:tag name="ORIGWIDTH" val="258"/>
  <p:tag name="PICTUREFILESIZE" val="41292"/>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Prior in a standard type space $S$ (Samet, 1998):&#10;&#10;\bigskip&#10;&#10;\noindent For every event $E \in \mathcal{F}_S$, $P_{i}^{S}\left( E\right) =\int_{S} t_{i}\left( \cdot \right) \left( E\right) dP_{i}^{S}\left( \cdot \right)$.&#10;&#10;\bigskip&#10;&#10;\begin{itemize}&#10;&#10;\item convex combination of posteriors (types)&#10;&#10;\item a consistency condition on types instead of a belief \\ at a ``prior stage''&#10;&#10;\end{itemize}&#10;\end{document}&#10;"/>
  <p:tag name="FILENAME" val="TP_tmp"/>
  <p:tag name="FORMAT" val="emf"/>
  <p:tag name="RES" val="1200"/>
  <p:tag name="BLEND" val="0"/>
  <p:tag name="TRANSPARENT" val="0"/>
  <p:tag name="TBUG" val="0"/>
  <p:tag name="ALLOWFS" val="1"/>
  <p:tag name="ORIGWIDTH" val="250"/>
  <p:tag name="PICTUREFILESIZE" val="29580"/>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Definition (Prior) } A prior for player $i$ is a system of \\ &#10;probability measures $P_{i}=\left( P_{i}^{S}\right)_{S\in \mathcal{S}} \in \prod_{S \in \mathcal{S}} \Delta (S)$ such that&#10;&#10;\begin{enumerate}&#10;\item The system is projective: If $S^{\prime} \preceq S$ then the marginal \\ &#10;of $P_{i}^{S}$ on $S^{\prime }$ is $P_{i}^{S^{\prime}}$. (That is, if $E \in&#10;\Sigma$ is an event whose \\ &#10;base-space $S\left( E\right)$ is lower or equal to&#10;$S^{\prime}$, then \\ &#10;$P_{i}^{S}\left( E\right) = P_{i}^{S^{\prime&#10;}}\left(E\right)$.)&#10;&#10;\item Each probability measure $P_{i}^{S}$ is a convex combination \\ of $i$'s&#10;beliefs in $S$: For every event $E\in \Sigma$ such that \\ &#10;$S(E) \preceq S$,&#10;\end{enumerate}\begin{equation*}&#10;P_{i}^{S} \left( E \cap S \cap A_{i}\left(E \right) \right) = \int_{S\cap A_{i}&#10;\left( E\right)} t_{i} \left( \cdot \right) \left( E \right)dP_{i}^{S} \left(&#10;\cdot \right).&#10;\end{equation*}&#10;$P=\left( P^{S}\right)_{S\in \mathcal{S}} \in \prod_{S \in \mathcal{S}} \Delta&#10;(S)$ is a common prior if $P$ is a prior \\ for every player $i \in I$.&#10;&#10;\end{document}&#10;"/>
  <p:tag name="FILENAME" val="TP_tmp"/>
  <p:tag name="FORMAT" val="emf"/>
  <p:tag name="RES" val="1200"/>
  <p:tag name="BLEND" val="0"/>
  <p:tag name="TRANSPARENT" val="0"/>
  <p:tag name="TBUG" val="0"/>
  <p:tag name="ALLOWFS" val="1"/>
  <p:tag name="ORIGWIDTH" val="281"/>
  <p:tag name="PICTUREFILESIZE" val="92788"/>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_i(\omega)] := \{\omega^{\prime}\in \Omega : t_i(\omega^{\prime}) = t_i(\omega)\}$&#10;&#10;\bigskip&#10;&#10;\noindent \textbf{Definition (Prior) } A common prior $P=\left( P^{S}\right)_{S\in&#10;\mathcal{S}} \in \prod_{S \in \mathcal{S}} \Delta (S)$ \\ &#10;is \emph{positive} if and only if for all $i \in I$ and $\omega \in \Omega$: If $t_{i}\left(&#10;\omega \right) \in \triangle \left( S^{\prime }\right)$, \\ &#10;then $[t_i(\omega)] \cap S^{\prime}\in \mathcal{F}_{S^{\prime}}$ and $P^{S}\left( \left( \left[ t_{i}\left( \omega \right) \right] \cap S^{\prime}\right)^{\uparrow }\cap S \right) &gt; 0$ for all \\ &#10;$S \succeq S^{\prime }$.&#10;&#10;\bigskip&#10;&#10;\noindent Let $x_{1}$ and $x_{2}$ be real numbers and $v$ a random variable on $\Omega$. \\&#10;Define the sets $E_{1}^{\leq x_{1}}:=\left\{ \omega \in \Omega : \int_{S_{t_{1}\left( \omega \right) }}v\left( \cdot \right) d\left(t_{1}\left( \omega \right) \right) \left( \cdot \right) \leq x_{1}\right\} $ \\ &#10;and $E_{2}^{\geq x_{2}}:=\left\{ \omega \in \Omega :\int_{S_{t_{2}\left( \omega&#10;\right) }}v\left( \cdot \right) d\left( t_{2}\left( \omega \right) \right)&#10;\left( \cdot \right) \geq x_{2}\right\} $. \\&#10;We say that at $\omega $, conditional on his information, player 1 (resp. \\ &#10;player 2)  believes that the expectation of $v$ is weakly below $x_{1}$ \\&#10;(resp. weakly above $x_{2}$) if and only if $\omega \in E_{1}^{\leq x_{1}}$ (resp. $\omega \in E_{2}^{\geq x_{2}}$).&#10;&#10;\end{document}&#10;"/>
  <p:tag name="FILENAME" val="TP_tmp"/>
  <p:tag name="FORMAT" val="emf"/>
  <p:tag name="RES" val="1200"/>
  <p:tag name="BLEND" val="0"/>
  <p:tag name="TRANSPARENT" val="0"/>
  <p:tag name="TBUG" val="0"/>
  <p:tag name="ALLOWFS" val="1"/>
  <p:tag name="ORIGWIDTH" val="296"/>
  <p:tag name="PICTUREFILESIZE" val="125464"/>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Theorem }  Consider a finite unawareness belief structure with \\&#10;a positive common prior $P = \left( P^{S}\right)_{S\in \mathcal{S}} \in \prod_{S \in \mathcal{S}} \Delta (S)$. Then \\ &#10;there is no state $\tilde{\omega} \in \Omega$ such that there are a random variable \\&#10;$v: \Omega \longrightarrow \mathbb{R}$ and $x_1, x_2 \in \mathbb{R}$, $x_1 &lt; x_2$, with the following \\&#10;property: at $\tilde{\omega}$ it is common certainty that conditional on \\ &#10;her information, player 1 believes that the expectation of $v$ \\ &#10;is weakly below $x_1$ and, conditional on his information, \\ &#10;player 2 believes that the expectation of $v$ is weakly above $x_2$.&#10;&#10;\bigskip&#10;&#10;\bigskip&#10;&#10;\noindent Arbitrary small transaction costs (like a Tobin tax) rule out \\ &#10;speculative trade under unawareness. &#10;&#10;\bigskip&#10;&#10;\noindent Converse to the theorem is false. &#10;&#10;\end{document}&#10;"/>
  <p:tag name="FILENAME" val="TP_tmp"/>
  <p:tag name="FORMAT" val="emf"/>
  <p:tag name="RES" val="1200"/>
  <p:tag name="BLEND" val="0"/>
  <p:tag name="TRANSPARENT" val="0"/>
  <p:tag name="TBUG" val="0"/>
  <p:tag name="ALLOWFS" val="1"/>
  <p:tag name="ORIGWIDTH" val="276"/>
  <p:tag name="PICTUREFILESIZE" val="67496"/>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Definition } A Bayesian game with unawareness $$\Gamma(\mathcal{S}) = \left\langle \langle \mathcal{S}, \preceq \rangle, \left( r_{S_{\beta}}^{S_{\alpha}} \right)_{S_{\beta} \preceq S_{\alpha}}, \left(t_i \right)_{i \in I}, (M_i)_{i \in I}, (\mathcal{M}_i)_{i \in I}, (u_i)_{i \in I} \right\rangle$$  consists of a finite unawareness type space \\ $\left \langle \langle \mathcal{S}, \preceq \rangle, \left( r_{S_{\beta}}^{S_{\alpha}} \right)_{S_{\beta} \preceq S_{\alpha}}, \left(t_i \right)_{i \in I} \right\rangle$ and&#10;&#10;\begin{itemize}&#10;\item[(i)] a nonempty finite set of actions $M_{i}$, for $i \in I$, and a \\ &#10;correspondence $\mathcal{M}_{i}:\Omega \longrightarrow 2^{M_{i}}\setminus \{\emptyset \}$, for $i \in I$, such that for \\ &#10;any nonempty subset of actions\footnote{We choose ``$M$'' for ``moves''.} $M'_i \subseteq M_i$, \\&#10;$[M'_i] := \{ \omega \in \Omega : M'_i \subseteq \mathcal{M}_i(\omega) \}$ is an event (in the \\&#10;unawareness type space), and $\omega ^{\prime },\omega ^{\prime \prime }\in \lbrack t_{i}(\omega )]\cap S_{t_{i}(\omega )}$ \\ &#10;implies $\mathcal{M}_{i}(\omega ^{\prime })=\mathcal{M}_{i}(\omega ^{\prime \prime })$, for all $\omega \in \Omega $,&#10;&#10;\item[(ii)] for every $i \in I$, a utility function \\ &#10;$u_i: \bigcup_{\omega \in \Omega} \left(\left(\prod_{j \in I} \mathcal{M}_j(\omega) \right) \times \{\omega\} \right) \longrightarrow \mathbb{R}$.&#10;\end{itemize}&#10;\end{document}&#10;"/>
  <p:tag name="FILENAME" val="TP_tmp"/>
  <p:tag name="FORMAT" val="emf"/>
  <p:tag name="RES" val="1200"/>
  <p:tag name="BLEND" val="0"/>
  <p:tag name="TRANSPARENT" val="0"/>
  <p:tag name="TBUG" val="0"/>
  <p:tag name="ALLOWFS" val="1"/>
  <p:tag name="ORIGWIDTH" val="309"/>
  <p:tag name="PICTUREFILESIZE" val="125116"/>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A \emph{strategy} of player $i$ in a Bayesian game with unawareness is a \\ &#10;function $\sigma_{i}: \Omega \longrightarrow \Delta (M_{i})$ such that for all $\omega \in \Omega$,&#10;&#10;\begin{itemize}&#10;\item[(i)] $\sigma_{i}(\omega )\in \Delta \left(\mathcal{M}_{i}(\omega_{S_{t_{i}(\omega )}})\right)$, and&#10;&#10;\item[(ii)] $t_{i}(\omega ^{\prime })=t_{i}(\omega )$ implies $\sigma_{i}(\omega^{\prime })=\sigma _{i}(\omega )$.&#10;\end{itemize}&#10;&#10;\end{document}&#10;"/>
  <p:tag name="FILENAME" val="TP_tmp"/>
  <p:tag name="FORMAT" val="emf"/>
  <p:tag name="RES" val="1200"/>
  <p:tag name="BLEND" val="0"/>
  <p:tag name="TRANSPARENT" val="0"/>
  <p:tag name="TBUG" val="0"/>
  <p:tag name="ALLOWFS" val="1"/>
  <p:tag name="ORIGWIDTH" val="280"/>
  <p:tag name="PICTUREFILESIZE" val="38204"/>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Denote $\sigma_{S_{t_{i}(\omega )}} := \left( \left( \sigma_{j}(\omega^{\prime}) \right)_{j \in I} \right)_{\omega^{\prime}\in S_{t_{i}(\omega )}}$. The \emph{expected utility} of player-type $(i,t_{i}(\omega ))$ from the strategy profile $\sigma_{S_{t_{i}(\omega )}}$ is given by&#10;\begin{eqnarray*} \lefteqn{U_{(i, t_{i}(\omega ))}(\sigma_{S_{t_{i}(\omega )}}) := } \\ &amp; &amp; \sum_{\omega^{\prime} \in S_{t_{i}(\omega )}}\sum_{m \in \prod_{j \in I} \mathcal{M}_j \left(\omega_{S_{t_{j} (\omega^{\prime&#10;})}}^{\prime }\right)} \left(\prod_{j\in I}&#10;\sigma_{j}(\omega^{\prime}) \left( \{m_{j}\} \right) \right) \cdot u_{i} \left(&#10;(m_j)_{j \in I}, \omega^{\prime }\right)&#10;t_{i}(\omega )(\{\omega ^{\prime }\}). \nonumber&#10;\end{eqnarray*}&#10;\end{document}&#10;"/>
  <p:tag name="FILENAME" val="TP_tmp"/>
  <p:tag name="FORMAT" val="emf"/>
  <p:tag name="RES" val="1200"/>
  <p:tag name="BLEND" val="0"/>
  <p:tag name="TRANSPARENT" val="0"/>
  <p:tag name="TBUG" val="0"/>
  <p:tag name="ALLOWFS" val="1"/>
  <p:tag name="ORIGWIDTH" val="365"/>
  <p:tag name="PICTUREFILESIZE" val="71224"/>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textbf{Definition } Given a Bayesian game with unawareness $\Gamma(\mathcal{S})$, define the associated strategic game by&#10;\begin{itemize}&#10;\item[(i)] $\{(i,t_i(\omega)): \omega \in \Omega \mbox{ and } i \in I\}$ is the set of players,&#10;\end{itemize}&#10;&#10;and for each player $(i, t_i(\omega))$,&#10;&#10;\begin{itemize}&#10;\item[(ii)] the set of mixed strategies is $\Delta(\mathcal{M}_i(\omega_{S_{t_i}(\omega)})$, and&#10;&#10;\item[(iii)] the utility function is given above.&#10;\end{itemize}&#10;A profile $(\sigma_i)_{i \in I}$ is an equilibrium of the Bayesian game with unawareness if and only if the following is an equilibrium of the associated strategic game: $\left(i, t_i(\omega)\right)$ plays $\sigma_i(\omega)$, for all $i \in I$ and $\omega \in \Omega$.&#10;&#10;\bigskip&#10;&#10;\bigskip&#10;&#10;\noindent \textbf{Proposition (Existence)} Every finite Bayesian game with unawareness has an equilibrium.&#10;&#10;\end{document}&#10;"/>
  <p:tag name="FILENAME" val="TP_tmp"/>
  <p:tag name="FORMAT" val="emf"/>
  <p:tag name="RES" val="1200"/>
  <p:tag name="BLEND" val="0"/>
  <p:tag name="TRANSPARENT" val="0"/>
  <p:tag name="TBUG" val="0"/>
  <p:tag name="ALLOWFS" val="1"/>
  <p:tag name="ORIGWIDTH" val="346"/>
  <p:tag name="PICTUREFILESIZE" val="69732"/>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Sublattice with least upper bound $S$ is $l(S) := \{S^{\prime}\in \mathcal{S} : S^{\prime}\preceq S\}$&#10;&#10;\bigskip&#10;&#10;\noindent Given $\Gamma(\mathcal{S})$, the $S$-partial game is $\Gamma(l(S))$. &#10;&#10;\bigskip&#10;&#10;\noindent At $\omega \in \Omega$, player $i$ views the game as given by $\Gamma(l(S_{t_i(\omega)}))$. &#10;&#10;\bigskip&#10;&#10;\noindent \textbf{Proposition } Given a Bayesian game with unawareness $\Gamma(\mathcal{S})$, consider for $S', S'' \in \mathcal{S}$ with $S' \preceq S''$ the $S'$-partial (resp. $S''$ -partial) Bayesian game with unawareness. If $I$, $\Omega$, and $(M_{i})_{i \in I}$ are finite, then for every equilibrium of the $S'$-partial Bayesian game, there is an equilibrium of the $S''$-partial Bayesian game in which equilibrium strategies of player-types in $\{(i, t_i(\omega)) : \omega \in \Omega' = \bigcup_{S \in l(S')} S \mbox{ and }i \in I \}$ are identical with the equilibrium strategies in the $S'$-partial Bayesian game.&#10;&#10;\bigskip&#10;&#10;\noindent \textbf{Remark } Consider for $S', S'' \in \mathcal{S}$ with $S' \preceq S''$ the $S'$-partial (resp. $S''$-partial) Bayesian game with unawareness of given game $\Gamma(\mathcal{S})$. Then for every equilibrium of the $S''$-partial Bayesian game there is a unique equilibrium of the $S'$-partial Bayesian game in which the equilibrium strategies of player-types in $\{(i, t_i(\omega)) : \omega \in \Omega' = \bigcup_{S \in l(S')} S \mbox{ and } i \in I \}$ are identical to the equilibrium strategies of the $S''$-partial Bayesian game.\\&#10;&#10;\noindent (Peleg and Tijs, 1996, Peleg, Potters, and Tijs, 1996)&#10;&#10;&#10;&#10;\end{document}&#10;"/>
  <p:tag name="FILENAME" val="TP_tmp"/>
  <p:tag name="FORMAT" val="emf"/>
  <p:tag name="RES" val="1200"/>
  <p:tag name="BLEND" val="0"/>
  <p:tag name="TRANSPARENT" val="0"/>
  <p:tag name="TBUG" val="0"/>
  <p:tag name="ALLOWFS" val="1"/>
  <p:tag name="ORIGWIDTH" val="347"/>
  <p:tag name="PICTUREFILESIZE" val="157272"/>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nfty &gt; \infty^2$&#10;\end{document}&#10;"/>
  <p:tag name="FILENAME" val="TP_tmp"/>
  <p:tag name="FORMAT" val="emf"/>
  <p:tag name="RES" val="1200"/>
  <p:tag name="BLEND" val="0"/>
  <p:tag name="TRANSPARENT" val="0"/>
  <p:tag name="TBUG" val="0"/>
  <p:tag name="ALLOWFS" val="0"/>
  <p:tag name="ORIGWIDTH" val="2"/>
  <p:tag name="PICTUREFILESIZE" val="2276"/>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begin{document}&#10;&#10;\noindent $X$ is a \emph{lattice} if for any $x, y \in X$ has a join and meet.&#10;&#10;\bigskip&#10;&#10;\noindent $X$ is a \emph{complete lattice} if any $Y \subseteq X$ has a join and a meet.&#10;&#10;\bigskip&#10;&#10;\noindent Every nonempty finite lattice is complete. &#10;&#10;\bigskip &#10;&#10;\noindent For any set, the set of all subsets is a complete lattice ordered \\ by set inclusion. &#10;&#10;\end{document}&#10;"/>
  <p:tag name="FILENAME" val="TP_tmp"/>
  <p:tag name="FORMAT" val="emf"/>
  <p:tag name="RES" val="1200"/>
  <p:tag name="BLEND" val="0"/>
  <p:tag name="TRANSPARENT" val="0"/>
  <p:tag name="TBUG" val="0"/>
  <p:tag name="ALLOWFS" val="0"/>
  <p:tag name="ORIGWIDTH" val="274"/>
  <p:tag name="PICTUREFILESIZE" val="24788"/>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nfty &lt; \infty^2$&#10;\end{document}&#10;"/>
  <p:tag name="FILENAME" val="TP_tmp"/>
  <p:tag name="FORMAT" val="emf"/>
  <p:tag name="RES" val="1200"/>
  <p:tag name="BLEND" val="0"/>
  <p:tag name="TRANSPARENT" val="0"/>
  <p:tag name="TBUG" val="0"/>
  <p:tag name="ALLOWFS" val="0"/>
  <p:tag name="ORIGWIDTH" val="2"/>
  <p:tag name="PICTUREFILESIZE" val="2276"/>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athcal{F}$$&#10;\end{document}&#10;"/>
  <p:tag name="FILENAME" val="TP_tmp"/>
  <p:tag name="FORMAT" val="emf"/>
  <p:tag name="RES" val="1200"/>
  <p:tag name="BLEND" val="0"/>
  <p:tag name="TRANSPARENT" val="0"/>
  <p:tag name="TBUG" val="0"/>
  <p:tag name="ALLOWFS" val="0"/>
  <p:tag name="ORIGWIDTH" val="11"/>
  <p:tag name="PICTUREFILESIZE" val="776"/>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widetilde{Z}$$&#10;\end{document}&#10;"/>
  <p:tag name="FILENAME" val="TP_tmp"/>
  <p:tag name="FORMAT" val="emf"/>
  <p:tag name="RES" val="1200"/>
  <p:tag name="BLEND" val="0"/>
  <p:tag name="TRANSPARENT" val="0"/>
  <p:tag name="TBUG" val="0"/>
  <p:tag name="ALLOWFS" val="0"/>
  <p:tag name="ORIGWIDTH" val="10"/>
  <p:tag name="PICTUREFILESIZE" val="1276"/>
</p:tagLst>
</file>

<file path=ppt/tags/tag93.xml><?xml version="1.0" encoding="utf-8"?>
<p:tagLst xmlns:a="http://schemas.openxmlformats.org/drawingml/2006/main" xmlns:r="http://schemas.openxmlformats.org/officeDocument/2006/relationships" xmlns:p="http://schemas.openxmlformats.org/presentationml/2006/main">
  <p:tag name="HIDDENFONTSHAPE" val="true"/>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95.xml><?xml version="1.0" encoding="utf-8"?>
<p:tagLst xmlns:a="http://schemas.openxmlformats.org/drawingml/2006/main" xmlns:r="http://schemas.openxmlformats.org/officeDocument/2006/relationships" xmlns:p="http://schemas.openxmlformats.org/presentationml/2006/main">
  <p:tag name="HIDDENFONTSHAPE" val="true"/>
</p:tagLst>
</file>

<file path=ppt/tags/tag9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10;\end{document}&#10;"/>
  <p:tag name="FILENAME" val="TP_tmp"/>
  <p:tag name="FORMAT" val="emf"/>
  <p:tag name="RES" val="1200"/>
  <p:tag name="BLEND" val="0"/>
  <p:tag name="TRANSPARENT" val="0"/>
  <p:tag name="TBUG" val="0"/>
  <p:tag name="ALLOWFS" val="0"/>
  <p:tag name="ORIGWIDTH" val="10"/>
  <p:tag name="PICTUREFILESIZE" val="776"/>
</p:tagLst>
</file>

<file path=ppt/tags/tag98.xml><?xml version="1.0" encoding="utf-8"?>
<p:tagLst xmlns:a="http://schemas.openxmlformats.org/drawingml/2006/main" xmlns:r="http://schemas.openxmlformats.org/officeDocument/2006/relationships" xmlns:p="http://schemas.openxmlformats.org/presentationml/2006/main">
  <p:tag name="HIDDENFONTSHAPE" val="true"/>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verline{T}$$&#10;\end{document}&#10;"/>
  <p:tag name="FILENAME" val="TP_tmp"/>
  <p:tag name="FORMAT" val="emf"/>
  <p:tag name="RES" val="1200"/>
  <p:tag name="BLEND" val="0"/>
  <p:tag name="TRANSPARENT" val="0"/>
  <p:tag name="TBUG" val="0"/>
  <p:tag name="ALLOWFS" val="0"/>
  <p:tag name="ORIGWIDTH" val="10"/>
  <p:tag name="PICTUREFILESIZE" val="968"/>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FF"/>
          </a:solidFill>
          <a:prstDash val="dash"/>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noFill/>
        <a:ln w="28575" cap="flat" cmpd="sng" algn="ctr">
          <a:solidFill>
            <a:srgbClr val="FF0000"/>
          </a:solidFill>
          <a:prstDash val="solid"/>
          <a:round/>
          <a:headEnd type="none" w="med" len="med"/>
          <a:tailEnd type="none" w="med" len="med"/>
        </a:ln>
        <a:effectLst/>
      </a:spPr>
      <a:body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FF"/>
          </a:solidFill>
          <a:prstDash val="dash"/>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solidFill>
            <a:srgbClr val="0000FF"/>
          </a:solidFill>
          <a:prstDash val="dash"/>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FF"/>
          </a:solidFill>
          <a:prstDash val="dash"/>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solidFill>
            <a:srgbClr val="0000FF"/>
          </a:solidFill>
          <a:prstDash val="dash"/>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FF"/>
          </a:solidFill>
          <a:prstDash val="dash"/>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solidFill>
            <a:srgbClr val="0000FF"/>
          </a:solidFill>
          <a:prstDash val="dash"/>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FF"/>
          </a:solidFill>
          <a:prstDash val="dash"/>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solidFill>
            <a:srgbClr val="0000FF"/>
          </a:solidFill>
          <a:prstDash val="dash"/>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32102</TotalTime>
  <Words>11409</Words>
  <Application>Microsoft Office PowerPoint</Application>
  <PresentationFormat>On-screen Show (4:3)</PresentationFormat>
  <Paragraphs>4182</Paragraphs>
  <Slides>326</Slides>
  <Notes>15</Notes>
  <HiddenSlides>0</HiddenSlides>
  <MMClips>0</MMClips>
  <ScaleCrop>false</ScaleCrop>
  <HeadingPairs>
    <vt:vector size="8" baseType="variant">
      <vt:variant>
        <vt:lpstr>Fonts Used</vt:lpstr>
      </vt:variant>
      <vt:variant>
        <vt:i4>31</vt:i4>
      </vt:variant>
      <vt:variant>
        <vt:lpstr>Theme</vt:lpstr>
      </vt:variant>
      <vt:variant>
        <vt:i4>7</vt:i4>
      </vt:variant>
      <vt:variant>
        <vt:lpstr>Embedded OLE Servers</vt:lpstr>
      </vt:variant>
      <vt:variant>
        <vt:i4>1</vt:i4>
      </vt:variant>
      <vt:variant>
        <vt:lpstr>Slide Titles</vt:lpstr>
      </vt:variant>
      <vt:variant>
        <vt:i4>326</vt:i4>
      </vt:variant>
    </vt:vector>
  </HeadingPairs>
  <TitlesOfParts>
    <vt:vector size="365" baseType="lpstr">
      <vt:lpstr>Arial</vt:lpstr>
      <vt:lpstr>CMEX7</vt:lpstr>
      <vt:lpstr>Courier New</vt:lpstr>
      <vt:lpstr>Calibri</vt:lpstr>
      <vt:lpstr>CMR10</vt:lpstr>
      <vt:lpstr>French Script MT</vt:lpstr>
      <vt:lpstr>MSBM10</vt:lpstr>
      <vt:lpstr>CMSY5</vt:lpstr>
      <vt:lpstr>CMTI10</vt:lpstr>
      <vt:lpstr>CMMI10</vt:lpstr>
      <vt:lpstr>CMR7</vt:lpstr>
      <vt:lpstr>CMMI5</vt:lpstr>
      <vt:lpstr>cmsy10</vt:lpstr>
      <vt:lpstr>CMMI8</vt:lpstr>
      <vt:lpstr>CMSS10</vt:lpstr>
      <vt:lpstr>Brush Script Std</vt:lpstr>
      <vt:lpstr>Symbol</vt:lpstr>
      <vt:lpstr>CMEX10</vt:lpstr>
      <vt:lpstr>CMR8</vt:lpstr>
      <vt:lpstr>Arial Unicode MS</vt:lpstr>
      <vt:lpstr>CMSY10ORIG</vt:lpstr>
      <vt:lpstr>CMR5</vt:lpstr>
      <vt:lpstr>Times New Roman</vt:lpstr>
      <vt:lpstr>CMSY7</vt:lpstr>
      <vt:lpstr>Mathematica1</vt:lpstr>
      <vt:lpstr>Euclid Symbol</vt:lpstr>
      <vt:lpstr>CMBX10</vt:lpstr>
      <vt:lpstr>CMR6</vt:lpstr>
      <vt:lpstr>Times New (W1)</vt:lpstr>
      <vt:lpstr>CMSS8</vt:lpstr>
      <vt:lpstr>CMMI7</vt:lpstr>
      <vt:lpstr>Standarddesign</vt:lpstr>
      <vt:lpstr>Office Theme</vt:lpstr>
      <vt:lpstr>1_Standarddesign</vt:lpstr>
      <vt:lpstr>2_Standarddesign</vt:lpstr>
      <vt:lpstr>1_Office Theme</vt:lpstr>
      <vt:lpstr>3_Standarddesign</vt:lpstr>
      <vt:lpstr>4_Standarddesign</vt:lpstr>
      <vt:lpstr>Worksheet</vt:lpstr>
      <vt:lpstr>Unawareness  - Minicourse - </vt:lpstr>
      <vt:lpstr>Outline</vt:lpstr>
      <vt:lpstr>PowerPoint Presentation</vt:lpstr>
      <vt:lpstr>“Awareness” in Natural Language</vt:lpstr>
      <vt:lpstr>PowerPoint Presentation</vt:lpstr>
      <vt:lpstr>Unawareness as Lack of Conception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Relevance of unawareness</vt:lpstr>
      <vt:lpstr>Non-robustness of Decision Theory</vt:lpstr>
      <vt:lpstr>Example: Non-robustness of the Ellsberg Paradox</vt:lpstr>
      <vt:lpstr>Example: Non-robustness of the Ellsberg Paradox</vt:lpstr>
      <vt:lpstr>Example: Non-robustness of the Ellsberg Paradox</vt:lpstr>
      <vt:lpstr>PowerPoint Presentation</vt:lpstr>
      <vt:lpstr>PowerPoint Presentation</vt:lpstr>
      <vt:lpstr>What’s the problem with modeling unawareness?</vt:lpstr>
      <vt:lpstr>What’s the problem with modeling unawareness?</vt:lpstr>
      <vt:lpstr>Digression: Necessitation of Belief</vt:lpstr>
      <vt:lpstr>Digression: Necessitation of Belief</vt:lpstr>
      <vt:lpstr>Digression: Necessitation of Belief</vt:lpstr>
      <vt:lpstr>What’s the problem with modeling unawareness?</vt:lpstr>
      <vt:lpstr>PowerPoint Presentation</vt:lpstr>
      <vt:lpstr>Various approaches, interdisciplinary</vt:lpstr>
      <vt:lpstr>Unawareness Structures</vt:lpstr>
      <vt:lpstr>PowerPoint Presentation</vt:lpstr>
      <vt:lpstr>Digression: Lattices</vt:lpstr>
      <vt:lpstr>Digression: Lattices</vt:lpstr>
      <vt:lpstr>Digression: Lattices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Digression: Surjection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Logic of unawareness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Example: Speculative Trade</vt:lpstr>
      <vt:lpstr>An Example: Speculative Trade</vt:lpstr>
      <vt:lpstr>The First Approach: Awareness Structures  (Fagin and Halpern, Artificial Intelligence 1988)</vt:lpstr>
      <vt:lpstr>PowerPoint Presentation</vt:lpstr>
      <vt:lpstr>PowerPoint Presentation</vt:lpstr>
      <vt:lpstr>The Second Approach: Generalized Standard Models (Modica and Rustichini, GEB 1999)</vt:lpstr>
      <vt:lpstr>A Fourth Approach: Product Models  (Li, 2008, JET 2009)</vt:lpstr>
      <vt:lpstr>A Fourth Approach: Product Models  (Li, 2008, JET 2009)</vt:lpstr>
      <vt:lpstr>A Fourth Approach: Product Models  (Li, 2008, JET 2009)</vt:lpstr>
      <vt:lpstr>A Fourth Approach: Product Models  (Li, 2008, JET 2009)</vt:lpstr>
      <vt:lpstr>Further Epistemic Approaches</vt:lpstr>
      <vt:lpstr>“Evolution” of the literature on epistemic models of unawareness</vt:lpstr>
      <vt:lpstr>PowerPoint Presentation</vt:lpstr>
      <vt:lpstr>PowerPoint Presentation</vt:lpstr>
      <vt:lpstr>Returning to the speculative trade example:  Say that at a state s an agent is willing to trade at the price $x if either she strictly prefers to trade at $x or she is indifferent between trading or not at $x. </vt:lpstr>
      <vt:lpstr>Returning to the speculative trade example:  Say that at a state s an agent is willing to trade at the price $x if either she strictly prefers to trade at $x or she is indifferent between trading or not at $x. </vt:lpstr>
      <vt:lpstr>Outline</vt:lpstr>
      <vt:lpstr>PowerPoint Presentation</vt:lpstr>
      <vt:lpstr>Type Spaces with Unawareness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Revisiting to the speculative trade example </vt:lpstr>
      <vt:lpstr>PowerPoint Presentation</vt:lpstr>
      <vt:lpstr>PowerPoint Presentation</vt:lpstr>
      <vt:lpstr>PowerPoint Presentation</vt:lpstr>
      <vt:lpstr>Revisiting to the speculative trade example </vt:lpstr>
      <vt:lpstr>PowerPoint Presentation</vt:lpstr>
      <vt:lpstr>PowerPoint Presentation</vt:lpstr>
      <vt:lpstr>PowerPoint Presentation</vt:lpstr>
      <vt:lpstr>PowerPoint Presentation</vt:lpstr>
      <vt:lpstr>PowerPoint Presentation</vt:lpstr>
      <vt:lpstr>PowerPoint Presentation</vt:lpstr>
      <vt:lpstr>Bayesian games with unawareness</vt:lpstr>
      <vt:lpstr>PowerPoint Presentation</vt:lpstr>
      <vt:lpstr>PowerPoint Presentation</vt:lpstr>
      <vt:lpstr>Example (Feinberg 2005)</vt:lpstr>
      <vt:lpstr>PowerPoint Presentation</vt:lpstr>
      <vt:lpstr>PowerPoint Presentation</vt:lpstr>
      <vt:lpstr>PowerPoint Presentation</vt:lpstr>
      <vt:lpstr>PowerPoint Presentation</vt:lpstr>
      <vt:lpstr>PowerPoint Presentation</vt:lpstr>
      <vt:lpstr>Unawareness perfection</vt:lpstr>
      <vt:lpstr>Unawareness perfection</vt:lpstr>
      <vt:lpstr>Unawareness perfection</vt:lpstr>
      <vt:lpstr>Unawareness perfection</vt:lpstr>
      <vt:lpstr>Unawareness perfection</vt:lpstr>
      <vt:lpstr>Unawareness perfection</vt:lpstr>
      <vt:lpstr>Unawareness perfection</vt:lpstr>
      <vt:lpstr>Unawareness perfection</vt:lpstr>
      <vt:lpstr>Unawareness perfection</vt:lpstr>
      <vt:lpstr>PowerPoint Presentation</vt:lpstr>
      <vt:lpstr>PowerPoint Presentation</vt:lpstr>
      <vt:lpstr>PowerPoint Presentation</vt:lpstr>
      <vt:lpstr>PowerPoint Presentation</vt:lpstr>
      <vt:lpstr>Revealed Unawareness</vt:lpstr>
      <vt:lpstr>PowerPoint Presentation</vt:lpstr>
      <vt:lpstr>PowerPoint Presentation</vt:lpstr>
      <vt:lpstr>PowerPoint Presentation</vt:lpstr>
      <vt:lpstr>Outline</vt:lpstr>
      <vt:lpstr>PowerPoint Presentation</vt:lpstr>
      <vt:lpstr>PowerPoint Presentation</vt:lpstr>
      <vt:lpstr>PowerPoint Presentation</vt:lpstr>
      <vt:lpstr>Introductory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Extensive Form Games with Unawareness</vt:lpstr>
      <vt:lpstr>Generalized Game</vt:lpstr>
      <vt:lpstr>PowerPoint Presentation</vt:lpstr>
      <vt:lpstr>PowerPoint Presentation</vt:lpstr>
      <vt:lpstr>PowerPoint Presentation</vt:lpstr>
      <vt:lpstr>PowerPoint Presentation</vt:lpstr>
      <vt:lpstr>Generalized Game</vt:lpstr>
      <vt:lpstr>PowerPoint Presentation</vt:lpstr>
      <vt:lpstr>Generalized Game</vt:lpstr>
      <vt:lpstr>PowerPoint Presentation</vt:lpstr>
      <vt:lpstr>PowerPoint Presentation</vt:lpstr>
      <vt:lpstr>PowerPoint Presentation</vt:lpstr>
      <vt:lpstr>PowerPoint Presentation</vt:lpstr>
      <vt:lpstr>Information sets in a generalized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Generalized Extensive-Form Games</vt:lpstr>
      <vt:lpstr>Extensive-form Rationalizability</vt:lpstr>
      <vt:lpstr>Strategies</vt:lpstr>
      <vt:lpstr>Belief Systems</vt:lpstr>
      <vt:lpstr>PowerPoint Presentation</vt:lpstr>
      <vt:lpstr>Generalizing Extensive-form Rationalizability (Pearce 1984, Battigalli 1997)  to Dynamic Unawareness</vt:lpstr>
      <vt:lpstr>Generalizing Extensive-form Rationalizability (Pearce 1984, Battigalli 1997)  to Dynamic Unawareness</vt:lpstr>
      <vt:lpstr>Prudent Rationalizability</vt:lpstr>
      <vt:lpstr>Prudent Rationalizability</vt:lpstr>
      <vt:lpstr>Prudence vs. Rationalizability: Divining the opponent's past behavior</vt:lpstr>
      <vt:lpstr>Application to Verifiable Information</vt:lpstr>
      <vt:lpstr>Application to Verifiable Information</vt:lpstr>
      <vt:lpstr>PowerPoint Presentation</vt:lpstr>
      <vt:lpstr>Application to Verifiable Information</vt:lpstr>
      <vt:lpstr>Conditional Dominance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approaches to extensive-form games with unawareness</vt:lpstr>
      <vt:lpstr>PowerPoint Presentation</vt:lpstr>
      <vt:lpstr>PowerPoint Presentation</vt:lpstr>
      <vt:lpstr>PowerPoint Presentation</vt:lpstr>
      <vt:lpstr>PowerPoint Presentation</vt:lpstr>
      <vt:lpstr>PowerPoint Presentation</vt:lpstr>
      <vt:lpstr>In a Nutshell:</vt:lpstr>
      <vt:lpstr>Self-confirming games</vt:lpstr>
      <vt:lpstr>Self-confirming games</vt:lpstr>
      <vt:lpstr>Equilibrium under unawareness?</vt:lpstr>
      <vt:lpstr>Main ideas</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Self-confirming equilibrium</vt:lpstr>
      <vt:lpstr>Mutual knowledge of no changes of awareness?</vt:lpstr>
      <vt:lpstr>Existence of self-confirming equilibrium</vt:lpstr>
      <vt:lpstr>Discovered version</vt:lpstr>
      <vt:lpstr>PowerPoint Presentation</vt:lpstr>
      <vt:lpstr>PowerPoint Presentation</vt:lpstr>
      <vt:lpstr>PowerPoint Presentation</vt:lpstr>
      <vt:lpstr>Discovered version</vt:lpstr>
      <vt:lpstr>Discovery process</vt:lpstr>
      <vt:lpstr>Discovery process</vt:lpstr>
      <vt:lpstr>Extensive-form rationalizability</vt:lpstr>
      <vt:lpstr>Rationalizable discoveries</vt:lpstr>
      <vt:lpstr>Rationalizable self-confirming equilibrium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BS</dc:creator>
  <cp:lastModifiedBy>bcschipper</cp:lastModifiedBy>
  <cp:revision>887</cp:revision>
  <cp:lastPrinted>2015-06-23T20:38:45Z</cp:lastPrinted>
  <dcterms:created xsi:type="dcterms:W3CDTF">2007-06-26T19:58:04Z</dcterms:created>
  <dcterms:modified xsi:type="dcterms:W3CDTF">2015-06-23T20:39:25Z</dcterms:modified>
</cp:coreProperties>
</file>